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666" r:id="rId2"/>
    <p:sldId id="665" r:id="rId3"/>
    <p:sldId id="3944" r:id="rId4"/>
    <p:sldId id="296" r:id="rId5"/>
    <p:sldId id="4002" r:id="rId6"/>
    <p:sldId id="4003" r:id="rId7"/>
    <p:sldId id="3943" r:id="rId8"/>
    <p:sldId id="3997" r:id="rId9"/>
    <p:sldId id="4008" r:id="rId10"/>
    <p:sldId id="4010" r:id="rId11"/>
    <p:sldId id="4004" r:id="rId12"/>
    <p:sldId id="4005" r:id="rId13"/>
    <p:sldId id="4006" r:id="rId14"/>
    <p:sldId id="4009" r:id="rId15"/>
    <p:sldId id="4012" r:id="rId16"/>
    <p:sldId id="458" r:id="rId17"/>
    <p:sldId id="457" r:id="rId18"/>
    <p:sldId id="4013" r:id="rId19"/>
    <p:sldId id="459" r:id="rId20"/>
    <p:sldId id="4014" r:id="rId21"/>
    <p:sldId id="4028" r:id="rId22"/>
    <p:sldId id="4027" r:id="rId23"/>
    <p:sldId id="4015" r:id="rId24"/>
    <p:sldId id="4016" r:id="rId25"/>
    <p:sldId id="4017" r:id="rId26"/>
    <p:sldId id="4018" r:id="rId27"/>
    <p:sldId id="4019" r:id="rId28"/>
    <p:sldId id="4023" r:id="rId29"/>
    <p:sldId id="4021" r:id="rId30"/>
    <p:sldId id="4020" r:id="rId31"/>
    <p:sldId id="3542" r:id="rId32"/>
    <p:sldId id="4022" r:id="rId33"/>
    <p:sldId id="4024" r:id="rId34"/>
    <p:sldId id="4025" r:id="rId35"/>
    <p:sldId id="4026" r:id="rId36"/>
    <p:sldId id="4029" r:id="rId37"/>
    <p:sldId id="4030" r:id="rId38"/>
    <p:sldId id="4031" r:id="rId39"/>
    <p:sldId id="4032" r:id="rId40"/>
    <p:sldId id="4034" r:id="rId41"/>
    <p:sldId id="4036" r:id="rId42"/>
    <p:sldId id="4037" r:id="rId43"/>
    <p:sldId id="4038" r:id="rId44"/>
    <p:sldId id="4039" r:id="rId45"/>
    <p:sldId id="4040" r:id="rId46"/>
    <p:sldId id="4042" r:id="rId47"/>
    <p:sldId id="4043" r:id="rId48"/>
    <p:sldId id="4044" r:id="rId49"/>
    <p:sldId id="4045" r:id="rId50"/>
    <p:sldId id="4046" r:id="rId51"/>
    <p:sldId id="4047" r:id="rId52"/>
    <p:sldId id="4048" r:id="rId53"/>
    <p:sldId id="667" r:id="rId54"/>
  </p:sldIdLst>
  <p:sldSz cx="10693400" cy="7561263"/>
  <p:notesSz cx="6807200" cy="9939338"/>
  <p:defaultTextStyle>
    <a:defPPr>
      <a:defRPr lang="ko-KR"/>
    </a:defPPr>
    <a:lvl1pPr algn="l" defTabSz="1042988" rtl="0" fontAlgn="base" latinLnBrk="1">
      <a:spcBef>
        <a:spcPct val="0"/>
      </a:spcBef>
      <a:spcAft>
        <a:spcPct val="0"/>
      </a:spcAft>
      <a:defRPr kumimoji="1" sz="2100" kern="1200">
        <a:solidFill>
          <a:schemeClr val="tx1"/>
        </a:solidFill>
        <a:latin typeface="굴림" charset="-127"/>
        <a:ea typeface="굴림"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charset="-127"/>
        <a:ea typeface="굴림"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charset="-127"/>
        <a:ea typeface="굴림"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charset="-127"/>
        <a:ea typeface="굴림"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charset="-127"/>
        <a:ea typeface="굴림" charset="-127"/>
        <a:cs typeface="+mn-cs"/>
      </a:defRPr>
    </a:lvl5pPr>
    <a:lvl6pPr marL="2286000" algn="l" defTabSz="914400" rtl="0" eaLnBrk="1" latinLnBrk="1" hangingPunct="1">
      <a:defRPr kumimoji="1" sz="2100" kern="1200">
        <a:solidFill>
          <a:schemeClr val="tx1"/>
        </a:solidFill>
        <a:latin typeface="굴림" charset="-127"/>
        <a:ea typeface="굴림" charset="-127"/>
        <a:cs typeface="+mn-cs"/>
      </a:defRPr>
    </a:lvl6pPr>
    <a:lvl7pPr marL="2743200" algn="l" defTabSz="914400" rtl="0" eaLnBrk="1" latinLnBrk="1" hangingPunct="1">
      <a:defRPr kumimoji="1" sz="2100" kern="1200">
        <a:solidFill>
          <a:schemeClr val="tx1"/>
        </a:solidFill>
        <a:latin typeface="굴림" charset="-127"/>
        <a:ea typeface="굴림" charset="-127"/>
        <a:cs typeface="+mn-cs"/>
      </a:defRPr>
    </a:lvl7pPr>
    <a:lvl8pPr marL="3200400" algn="l" defTabSz="914400" rtl="0" eaLnBrk="1" latinLnBrk="1" hangingPunct="1">
      <a:defRPr kumimoji="1" sz="2100" kern="1200">
        <a:solidFill>
          <a:schemeClr val="tx1"/>
        </a:solidFill>
        <a:latin typeface="굴림" charset="-127"/>
        <a:ea typeface="굴림" charset="-127"/>
        <a:cs typeface="+mn-cs"/>
      </a:defRPr>
    </a:lvl8pPr>
    <a:lvl9pPr marL="3657600" algn="l" defTabSz="914400" rtl="0" eaLnBrk="1" latinLnBrk="1" hangingPunct="1">
      <a:defRPr kumimoji="1" sz="2100"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4513">
          <p15:clr>
            <a:srgbClr val="A4A3A4"/>
          </p15:clr>
        </p15:guide>
        <p15:guide id="2" orient="horz" pos="2880">
          <p15:clr>
            <a:srgbClr val="A4A3A4"/>
          </p15:clr>
        </p15:guide>
        <p15:guide id="3" orient="horz" pos="2517">
          <p15:clr>
            <a:srgbClr val="A4A3A4"/>
          </p15:clr>
        </p15:guide>
        <p15:guide id="4" orient="horz" pos="3878">
          <p15:clr>
            <a:srgbClr val="A4A3A4"/>
          </p15:clr>
        </p15:guide>
        <p15:guide id="5" orient="horz" pos="1089" userDrawn="1">
          <p15:clr>
            <a:srgbClr val="A4A3A4"/>
          </p15:clr>
        </p15:guide>
        <p15:guide id="6" orient="horz" pos="1837" userDrawn="1">
          <p15:clr>
            <a:srgbClr val="A4A3A4"/>
          </p15:clr>
        </p15:guide>
        <p15:guide id="7" orient="horz" pos="4491" userDrawn="1">
          <p15:clr>
            <a:srgbClr val="A4A3A4"/>
          </p15:clr>
        </p15:guide>
        <p15:guide id="8" pos="6044">
          <p15:clr>
            <a:srgbClr val="A4A3A4"/>
          </p15:clr>
        </p15:guide>
        <p15:guide id="9" pos="646">
          <p15:clr>
            <a:srgbClr val="A4A3A4"/>
          </p15:clr>
        </p15:guide>
        <p15:guide id="10" pos="5523" userDrawn="1">
          <p15:clr>
            <a:srgbClr val="A4A3A4"/>
          </p15:clr>
        </p15:guide>
        <p15:guide id="11" pos="3391" userDrawn="1">
          <p15:clr>
            <a:srgbClr val="A4A3A4"/>
          </p15:clr>
        </p15:guide>
        <p15:guide id="12" pos="1327">
          <p15:clr>
            <a:srgbClr val="A4A3A4"/>
          </p15:clr>
        </p15:guide>
        <p15:guide id="13" pos="3572" userDrawn="1">
          <p15:clr>
            <a:srgbClr val="A4A3A4"/>
          </p15:clr>
        </p15:guide>
        <p15:guide id="14" pos="27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DDDDDD"/>
    <a:srgbClr val="FFCC99"/>
    <a:srgbClr val="FF9966"/>
    <a:srgbClr val="77933C"/>
    <a:srgbClr val="008000"/>
    <a:srgbClr val="CC3300"/>
    <a:srgbClr val="0099FF"/>
    <a:srgbClr val="B7DEE8"/>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3641" autoAdjust="0"/>
  </p:normalViewPr>
  <p:slideViewPr>
    <p:cSldViewPr>
      <p:cViewPr>
        <p:scale>
          <a:sx n="50" d="100"/>
          <a:sy n="50" d="100"/>
        </p:scale>
        <p:origin x="3060" y="1206"/>
      </p:cViewPr>
      <p:guideLst>
        <p:guide orient="horz" pos="4513"/>
        <p:guide orient="horz" pos="2880"/>
        <p:guide orient="horz" pos="2517"/>
        <p:guide orient="horz" pos="3878"/>
        <p:guide orient="horz" pos="1089"/>
        <p:guide orient="horz" pos="1837"/>
        <p:guide orient="horz" pos="4491"/>
        <p:guide pos="6044"/>
        <p:guide pos="646"/>
        <p:guide pos="5523"/>
        <p:guide pos="3391"/>
        <p:guide pos="1327"/>
        <p:guide pos="3572"/>
        <p:guide pos="2710"/>
      </p:guideLst>
    </p:cSldViewPr>
  </p:slideViewPr>
  <p:notesTextViewPr>
    <p:cViewPr>
      <p:scale>
        <a:sx n="100" d="100"/>
        <a:sy n="100" d="100"/>
      </p:scale>
      <p:origin x="0" y="0"/>
    </p:cViewPr>
  </p:notesTextViewPr>
  <p:sorterViewPr>
    <p:cViewPr>
      <p:scale>
        <a:sx n="64" d="100"/>
        <a:sy n="64"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2" Type="http://schemas.openxmlformats.org/officeDocument/2006/relationships/oleObject" Target="&#53685;&#54633;%20&#47928;&#49436;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53685;&#54633;%20&#47928;&#49436;1"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192.168.0.73\phiko\01_&#54056;&#49884;&#48652;&#54801;&#54924;%20&#51088;&#47308;\07_&#54856;&#54168;&#51060;&#51648;\&#50976;&#47532;&#49457;&#45733;&#44284;%20&#52285;&#47732;&#51201;&#50640;%20&#46384;&#47480;%20&#44536;&#47000;&#54532;\&#52285;&#47732;&#51201;&#48143;&#50976;&#47532;&#49457;&#45733;&#50640;%20&#46384;&#47480;%20&#50640;&#45320;&#51648;%20&#50836;&#44396;&#47049;%20&#44536;&#47000;&#54532;(&#52572;&#51333;).xlsx" TargetMode="External"/><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file:///\\192.168.0.73\phiko\01_&#54056;&#49884;&#48652;&#54801;&#54924;%20&#51088;&#47308;\07_&#54856;&#54168;&#51060;&#51648;\&#50976;&#47532;&#49457;&#45733;&#44284;%20&#52285;&#47732;&#51201;&#50640;%20&#46384;&#47480;%20&#44536;&#47000;&#54532;\&#52285;&#47732;&#51201;&#48143;&#50976;&#47532;&#49457;&#45733;&#50640;%20&#46384;&#47480;%20&#50640;&#45320;&#51648;%20&#50836;&#44396;&#47049;%20&#44536;&#47000;&#54532;(&#52572;&#51333;).xlsx" TargetMode="External"/><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53685;&#54633;%20&#47928;&#49436;1" TargetMode="External"/><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Sheet1!$B$7</c:f>
              <c:strCache>
                <c:ptCount val="1"/>
                <c:pt idx="0">
                  <c:v>독일표준</c:v>
                </c:pt>
              </c:strCache>
            </c:strRef>
          </c:tx>
          <c:val>
            <c:numRef>
              <c:f>Sheet1!$C$7:$M$7</c:f>
              <c:numCache>
                <c:formatCode>0.0</c:formatCode>
                <c:ptCount val="11"/>
                <c:pt idx="0">
                  <c:v>30</c:v>
                </c:pt>
                <c:pt idx="1">
                  <c:v>33</c:v>
                </c:pt>
                <c:pt idx="2">
                  <c:v>61</c:v>
                </c:pt>
                <c:pt idx="3">
                  <c:v>101</c:v>
                </c:pt>
                <c:pt idx="4">
                  <c:v>66</c:v>
                </c:pt>
                <c:pt idx="5">
                  <c:v>72</c:v>
                </c:pt>
                <c:pt idx="6">
                  <c:v>82</c:v>
                </c:pt>
                <c:pt idx="7">
                  <c:v>67</c:v>
                </c:pt>
                <c:pt idx="8">
                  <c:v>60</c:v>
                </c:pt>
                <c:pt idx="9">
                  <c:v>28</c:v>
                </c:pt>
                <c:pt idx="10">
                  <c:v>27</c:v>
                </c:pt>
              </c:numCache>
            </c:numRef>
          </c:val>
          <c:smooth val="0"/>
          <c:extLst>
            <c:ext xmlns:c16="http://schemas.microsoft.com/office/drawing/2014/chart" uri="{C3380CC4-5D6E-409C-BE32-E72D297353CC}">
              <c16:uniqueId val="{00000000-EC75-4DC5-B2A6-50150337C379}"/>
            </c:ext>
          </c:extLst>
        </c:ser>
        <c:ser>
          <c:idx val="1"/>
          <c:order val="1"/>
          <c:tx>
            <c:strRef>
              <c:f>Sheet1!$B$8</c:f>
              <c:strCache>
                <c:ptCount val="1"/>
                <c:pt idx="0">
                  <c:v>서울</c:v>
                </c:pt>
              </c:strCache>
            </c:strRef>
          </c:tx>
          <c:val>
            <c:numRef>
              <c:f>Sheet1!$C$8:$M$8</c:f>
              <c:numCache>
                <c:formatCode>0.0</c:formatCode>
                <c:ptCount val="11"/>
                <c:pt idx="0">
                  <c:v>84</c:v>
                </c:pt>
                <c:pt idx="1">
                  <c:v>87</c:v>
                </c:pt>
                <c:pt idx="2">
                  <c:v>81</c:v>
                </c:pt>
                <c:pt idx="3">
                  <c:v>70</c:v>
                </c:pt>
                <c:pt idx="4">
                  <c:v>59</c:v>
                </c:pt>
                <c:pt idx="5">
                  <c:v>49</c:v>
                </c:pt>
                <c:pt idx="6">
                  <c:v>60</c:v>
                </c:pt>
                <c:pt idx="7">
                  <c:v>75</c:v>
                </c:pt>
                <c:pt idx="8">
                  <c:v>92</c:v>
                </c:pt>
                <c:pt idx="9">
                  <c:v>76</c:v>
                </c:pt>
                <c:pt idx="10">
                  <c:v>80</c:v>
                </c:pt>
              </c:numCache>
            </c:numRef>
          </c:val>
          <c:smooth val="0"/>
          <c:extLst>
            <c:ext xmlns:c16="http://schemas.microsoft.com/office/drawing/2014/chart" uri="{C3380CC4-5D6E-409C-BE32-E72D297353CC}">
              <c16:uniqueId val="{00000001-EC75-4DC5-B2A6-50150337C379}"/>
            </c:ext>
          </c:extLst>
        </c:ser>
        <c:dLbls>
          <c:showLegendKey val="0"/>
          <c:showVal val="0"/>
          <c:showCatName val="0"/>
          <c:showSerName val="0"/>
          <c:showPercent val="0"/>
          <c:showBubbleSize val="0"/>
        </c:dLbls>
        <c:marker val="1"/>
        <c:smooth val="0"/>
        <c:axId val="251798016"/>
        <c:axId val="209351744"/>
      </c:lineChart>
      <c:catAx>
        <c:axId val="251798016"/>
        <c:scaling>
          <c:orientation val="minMax"/>
        </c:scaling>
        <c:delete val="0"/>
        <c:axPos val="b"/>
        <c:majorTickMark val="none"/>
        <c:minorTickMark val="none"/>
        <c:tickLblPos val="nextTo"/>
        <c:crossAx val="209351744"/>
        <c:crosses val="autoZero"/>
        <c:auto val="1"/>
        <c:lblAlgn val="ctr"/>
        <c:lblOffset val="100"/>
        <c:noMultiLvlLbl val="0"/>
      </c:catAx>
      <c:valAx>
        <c:axId val="209351744"/>
        <c:scaling>
          <c:orientation val="minMax"/>
        </c:scaling>
        <c:delete val="0"/>
        <c:axPos val="l"/>
        <c:majorGridlines/>
        <c:title>
          <c:tx>
            <c:rich>
              <a:bodyPr/>
              <a:lstStyle/>
              <a:p>
                <a:pPr>
                  <a:defRPr/>
                </a:pPr>
                <a:r>
                  <a:rPr lang="en-US" altLang="ko-KR"/>
                  <a:t>kWh/</a:t>
                </a:r>
                <a:r>
                  <a:rPr lang="ko-KR" altLang="en-US"/>
                  <a:t>㎡</a:t>
                </a:r>
                <a:r>
                  <a:rPr lang="en-US" altLang="ko-KR"/>
                  <a:t>.month</a:t>
                </a:r>
                <a:endParaRPr lang="ko-KR" altLang="en-US"/>
              </a:p>
            </c:rich>
          </c:tx>
          <c:overlay val="0"/>
        </c:title>
        <c:numFmt formatCode="0.0" sourceLinked="1"/>
        <c:majorTickMark val="none"/>
        <c:minorTickMark val="none"/>
        <c:tickLblPos val="nextTo"/>
        <c:crossAx val="251798016"/>
        <c:crosses val="autoZero"/>
        <c:crossBetween val="between"/>
      </c:valAx>
      <c:dTable>
        <c:showHorzBorder val="1"/>
        <c:showVertBorder val="1"/>
        <c:showOutline val="1"/>
        <c:showKeys val="1"/>
        <c:txPr>
          <a:bodyPr/>
          <a:lstStyle/>
          <a:p>
            <a:pPr rtl="0">
              <a:defRPr sz="1050"/>
            </a:pPr>
            <a:endParaRPr lang="ko-KR"/>
          </a:p>
        </c:txPr>
      </c:dTable>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Sheet1!$B$7</c:f>
              <c:strCache>
                <c:ptCount val="1"/>
                <c:pt idx="0">
                  <c:v>독일표준</c:v>
                </c:pt>
              </c:strCache>
            </c:strRef>
          </c:tx>
          <c:val>
            <c:numRef>
              <c:f>Sheet1!$C$7:$M$7</c:f>
              <c:numCache>
                <c:formatCode>0.0</c:formatCode>
                <c:ptCount val="11"/>
                <c:pt idx="0">
                  <c:v>30</c:v>
                </c:pt>
                <c:pt idx="1">
                  <c:v>33</c:v>
                </c:pt>
                <c:pt idx="2">
                  <c:v>61</c:v>
                </c:pt>
                <c:pt idx="3">
                  <c:v>101</c:v>
                </c:pt>
                <c:pt idx="4">
                  <c:v>66</c:v>
                </c:pt>
                <c:pt idx="5">
                  <c:v>72</c:v>
                </c:pt>
                <c:pt idx="6">
                  <c:v>82</c:v>
                </c:pt>
                <c:pt idx="7">
                  <c:v>67</c:v>
                </c:pt>
                <c:pt idx="8">
                  <c:v>60</c:v>
                </c:pt>
                <c:pt idx="9">
                  <c:v>28</c:v>
                </c:pt>
                <c:pt idx="10">
                  <c:v>27</c:v>
                </c:pt>
              </c:numCache>
            </c:numRef>
          </c:val>
          <c:smooth val="0"/>
          <c:extLst>
            <c:ext xmlns:c16="http://schemas.microsoft.com/office/drawing/2014/chart" uri="{C3380CC4-5D6E-409C-BE32-E72D297353CC}">
              <c16:uniqueId val="{00000000-EC75-4DC5-B2A6-50150337C379}"/>
            </c:ext>
          </c:extLst>
        </c:ser>
        <c:ser>
          <c:idx val="1"/>
          <c:order val="1"/>
          <c:tx>
            <c:strRef>
              <c:f>Sheet1!$B$8</c:f>
              <c:strCache>
                <c:ptCount val="1"/>
                <c:pt idx="0">
                  <c:v>서울</c:v>
                </c:pt>
              </c:strCache>
            </c:strRef>
          </c:tx>
          <c:val>
            <c:numRef>
              <c:f>Sheet1!$C$8:$M$8</c:f>
              <c:numCache>
                <c:formatCode>0.0</c:formatCode>
                <c:ptCount val="11"/>
                <c:pt idx="0">
                  <c:v>84</c:v>
                </c:pt>
                <c:pt idx="1">
                  <c:v>87</c:v>
                </c:pt>
                <c:pt idx="2">
                  <c:v>81</c:v>
                </c:pt>
                <c:pt idx="3">
                  <c:v>70</c:v>
                </c:pt>
                <c:pt idx="4">
                  <c:v>59</c:v>
                </c:pt>
                <c:pt idx="5">
                  <c:v>49</c:v>
                </c:pt>
                <c:pt idx="6">
                  <c:v>60</c:v>
                </c:pt>
                <c:pt idx="7">
                  <c:v>75</c:v>
                </c:pt>
                <c:pt idx="8">
                  <c:v>92</c:v>
                </c:pt>
                <c:pt idx="9">
                  <c:v>76</c:v>
                </c:pt>
                <c:pt idx="10">
                  <c:v>80</c:v>
                </c:pt>
              </c:numCache>
            </c:numRef>
          </c:val>
          <c:smooth val="0"/>
          <c:extLst>
            <c:ext xmlns:c16="http://schemas.microsoft.com/office/drawing/2014/chart" uri="{C3380CC4-5D6E-409C-BE32-E72D297353CC}">
              <c16:uniqueId val="{00000001-EC75-4DC5-B2A6-50150337C379}"/>
            </c:ext>
          </c:extLst>
        </c:ser>
        <c:dLbls>
          <c:showLegendKey val="0"/>
          <c:showVal val="0"/>
          <c:showCatName val="0"/>
          <c:showSerName val="0"/>
          <c:showPercent val="0"/>
          <c:showBubbleSize val="0"/>
        </c:dLbls>
        <c:marker val="1"/>
        <c:smooth val="0"/>
        <c:axId val="251798016"/>
        <c:axId val="209351744"/>
      </c:lineChart>
      <c:catAx>
        <c:axId val="251798016"/>
        <c:scaling>
          <c:orientation val="minMax"/>
        </c:scaling>
        <c:delete val="0"/>
        <c:axPos val="b"/>
        <c:majorTickMark val="none"/>
        <c:minorTickMark val="none"/>
        <c:tickLblPos val="nextTo"/>
        <c:crossAx val="209351744"/>
        <c:crosses val="autoZero"/>
        <c:auto val="1"/>
        <c:lblAlgn val="ctr"/>
        <c:lblOffset val="100"/>
        <c:noMultiLvlLbl val="0"/>
      </c:catAx>
      <c:valAx>
        <c:axId val="209351744"/>
        <c:scaling>
          <c:orientation val="minMax"/>
        </c:scaling>
        <c:delete val="0"/>
        <c:axPos val="l"/>
        <c:majorGridlines/>
        <c:title>
          <c:tx>
            <c:rich>
              <a:bodyPr/>
              <a:lstStyle/>
              <a:p>
                <a:pPr>
                  <a:defRPr/>
                </a:pPr>
                <a:r>
                  <a:rPr lang="en-US" altLang="ko-KR"/>
                  <a:t>kWh/</a:t>
                </a:r>
                <a:r>
                  <a:rPr lang="ko-KR" altLang="en-US"/>
                  <a:t>㎡</a:t>
                </a:r>
                <a:r>
                  <a:rPr lang="en-US" altLang="ko-KR"/>
                  <a:t>.month</a:t>
                </a:r>
                <a:endParaRPr lang="ko-KR" altLang="en-US"/>
              </a:p>
            </c:rich>
          </c:tx>
          <c:overlay val="0"/>
        </c:title>
        <c:numFmt formatCode="0.0" sourceLinked="1"/>
        <c:majorTickMark val="none"/>
        <c:minorTickMark val="none"/>
        <c:tickLblPos val="nextTo"/>
        <c:crossAx val="251798016"/>
        <c:crosses val="autoZero"/>
        <c:crossBetween val="between"/>
      </c:valAx>
      <c:dTable>
        <c:showHorzBorder val="1"/>
        <c:showVertBorder val="1"/>
        <c:showOutline val="1"/>
        <c:showKeys val="1"/>
        <c:txPr>
          <a:bodyPr/>
          <a:lstStyle/>
          <a:p>
            <a:pPr rtl="0">
              <a:defRPr sz="1050"/>
            </a:pPr>
            <a:endParaRPr lang="ko-KR"/>
          </a:p>
        </c:txPr>
      </c:dTable>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56343724844716"/>
          <c:y val="4.2454299629544945E-2"/>
          <c:w val="0.79503437149270484"/>
          <c:h val="0.80328620492723024"/>
        </c:manualLayout>
      </c:layout>
      <c:scatterChart>
        <c:scatterStyle val="smoothMarker"/>
        <c:varyColors val="0"/>
        <c:ser>
          <c:idx val="11"/>
          <c:order val="11"/>
          <c:tx>
            <c:strRef>
              <c:f>Sheet1!$B$305</c:f>
              <c:strCache>
                <c:ptCount val="1"/>
                <c:pt idx="0">
                  <c:v>Ug = 0.8, G값 = 0.1</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Sheet1!$C$305:$BJ$305</c:f>
              <c:numCache>
                <c:formatCode>General</c:formatCode>
                <c:ptCount val="60"/>
                <c:pt idx="0">
                  <c:v>4</c:v>
                </c:pt>
                <c:pt idx="1">
                  <c:v>4.0999999999999996</c:v>
                </c:pt>
                <c:pt idx="2">
                  <c:v>4.0999999999999996</c:v>
                </c:pt>
                <c:pt idx="3">
                  <c:v>4.2</c:v>
                </c:pt>
                <c:pt idx="4">
                  <c:v>4.2</c:v>
                </c:pt>
                <c:pt idx="5">
                  <c:v>4.3</c:v>
                </c:pt>
                <c:pt idx="6">
                  <c:v>4.3</c:v>
                </c:pt>
                <c:pt idx="7">
                  <c:v>4.4000000000000004</c:v>
                </c:pt>
                <c:pt idx="8">
                  <c:v>4.4000000000000004</c:v>
                </c:pt>
                <c:pt idx="9">
                  <c:v>4.5</c:v>
                </c:pt>
                <c:pt idx="10">
                  <c:v>4.5999999999999996</c:v>
                </c:pt>
                <c:pt idx="11">
                  <c:v>4.5999999999999996</c:v>
                </c:pt>
                <c:pt idx="12">
                  <c:v>4.7</c:v>
                </c:pt>
                <c:pt idx="13">
                  <c:v>4.7</c:v>
                </c:pt>
                <c:pt idx="14">
                  <c:v>4.8</c:v>
                </c:pt>
                <c:pt idx="15">
                  <c:v>4.8</c:v>
                </c:pt>
                <c:pt idx="16">
                  <c:v>4.9000000000000004</c:v>
                </c:pt>
                <c:pt idx="17">
                  <c:v>4.9000000000000004</c:v>
                </c:pt>
                <c:pt idx="18">
                  <c:v>5</c:v>
                </c:pt>
                <c:pt idx="19">
                  <c:v>5</c:v>
                </c:pt>
                <c:pt idx="20">
                  <c:v>5.0999999999999996</c:v>
                </c:pt>
                <c:pt idx="21">
                  <c:v>5.0999999999999996</c:v>
                </c:pt>
                <c:pt idx="22">
                  <c:v>5.2</c:v>
                </c:pt>
                <c:pt idx="23">
                  <c:v>5.3</c:v>
                </c:pt>
                <c:pt idx="24">
                  <c:v>5.3</c:v>
                </c:pt>
                <c:pt idx="25">
                  <c:v>5.4</c:v>
                </c:pt>
                <c:pt idx="26">
                  <c:v>5.4</c:v>
                </c:pt>
                <c:pt idx="27">
                  <c:v>5.5</c:v>
                </c:pt>
                <c:pt idx="28">
                  <c:v>5.5</c:v>
                </c:pt>
                <c:pt idx="29">
                  <c:v>5.6</c:v>
                </c:pt>
                <c:pt idx="30">
                  <c:v>5.6</c:v>
                </c:pt>
                <c:pt idx="31">
                  <c:v>5.7</c:v>
                </c:pt>
                <c:pt idx="32">
                  <c:v>5.7</c:v>
                </c:pt>
                <c:pt idx="33">
                  <c:v>5.8</c:v>
                </c:pt>
                <c:pt idx="34">
                  <c:v>5.8</c:v>
                </c:pt>
                <c:pt idx="35">
                  <c:v>5.9</c:v>
                </c:pt>
                <c:pt idx="36">
                  <c:v>5.9</c:v>
                </c:pt>
                <c:pt idx="37">
                  <c:v>6</c:v>
                </c:pt>
                <c:pt idx="38">
                  <c:v>6.1</c:v>
                </c:pt>
                <c:pt idx="39">
                  <c:v>6.1</c:v>
                </c:pt>
                <c:pt idx="40">
                  <c:v>6.2</c:v>
                </c:pt>
                <c:pt idx="41">
                  <c:v>6.2</c:v>
                </c:pt>
                <c:pt idx="42">
                  <c:v>6.3</c:v>
                </c:pt>
                <c:pt idx="43">
                  <c:v>6.3</c:v>
                </c:pt>
                <c:pt idx="44">
                  <c:v>6.4</c:v>
                </c:pt>
                <c:pt idx="45">
                  <c:v>6.4</c:v>
                </c:pt>
                <c:pt idx="46">
                  <c:v>6.5</c:v>
                </c:pt>
                <c:pt idx="47">
                  <c:v>6.5</c:v>
                </c:pt>
                <c:pt idx="48">
                  <c:v>6.6</c:v>
                </c:pt>
                <c:pt idx="49">
                  <c:v>6.6</c:v>
                </c:pt>
                <c:pt idx="50">
                  <c:v>6.7</c:v>
                </c:pt>
                <c:pt idx="51">
                  <c:v>6.7</c:v>
                </c:pt>
                <c:pt idx="52">
                  <c:v>6.8</c:v>
                </c:pt>
                <c:pt idx="53">
                  <c:v>6.9</c:v>
                </c:pt>
                <c:pt idx="54">
                  <c:v>6.9</c:v>
                </c:pt>
                <c:pt idx="55">
                  <c:v>7</c:v>
                </c:pt>
                <c:pt idx="56">
                  <c:v>7</c:v>
                </c:pt>
                <c:pt idx="57">
                  <c:v>7.1</c:v>
                </c:pt>
                <c:pt idx="58">
                  <c:v>7.1</c:v>
                </c:pt>
                <c:pt idx="59">
                  <c:v>7.2</c:v>
                </c:pt>
              </c:numCache>
            </c:numRef>
          </c:yVal>
          <c:smooth val="1"/>
          <c:extLst>
            <c:ext xmlns:c16="http://schemas.microsoft.com/office/drawing/2014/chart" uri="{C3380CC4-5D6E-409C-BE32-E72D297353CC}">
              <c16:uniqueId val="{00000000-7D9D-40D4-B9C0-B691BA46F9BD}"/>
            </c:ext>
          </c:extLst>
        </c:ser>
        <c:ser>
          <c:idx val="12"/>
          <c:order val="12"/>
          <c:tx>
            <c:strRef>
              <c:f>Sheet1!$B$304</c:f>
              <c:strCache>
                <c:ptCount val="1"/>
                <c:pt idx="0">
                  <c:v>Ug = 0.8, G값 = 0.15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Sheet1!$C$304:$BJ$304</c:f>
              <c:numCache>
                <c:formatCode>General</c:formatCode>
                <c:ptCount val="60"/>
                <c:pt idx="0">
                  <c:v>4</c:v>
                </c:pt>
                <c:pt idx="1">
                  <c:v>4.0999999999999996</c:v>
                </c:pt>
                <c:pt idx="2">
                  <c:v>4.0999999999999996</c:v>
                </c:pt>
                <c:pt idx="3">
                  <c:v>4.0999999999999996</c:v>
                </c:pt>
                <c:pt idx="4">
                  <c:v>4.2</c:v>
                </c:pt>
                <c:pt idx="5">
                  <c:v>4.2</c:v>
                </c:pt>
                <c:pt idx="6">
                  <c:v>4.3</c:v>
                </c:pt>
                <c:pt idx="7">
                  <c:v>4.3</c:v>
                </c:pt>
                <c:pt idx="8">
                  <c:v>4.3</c:v>
                </c:pt>
                <c:pt idx="9">
                  <c:v>4.4000000000000004</c:v>
                </c:pt>
                <c:pt idx="10">
                  <c:v>4.4000000000000004</c:v>
                </c:pt>
                <c:pt idx="11">
                  <c:v>4.5</c:v>
                </c:pt>
                <c:pt idx="12">
                  <c:v>4.5</c:v>
                </c:pt>
                <c:pt idx="13">
                  <c:v>4.5</c:v>
                </c:pt>
                <c:pt idx="14">
                  <c:v>4.5999999999999996</c:v>
                </c:pt>
                <c:pt idx="15">
                  <c:v>4.5999999999999996</c:v>
                </c:pt>
                <c:pt idx="16">
                  <c:v>4.7</c:v>
                </c:pt>
                <c:pt idx="17">
                  <c:v>4.7</c:v>
                </c:pt>
                <c:pt idx="18">
                  <c:v>4.8</c:v>
                </c:pt>
                <c:pt idx="19">
                  <c:v>4.8</c:v>
                </c:pt>
                <c:pt idx="20">
                  <c:v>4.8</c:v>
                </c:pt>
                <c:pt idx="21">
                  <c:v>4.9000000000000004</c:v>
                </c:pt>
                <c:pt idx="22">
                  <c:v>4.9000000000000004</c:v>
                </c:pt>
                <c:pt idx="23">
                  <c:v>5</c:v>
                </c:pt>
                <c:pt idx="24">
                  <c:v>5</c:v>
                </c:pt>
                <c:pt idx="25">
                  <c:v>5</c:v>
                </c:pt>
                <c:pt idx="26">
                  <c:v>5.0999999999999996</c:v>
                </c:pt>
                <c:pt idx="27">
                  <c:v>5.0999999999999996</c:v>
                </c:pt>
                <c:pt idx="28">
                  <c:v>5.2</c:v>
                </c:pt>
                <c:pt idx="29">
                  <c:v>5.2</c:v>
                </c:pt>
                <c:pt idx="30">
                  <c:v>5.2</c:v>
                </c:pt>
                <c:pt idx="31">
                  <c:v>5.3</c:v>
                </c:pt>
                <c:pt idx="32">
                  <c:v>5.3</c:v>
                </c:pt>
                <c:pt idx="33">
                  <c:v>5.4</c:v>
                </c:pt>
                <c:pt idx="34">
                  <c:v>5.4</c:v>
                </c:pt>
                <c:pt idx="35">
                  <c:v>5.4</c:v>
                </c:pt>
                <c:pt idx="36">
                  <c:v>5.5</c:v>
                </c:pt>
                <c:pt idx="37">
                  <c:v>5.5</c:v>
                </c:pt>
                <c:pt idx="38">
                  <c:v>5.6</c:v>
                </c:pt>
                <c:pt idx="39">
                  <c:v>5.6</c:v>
                </c:pt>
                <c:pt idx="40">
                  <c:v>5.7</c:v>
                </c:pt>
                <c:pt idx="41">
                  <c:v>5.7</c:v>
                </c:pt>
                <c:pt idx="42">
                  <c:v>5.7</c:v>
                </c:pt>
                <c:pt idx="43">
                  <c:v>5.8</c:v>
                </c:pt>
                <c:pt idx="44">
                  <c:v>5.8</c:v>
                </c:pt>
                <c:pt idx="45">
                  <c:v>5.9</c:v>
                </c:pt>
                <c:pt idx="46">
                  <c:v>5.9</c:v>
                </c:pt>
                <c:pt idx="47">
                  <c:v>5.9</c:v>
                </c:pt>
                <c:pt idx="48">
                  <c:v>6</c:v>
                </c:pt>
                <c:pt idx="49">
                  <c:v>6</c:v>
                </c:pt>
                <c:pt idx="50">
                  <c:v>6.1</c:v>
                </c:pt>
                <c:pt idx="51">
                  <c:v>6.1</c:v>
                </c:pt>
                <c:pt idx="52">
                  <c:v>6.1</c:v>
                </c:pt>
                <c:pt idx="53">
                  <c:v>6.2</c:v>
                </c:pt>
                <c:pt idx="54">
                  <c:v>6.2</c:v>
                </c:pt>
                <c:pt idx="55">
                  <c:v>6.3</c:v>
                </c:pt>
                <c:pt idx="56">
                  <c:v>6.3</c:v>
                </c:pt>
                <c:pt idx="57">
                  <c:v>6.3</c:v>
                </c:pt>
                <c:pt idx="58">
                  <c:v>6.4</c:v>
                </c:pt>
                <c:pt idx="59">
                  <c:v>6.4</c:v>
                </c:pt>
              </c:numCache>
            </c:numRef>
          </c:yVal>
          <c:smooth val="1"/>
          <c:extLst>
            <c:ext xmlns:c16="http://schemas.microsoft.com/office/drawing/2014/chart" uri="{C3380CC4-5D6E-409C-BE32-E72D297353CC}">
              <c16:uniqueId val="{00000001-7D9D-40D4-B9C0-B691BA46F9BD}"/>
            </c:ext>
          </c:extLst>
        </c:ser>
        <c:ser>
          <c:idx val="13"/>
          <c:order val="13"/>
          <c:tx>
            <c:strRef>
              <c:f>Sheet1!$B$303</c:f>
              <c:strCache>
                <c:ptCount val="1"/>
                <c:pt idx="0">
                  <c:v>Ug = 0.8, G값 = 0.2</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Sheet1!$C$303:$BJ$303</c:f>
              <c:numCache>
                <c:formatCode>General</c:formatCode>
                <c:ptCount val="60"/>
                <c:pt idx="0">
                  <c:v>4</c:v>
                </c:pt>
                <c:pt idx="1">
                  <c:v>4</c:v>
                </c:pt>
                <c:pt idx="2">
                  <c:v>4.0999999999999996</c:v>
                </c:pt>
                <c:pt idx="3">
                  <c:v>4.0999999999999996</c:v>
                </c:pt>
                <c:pt idx="4">
                  <c:v>4.0999999999999996</c:v>
                </c:pt>
                <c:pt idx="5">
                  <c:v>4.0999999999999996</c:v>
                </c:pt>
                <c:pt idx="6">
                  <c:v>4.0999999999999996</c:v>
                </c:pt>
                <c:pt idx="7">
                  <c:v>4.0999999999999996</c:v>
                </c:pt>
                <c:pt idx="8">
                  <c:v>4.0999999999999996</c:v>
                </c:pt>
                <c:pt idx="9">
                  <c:v>4.3</c:v>
                </c:pt>
                <c:pt idx="10">
                  <c:v>4.3</c:v>
                </c:pt>
                <c:pt idx="11">
                  <c:v>4.3</c:v>
                </c:pt>
                <c:pt idx="12">
                  <c:v>4.4000000000000004</c:v>
                </c:pt>
                <c:pt idx="13">
                  <c:v>4.4000000000000004</c:v>
                </c:pt>
                <c:pt idx="14">
                  <c:v>4.4000000000000004</c:v>
                </c:pt>
                <c:pt idx="15">
                  <c:v>4.4000000000000004</c:v>
                </c:pt>
                <c:pt idx="16">
                  <c:v>4.5</c:v>
                </c:pt>
                <c:pt idx="17">
                  <c:v>4.5</c:v>
                </c:pt>
                <c:pt idx="18">
                  <c:v>4.5</c:v>
                </c:pt>
                <c:pt idx="19">
                  <c:v>4.5999999999999996</c:v>
                </c:pt>
                <c:pt idx="20">
                  <c:v>4.5999999999999996</c:v>
                </c:pt>
                <c:pt idx="21">
                  <c:v>4.5999999999999996</c:v>
                </c:pt>
                <c:pt idx="22">
                  <c:v>4.5999999999999996</c:v>
                </c:pt>
                <c:pt idx="23">
                  <c:v>4.7</c:v>
                </c:pt>
                <c:pt idx="24">
                  <c:v>4.7</c:v>
                </c:pt>
                <c:pt idx="25">
                  <c:v>4.7</c:v>
                </c:pt>
                <c:pt idx="26">
                  <c:v>4.7</c:v>
                </c:pt>
                <c:pt idx="27">
                  <c:v>4.8</c:v>
                </c:pt>
                <c:pt idx="28">
                  <c:v>4.8</c:v>
                </c:pt>
                <c:pt idx="29">
                  <c:v>4.8</c:v>
                </c:pt>
                <c:pt idx="30">
                  <c:v>4.9000000000000004</c:v>
                </c:pt>
                <c:pt idx="31">
                  <c:v>4.9000000000000004</c:v>
                </c:pt>
                <c:pt idx="32">
                  <c:v>4.9000000000000004</c:v>
                </c:pt>
                <c:pt idx="33">
                  <c:v>4.9000000000000004</c:v>
                </c:pt>
                <c:pt idx="34">
                  <c:v>5</c:v>
                </c:pt>
                <c:pt idx="35">
                  <c:v>5</c:v>
                </c:pt>
                <c:pt idx="36">
                  <c:v>5</c:v>
                </c:pt>
                <c:pt idx="37">
                  <c:v>5.0999999999999996</c:v>
                </c:pt>
                <c:pt idx="38">
                  <c:v>5.0999999999999996</c:v>
                </c:pt>
                <c:pt idx="39">
                  <c:v>5.0999999999999996</c:v>
                </c:pt>
                <c:pt idx="40">
                  <c:v>5.0999999999999996</c:v>
                </c:pt>
                <c:pt idx="41">
                  <c:v>5.2</c:v>
                </c:pt>
                <c:pt idx="42">
                  <c:v>5.2</c:v>
                </c:pt>
                <c:pt idx="43">
                  <c:v>5.2</c:v>
                </c:pt>
                <c:pt idx="44">
                  <c:v>5.3</c:v>
                </c:pt>
                <c:pt idx="45">
                  <c:v>5.3</c:v>
                </c:pt>
                <c:pt idx="46">
                  <c:v>5.3</c:v>
                </c:pt>
                <c:pt idx="47">
                  <c:v>5.3</c:v>
                </c:pt>
                <c:pt idx="48">
                  <c:v>5.4</c:v>
                </c:pt>
                <c:pt idx="49">
                  <c:v>5.4</c:v>
                </c:pt>
                <c:pt idx="50">
                  <c:v>5.4</c:v>
                </c:pt>
                <c:pt idx="51">
                  <c:v>5.5</c:v>
                </c:pt>
                <c:pt idx="52">
                  <c:v>5.5</c:v>
                </c:pt>
                <c:pt idx="53">
                  <c:v>5.5</c:v>
                </c:pt>
                <c:pt idx="54">
                  <c:v>5.5</c:v>
                </c:pt>
                <c:pt idx="55">
                  <c:v>5.6</c:v>
                </c:pt>
                <c:pt idx="56">
                  <c:v>5.6</c:v>
                </c:pt>
                <c:pt idx="57">
                  <c:v>5.6</c:v>
                </c:pt>
                <c:pt idx="58">
                  <c:v>5.7</c:v>
                </c:pt>
                <c:pt idx="59">
                  <c:v>5.7</c:v>
                </c:pt>
              </c:numCache>
            </c:numRef>
          </c:yVal>
          <c:smooth val="1"/>
          <c:extLst>
            <c:ext xmlns:c16="http://schemas.microsoft.com/office/drawing/2014/chart" uri="{C3380CC4-5D6E-409C-BE32-E72D297353CC}">
              <c16:uniqueId val="{00000002-7D9D-40D4-B9C0-B691BA46F9BD}"/>
            </c:ext>
          </c:extLst>
        </c:ser>
        <c:ser>
          <c:idx val="14"/>
          <c:order val="14"/>
          <c:tx>
            <c:strRef>
              <c:f>Sheet1!$B$302</c:f>
              <c:strCache>
                <c:ptCount val="1"/>
                <c:pt idx="0">
                  <c:v>Ug = 0.8, G값 = 0.25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Sheet1!$C$302:$BJ$302</c:f>
              <c:numCache>
                <c:formatCode>General</c:formatCode>
                <c:ptCount val="60"/>
                <c:pt idx="0">
                  <c:v>4</c:v>
                </c:pt>
                <c:pt idx="1">
                  <c:v>4</c:v>
                </c:pt>
                <c:pt idx="2">
                  <c:v>4</c:v>
                </c:pt>
                <c:pt idx="3">
                  <c:v>4.0999999999999996</c:v>
                </c:pt>
                <c:pt idx="4">
                  <c:v>4.0999999999999996</c:v>
                </c:pt>
                <c:pt idx="5">
                  <c:v>4.0999999999999996</c:v>
                </c:pt>
                <c:pt idx="6">
                  <c:v>4.0999999999999996</c:v>
                </c:pt>
                <c:pt idx="7">
                  <c:v>4.0999999999999996</c:v>
                </c:pt>
                <c:pt idx="8">
                  <c:v>4.0999999999999996</c:v>
                </c:pt>
                <c:pt idx="9">
                  <c:v>4.2</c:v>
                </c:pt>
                <c:pt idx="10">
                  <c:v>4.2</c:v>
                </c:pt>
                <c:pt idx="11">
                  <c:v>4.2</c:v>
                </c:pt>
                <c:pt idx="12">
                  <c:v>4.2</c:v>
                </c:pt>
                <c:pt idx="13">
                  <c:v>4.2</c:v>
                </c:pt>
                <c:pt idx="14">
                  <c:v>4.2</c:v>
                </c:pt>
                <c:pt idx="15">
                  <c:v>4.2</c:v>
                </c:pt>
                <c:pt idx="16">
                  <c:v>4.3</c:v>
                </c:pt>
                <c:pt idx="17">
                  <c:v>4.3</c:v>
                </c:pt>
                <c:pt idx="18">
                  <c:v>4.3</c:v>
                </c:pt>
                <c:pt idx="19">
                  <c:v>4.3</c:v>
                </c:pt>
                <c:pt idx="20">
                  <c:v>4.3</c:v>
                </c:pt>
                <c:pt idx="21">
                  <c:v>4.3</c:v>
                </c:pt>
                <c:pt idx="22">
                  <c:v>4.4000000000000004</c:v>
                </c:pt>
                <c:pt idx="23">
                  <c:v>4.4000000000000004</c:v>
                </c:pt>
                <c:pt idx="24">
                  <c:v>4.4000000000000004</c:v>
                </c:pt>
                <c:pt idx="25">
                  <c:v>4.4000000000000004</c:v>
                </c:pt>
                <c:pt idx="26">
                  <c:v>4.4000000000000004</c:v>
                </c:pt>
                <c:pt idx="27">
                  <c:v>4.4000000000000004</c:v>
                </c:pt>
                <c:pt idx="28">
                  <c:v>4.5</c:v>
                </c:pt>
                <c:pt idx="29">
                  <c:v>4.5</c:v>
                </c:pt>
                <c:pt idx="30">
                  <c:v>4.5</c:v>
                </c:pt>
                <c:pt idx="31">
                  <c:v>4.5</c:v>
                </c:pt>
                <c:pt idx="32">
                  <c:v>4.5</c:v>
                </c:pt>
                <c:pt idx="33">
                  <c:v>4.5</c:v>
                </c:pt>
                <c:pt idx="34">
                  <c:v>4.5999999999999996</c:v>
                </c:pt>
                <c:pt idx="35">
                  <c:v>4.5999999999999996</c:v>
                </c:pt>
                <c:pt idx="36">
                  <c:v>4.5999999999999996</c:v>
                </c:pt>
                <c:pt idx="37">
                  <c:v>4.5999999999999996</c:v>
                </c:pt>
                <c:pt idx="38">
                  <c:v>4.5999999999999996</c:v>
                </c:pt>
                <c:pt idx="39">
                  <c:v>4.5999999999999996</c:v>
                </c:pt>
                <c:pt idx="40">
                  <c:v>4.7</c:v>
                </c:pt>
                <c:pt idx="41">
                  <c:v>4.7</c:v>
                </c:pt>
                <c:pt idx="42">
                  <c:v>4.7</c:v>
                </c:pt>
                <c:pt idx="43">
                  <c:v>4.7</c:v>
                </c:pt>
                <c:pt idx="44">
                  <c:v>4.7</c:v>
                </c:pt>
                <c:pt idx="45">
                  <c:v>4.7</c:v>
                </c:pt>
                <c:pt idx="46">
                  <c:v>4.8</c:v>
                </c:pt>
                <c:pt idx="47">
                  <c:v>4.8</c:v>
                </c:pt>
                <c:pt idx="48">
                  <c:v>4.8</c:v>
                </c:pt>
                <c:pt idx="49">
                  <c:v>4.8</c:v>
                </c:pt>
                <c:pt idx="50">
                  <c:v>4.8</c:v>
                </c:pt>
                <c:pt idx="51">
                  <c:v>4.8</c:v>
                </c:pt>
                <c:pt idx="52">
                  <c:v>4.9000000000000004</c:v>
                </c:pt>
                <c:pt idx="53">
                  <c:v>4.9000000000000004</c:v>
                </c:pt>
                <c:pt idx="54">
                  <c:v>4.9000000000000004</c:v>
                </c:pt>
                <c:pt idx="55">
                  <c:v>4.9000000000000004</c:v>
                </c:pt>
                <c:pt idx="56">
                  <c:v>4.9000000000000004</c:v>
                </c:pt>
                <c:pt idx="57">
                  <c:v>4.9000000000000004</c:v>
                </c:pt>
                <c:pt idx="58">
                  <c:v>5</c:v>
                </c:pt>
                <c:pt idx="59">
                  <c:v>5</c:v>
                </c:pt>
              </c:numCache>
            </c:numRef>
          </c:yVal>
          <c:smooth val="1"/>
          <c:extLst>
            <c:ext xmlns:c16="http://schemas.microsoft.com/office/drawing/2014/chart" uri="{C3380CC4-5D6E-409C-BE32-E72D297353CC}">
              <c16:uniqueId val="{00000003-7D9D-40D4-B9C0-B691BA46F9BD}"/>
            </c:ext>
          </c:extLst>
        </c:ser>
        <c:ser>
          <c:idx val="15"/>
          <c:order val="15"/>
          <c:tx>
            <c:strRef>
              <c:f>Sheet1!$B$301</c:f>
              <c:strCache>
                <c:ptCount val="1"/>
                <c:pt idx="0">
                  <c:v>Ug = 0.8, G값 = 0.3</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Sheet1!$C$301:$BJ$301</c:f>
              <c:numCache>
                <c:formatCode>General</c:formatCode>
                <c:ptCount val="60"/>
                <c:pt idx="0">
                  <c:v>4</c:v>
                </c:pt>
                <c:pt idx="1">
                  <c:v>4</c:v>
                </c:pt>
                <c:pt idx="2">
                  <c:v>4</c:v>
                </c:pt>
                <c:pt idx="3">
                  <c:v>4</c:v>
                </c:pt>
                <c:pt idx="4">
                  <c:v>4</c:v>
                </c:pt>
                <c:pt idx="5">
                  <c:v>4</c:v>
                </c:pt>
                <c:pt idx="6">
                  <c:v>4</c:v>
                </c:pt>
                <c:pt idx="7">
                  <c:v>4</c:v>
                </c:pt>
                <c:pt idx="8">
                  <c:v>4</c:v>
                </c:pt>
                <c:pt idx="9">
                  <c:v>4</c:v>
                </c:pt>
                <c:pt idx="10">
                  <c:v>4</c:v>
                </c:pt>
                <c:pt idx="11">
                  <c:v>4</c:v>
                </c:pt>
                <c:pt idx="12">
                  <c:v>4</c:v>
                </c:pt>
                <c:pt idx="13">
                  <c:v>4.0999999999999996</c:v>
                </c:pt>
                <c:pt idx="14">
                  <c:v>4.0999999999999996</c:v>
                </c:pt>
                <c:pt idx="15">
                  <c:v>4.0999999999999996</c:v>
                </c:pt>
                <c:pt idx="16">
                  <c:v>4.0999999999999996</c:v>
                </c:pt>
                <c:pt idx="17">
                  <c:v>4.0999999999999996</c:v>
                </c:pt>
                <c:pt idx="18">
                  <c:v>4.0999999999999996</c:v>
                </c:pt>
                <c:pt idx="19">
                  <c:v>4.0999999999999996</c:v>
                </c:pt>
                <c:pt idx="20">
                  <c:v>4.0999999999999996</c:v>
                </c:pt>
                <c:pt idx="21">
                  <c:v>4.0999999999999996</c:v>
                </c:pt>
                <c:pt idx="22">
                  <c:v>4.0999999999999996</c:v>
                </c:pt>
                <c:pt idx="23">
                  <c:v>4.0999999999999996</c:v>
                </c:pt>
                <c:pt idx="24">
                  <c:v>4.0999999999999996</c:v>
                </c:pt>
                <c:pt idx="25">
                  <c:v>4.0999999999999996</c:v>
                </c:pt>
                <c:pt idx="26">
                  <c:v>4.0999999999999996</c:v>
                </c:pt>
                <c:pt idx="27">
                  <c:v>4.0999999999999996</c:v>
                </c:pt>
                <c:pt idx="28">
                  <c:v>4.0999999999999996</c:v>
                </c:pt>
                <c:pt idx="29">
                  <c:v>4.0999999999999996</c:v>
                </c:pt>
                <c:pt idx="30">
                  <c:v>4.0999999999999996</c:v>
                </c:pt>
                <c:pt idx="31">
                  <c:v>4.0999999999999996</c:v>
                </c:pt>
                <c:pt idx="32">
                  <c:v>4.0999999999999996</c:v>
                </c:pt>
                <c:pt idx="33">
                  <c:v>4.0999999999999996</c:v>
                </c:pt>
                <c:pt idx="34">
                  <c:v>4.0999999999999996</c:v>
                </c:pt>
                <c:pt idx="35">
                  <c:v>4.0999999999999996</c:v>
                </c:pt>
                <c:pt idx="36">
                  <c:v>4.0999999999999996</c:v>
                </c:pt>
                <c:pt idx="37">
                  <c:v>4.2</c:v>
                </c:pt>
                <c:pt idx="38">
                  <c:v>4.2</c:v>
                </c:pt>
                <c:pt idx="39">
                  <c:v>4.2</c:v>
                </c:pt>
                <c:pt idx="40">
                  <c:v>4.2</c:v>
                </c:pt>
                <c:pt idx="41">
                  <c:v>4.2</c:v>
                </c:pt>
                <c:pt idx="42">
                  <c:v>4.2</c:v>
                </c:pt>
                <c:pt idx="43">
                  <c:v>4.2</c:v>
                </c:pt>
                <c:pt idx="44">
                  <c:v>4.2</c:v>
                </c:pt>
                <c:pt idx="45">
                  <c:v>4.2</c:v>
                </c:pt>
                <c:pt idx="46">
                  <c:v>4.2</c:v>
                </c:pt>
                <c:pt idx="47">
                  <c:v>4.2</c:v>
                </c:pt>
                <c:pt idx="48">
                  <c:v>4.2</c:v>
                </c:pt>
                <c:pt idx="49">
                  <c:v>4.2</c:v>
                </c:pt>
                <c:pt idx="50">
                  <c:v>4.2</c:v>
                </c:pt>
                <c:pt idx="51">
                  <c:v>4.2</c:v>
                </c:pt>
                <c:pt idx="52">
                  <c:v>4.3</c:v>
                </c:pt>
                <c:pt idx="53">
                  <c:v>4.3</c:v>
                </c:pt>
                <c:pt idx="54">
                  <c:v>4.3</c:v>
                </c:pt>
                <c:pt idx="55">
                  <c:v>4.3</c:v>
                </c:pt>
                <c:pt idx="56">
                  <c:v>4.3</c:v>
                </c:pt>
                <c:pt idx="57">
                  <c:v>4.3</c:v>
                </c:pt>
                <c:pt idx="58">
                  <c:v>4.3</c:v>
                </c:pt>
                <c:pt idx="59">
                  <c:v>4.3</c:v>
                </c:pt>
              </c:numCache>
            </c:numRef>
          </c:yVal>
          <c:smooth val="1"/>
          <c:extLst>
            <c:ext xmlns:c16="http://schemas.microsoft.com/office/drawing/2014/chart" uri="{C3380CC4-5D6E-409C-BE32-E72D297353CC}">
              <c16:uniqueId val="{00000004-7D9D-40D4-B9C0-B691BA46F9BD}"/>
            </c:ext>
          </c:extLst>
        </c:ser>
        <c:ser>
          <c:idx val="16"/>
          <c:order val="16"/>
          <c:tx>
            <c:strRef>
              <c:f>Sheet1!$B$300</c:f>
              <c:strCache>
                <c:ptCount val="1"/>
                <c:pt idx="0">
                  <c:v>Ug = 0.8, G값 = 0.35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Sheet1!$C$300:$BJ$300</c:f>
              <c:numCache>
                <c:formatCode>General</c:formatCode>
                <c:ptCount val="60"/>
                <c:pt idx="0">
                  <c:v>4</c:v>
                </c:pt>
                <c:pt idx="1">
                  <c:v>4</c:v>
                </c:pt>
                <c:pt idx="2">
                  <c:v>4</c:v>
                </c:pt>
                <c:pt idx="3">
                  <c:v>4</c:v>
                </c:pt>
                <c:pt idx="4">
                  <c:v>4</c:v>
                </c:pt>
                <c:pt idx="5">
                  <c:v>4</c:v>
                </c:pt>
                <c:pt idx="6">
                  <c:v>4</c:v>
                </c:pt>
                <c:pt idx="7">
                  <c:v>3.9</c:v>
                </c:pt>
                <c:pt idx="8">
                  <c:v>3.9</c:v>
                </c:pt>
                <c:pt idx="9">
                  <c:v>3.9</c:v>
                </c:pt>
                <c:pt idx="10">
                  <c:v>3.9</c:v>
                </c:pt>
                <c:pt idx="11">
                  <c:v>3.9</c:v>
                </c:pt>
                <c:pt idx="12">
                  <c:v>3.9</c:v>
                </c:pt>
                <c:pt idx="13">
                  <c:v>3.9</c:v>
                </c:pt>
                <c:pt idx="14">
                  <c:v>3.9</c:v>
                </c:pt>
                <c:pt idx="15">
                  <c:v>3.9</c:v>
                </c:pt>
                <c:pt idx="16">
                  <c:v>3.9</c:v>
                </c:pt>
                <c:pt idx="17">
                  <c:v>3.9</c:v>
                </c:pt>
                <c:pt idx="18">
                  <c:v>3.8</c:v>
                </c:pt>
                <c:pt idx="19">
                  <c:v>3.8</c:v>
                </c:pt>
                <c:pt idx="20">
                  <c:v>3.8</c:v>
                </c:pt>
                <c:pt idx="21">
                  <c:v>3.8</c:v>
                </c:pt>
                <c:pt idx="22">
                  <c:v>3.8</c:v>
                </c:pt>
                <c:pt idx="23">
                  <c:v>3.8</c:v>
                </c:pt>
                <c:pt idx="24">
                  <c:v>3.8</c:v>
                </c:pt>
                <c:pt idx="25">
                  <c:v>3.8</c:v>
                </c:pt>
                <c:pt idx="26">
                  <c:v>3.8</c:v>
                </c:pt>
                <c:pt idx="27">
                  <c:v>3.8</c:v>
                </c:pt>
                <c:pt idx="28">
                  <c:v>3.8</c:v>
                </c:pt>
                <c:pt idx="29">
                  <c:v>3.8</c:v>
                </c:pt>
                <c:pt idx="30">
                  <c:v>3.8</c:v>
                </c:pt>
                <c:pt idx="31">
                  <c:v>3.8</c:v>
                </c:pt>
                <c:pt idx="32">
                  <c:v>3.7</c:v>
                </c:pt>
                <c:pt idx="33">
                  <c:v>3.7</c:v>
                </c:pt>
                <c:pt idx="34">
                  <c:v>3.7</c:v>
                </c:pt>
                <c:pt idx="35">
                  <c:v>3.7</c:v>
                </c:pt>
                <c:pt idx="36">
                  <c:v>3.7</c:v>
                </c:pt>
                <c:pt idx="37">
                  <c:v>3.7</c:v>
                </c:pt>
                <c:pt idx="38">
                  <c:v>3.7</c:v>
                </c:pt>
                <c:pt idx="39">
                  <c:v>3.7</c:v>
                </c:pt>
                <c:pt idx="40">
                  <c:v>3.7</c:v>
                </c:pt>
                <c:pt idx="41">
                  <c:v>3.7</c:v>
                </c:pt>
                <c:pt idx="42">
                  <c:v>3.7</c:v>
                </c:pt>
                <c:pt idx="43">
                  <c:v>3.7</c:v>
                </c:pt>
                <c:pt idx="44">
                  <c:v>3.7</c:v>
                </c:pt>
                <c:pt idx="45">
                  <c:v>3.7</c:v>
                </c:pt>
                <c:pt idx="46">
                  <c:v>3.7</c:v>
                </c:pt>
                <c:pt idx="47">
                  <c:v>3.7</c:v>
                </c:pt>
                <c:pt idx="48">
                  <c:v>3.7</c:v>
                </c:pt>
                <c:pt idx="49">
                  <c:v>3.7</c:v>
                </c:pt>
                <c:pt idx="50">
                  <c:v>3.7</c:v>
                </c:pt>
                <c:pt idx="51">
                  <c:v>3.7</c:v>
                </c:pt>
                <c:pt idx="52">
                  <c:v>3.7</c:v>
                </c:pt>
                <c:pt idx="53">
                  <c:v>3.7</c:v>
                </c:pt>
                <c:pt idx="54">
                  <c:v>3.7</c:v>
                </c:pt>
                <c:pt idx="55">
                  <c:v>3.7</c:v>
                </c:pt>
                <c:pt idx="56">
                  <c:v>3.7</c:v>
                </c:pt>
                <c:pt idx="57">
                  <c:v>3.7</c:v>
                </c:pt>
                <c:pt idx="58">
                  <c:v>3.7</c:v>
                </c:pt>
                <c:pt idx="59">
                  <c:v>3.7</c:v>
                </c:pt>
              </c:numCache>
            </c:numRef>
          </c:yVal>
          <c:smooth val="1"/>
          <c:extLst>
            <c:ext xmlns:c16="http://schemas.microsoft.com/office/drawing/2014/chart" uri="{C3380CC4-5D6E-409C-BE32-E72D297353CC}">
              <c16:uniqueId val="{00000005-7D9D-40D4-B9C0-B691BA46F9BD}"/>
            </c:ext>
          </c:extLst>
        </c:ser>
        <c:ser>
          <c:idx val="17"/>
          <c:order val="17"/>
          <c:tx>
            <c:strRef>
              <c:f>Sheet1!$B$299</c:f>
              <c:strCache>
                <c:ptCount val="1"/>
                <c:pt idx="0">
                  <c:v>Ug = 0.8, G값 = 0.4</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Sheet1!$C$299:$BJ$299</c:f>
              <c:numCache>
                <c:formatCode>General</c:formatCode>
                <c:ptCount val="60"/>
                <c:pt idx="0">
                  <c:v>4</c:v>
                </c:pt>
                <c:pt idx="1">
                  <c:v>4</c:v>
                </c:pt>
                <c:pt idx="2">
                  <c:v>4</c:v>
                </c:pt>
                <c:pt idx="3">
                  <c:v>3.9</c:v>
                </c:pt>
                <c:pt idx="4">
                  <c:v>3.9</c:v>
                </c:pt>
                <c:pt idx="5">
                  <c:v>3.9</c:v>
                </c:pt>
                <c:pt idx="6">
                  <c:v>3.9</c:v>
                </c:pt>
                <c:pt idx="7">
                  <c:v>3.9</c:v>
                </c:pt>
                <c:pt idx="8">
                  <c:v>3.8</c:v>
                </c:pt>
                <c:pt idx="9">
                  <c:v>3.8</c:v>
                </c:pt>
                <c:pt idx="10">
                  <c:v>3.8</c:v>
                </c:pt>
                <c:pt idx="11">
                  <c:v>3.8</c:v>
                </c:pt>
                <c:pt idx="12">
                  <c:v>3.7</c:v>
                </c:pt>
                <c:pt idx="13">
                  <c:v>3.7</c:v>
                </c:pt>
                <c:pt idx="14">
                  <c:v>3.7</c:v>
                </c:pt>
                <c:pt idx="15">
                  <c:v>3.7</c:v>
                </c:pt>
                <c:pt idx="16">
                  <c:v>3.7</c:v>
                </c:pt>
                <c:pt idx="17">
                  <c:v>3.6</c:v>
                </c:pt>
                <c:pt idx="18">
                  <c:v>3.6</c:v>
                </c:pt>
                <c:pt idx="19">
                  <c:v>3.6</c:v>
                </c:pt>
                <c:pt idx="20">
                  <c:v>3.6</c:v>
                </c:pt>
                <c:pt idx="21">
                  <c:v>3.6</c:v>
                </c:pt>
                <c:pt idx="22">
                  <c:v>3.5</c:v>
                </c:pt>
                <c:pt idx="23">
                  <c:v>3.5</c:v>
                </c:pt>
                <c:pt idx="24">
                  <c:v>3.5</c:v>
                </c:pt>
                <c:pt idx="25">
                  <c:v>3.5</c:v>
                </c:pt>
                <c:pt idx="26">
                  <c:v>3.5</c:v>
                </c:pt>
                <c:pt idx="27">
                  <c:v>3.5</c:v>
                </c:pt>
                <c:pt idx="28">
                  <c:v>3.4</c:v>
                </c:pt>
                <c:pt idx="29">
                  <c:v>3.4</c:v>
                </c:pt>
                <c:pt idx="30">
                  <c:v>3.4</c:v>
                </c:pt>
                <c:pt idx="31">
                  <c:v>3.4</c:v>
                </c:pt>
                <c:pt idx="32">
                  <c:v>3.4</c:v>
                </c:pt>
                <c:pt idx="33">
                  <c:v>3.4</c:v>
                </c:pt>
                <c:pt idx="34">
                  <c:v>3.4</c:v>
                </c:pt>
                <c:pt idx="35">
                  <c:v>3.3</c:v>
                </c:pt>
                <c:pt idx="36">
                  <c:v>3.3</c:v>
                </c:pt>
                <c:pt idx="37">
                  <c:v>3.3</c:v>
                </c:pt>
                <c:pt idx="38">
                  <c:v>3.3</c:v>
                </c:pt>
                <c:pt idx="39">
                  <c:v>3.3</c:v>
                </c:pt>
                <c:pt idx="40">
                  <c:v>3.3</c:v>
                </c:pt>
                <c:pt idx="41">
                  <c:v>3.3</c:v>
                </c:pt>
                <c:pt idx="42">
                  <c:v>3.3</c:v>
                </c:pt>
                <c:pt idx="43">
                  <c:v>3.2</c:v>
                </c:pt>
                <c:pt idx="44">
                  <c:v>3.2</c:v>
                </c:pt>
                <c:pt idx="45">
                  <c:v>3.2</c:v>
                </c:pt>
                <c:pt idx="46">
                  <c:v>3.2</c:v>
                </c:pt>
                <c:pt idx="47">
                  <c:v>3.2</c:v>
                </c:pt>
                <c:pt idx="48">
                  <c:v>3.2</c:v>
                </c:pt>
                <c:pt idx="49">
                  <c:v>3.2</c:v>
                </c:pt>
                <c:pt idx="50">
                  <c:v>3.2</c:v>
                </c:pt>
                <c:pt idx="51">
                  <c:v>3.2</c:v>
                </c:pt>
                <c:pt idx="52">
                  <c:v>3.2</c:v>
                </c:pt>
                <c:pt idx="53">
                  <c:v>3.1</c:v>
                </c:pt>
                <c:pt idx="54">
                  <c:v>3.1</c:v>
                </c:pt>
                <c:pt idx="55">
                  <c:v>3.1</c:v>
                </c:pt>
                <c:pt idx="56">
                  <c:v>3.1</c:v>
                </c:pt>
                <c:pt idx="57">
                  <c:v>3.1</c:v>
                </c:pt>
                <c:pt idx="58">
                  <c:v>3.1</c:v>
                </c:pt>
                <c:pt idx="59">
                  <c:v>3.1</c:v>
                </c:pt>
              </c:numCache>
            </c:numRef>
          </c:yVal>
          <c:smooth val="1"/>
          <c:extLst>
            <c:ext xmlns:c16="http://schemas.microsoft.com/office/drawing/2014/chart" uri="{C3380CC4-5D6E-409C-BE32-E72D297353CC}">
              <c16:uniqueId val="{00000006-7D9D-40D4-B9C0-B691BA46F9BD}"/>
            </c:ext>
          </c:extLst>
        </c:ser>
        <c:ser>
          <c:idx val="18"/>
          <c:order val="18"/>
          <c:tx>
            <c:strRef>
              <c:f>Sheet1!$B$298</c:f>
              <c:strCache>
                <c:ptCount val="1"/>
                <c:pt idx="0">
                  <c:v>Ug = 0.8, G값 = 0.45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Sheet1!$C$298:$BJ$298</c:f>
              <c:numCache>
                <c:formatCode>General</c:formatCode>
                <c:ptCount val="60"/>
                <c:pt idx="0">
                  <c:v>4</c:v>
                </c:pt>
                <c:pt idx="1">
                  <c:v>4</c:v>
                </c:pt>
                <c:pt idx="2">
                  <c:v>3.9</c:v>
                </c:pt>
                <c:pt idx="3">
                  <c:v>3.9</c:v>
                </c:pt>
                <c:pt idx="4">
                  <c:v>3.9</c:v>
                </c:pt>
                <c:pt idx="5">
                  <c:v>3.8</c:v>
                </c:pt>
                <c:pt idx="6">
                  <c:v>3.8</c:v>
                </c:pt>
                <c:pt idx="7">
                  <c:v>3.8</c:v>
                </c:pt>
                <c:pt idx="8">
                  <c:v>3.7</c:v>
                </c:pt>
                <c:pt idx="9">
                  <c:v>3.7</c:v>
                </c:pt>
                <c:pt idx="10">
                  <c:v>3.7</c:v>
                </c:pt>
                <c:pt idx="11">
                  <c:v>3.6</c:v>
                </c:pt>
                <c:pt idx="12">
                  <c:v>3.6</c:v>
                </c:pt>
                <c:pt idx="13">
                  <c:v>3.6</c:v>
                </c:pt>
                <c:pt idx="14">
                  <c:v>3.5</c:v>
                </c:pt>
                <c:pt idx="15">
                  <c:v>3.5</c:v>
                </c:pt>
                <c:pt idx="16">
                  <c:v>3.5</c:v>
                </c:pt>
                <c:pt idx="17">
                  <c:v>3.4</c:v>
                </c:pt>
                <c:pt idx="18">
                  <c:v>3.4</c:v>
                </c:pt>
                <c:pt idx="19">
                  <c:v>3.4</c:v>
                </c:pt>
                <c:pt idx="20">
                  <c:v>3.3</c:v>
                </c:pt>
                <c:pt idx="21">
                  <c:v>3.3</c:v>
                </c:pt>
                <c:pt idx="22">
                  <c:v>3.3</c:v>
                </c:pt>
                <c:pt idx="23">
                  <c:v>3.3</c:v>
                </c:pt>
                <c:pt idx="24">
                  <c:v>3.2</c:v>
                </c:pt>
                <c:pt idx="25">
                  <c:v>3.2</c:v>
                </c:pt>
                <c:pt idx="26">
                  <c:v>3.2</c:v>
                </c:pt>
                <c:pt idx="27">
                  <c:v>3.2</c:v>
                </c:pt>
                <c:pt idx="28">
                  <c:v>3.1</c:v>
                </c:pt>
                <c:pt idx="29">
                  <c:v>3.1</c:v>
                </c:pt>
                <c:pt idx="30">
                  <c:v>3.1</c:v>
                </c:pt>
                <c:pt idx="31">
                  <c:v>3.1</c:v>
                </c:pt>
                <c:pt idx="32">
                  <c:v>3</c:v>
                </c:pt>
                <c:pt idx="33">
                  <c:v>3</c:v>
                </c:pt>
                <c:pt idx="34">
                  <c:v>3</c:v>
                </c:pt>
                <c:pt idx="35">
                  <c:v>3</c:v>
                </c:pt>
                <c:pt idx="36">
                  <c:v>3</c:v>
                </c:pt>
                <c:pt idx="37">
                  <c:v>2.9</c:v>
                </c:pt>
                <c:pt idx="38">
                  <c:v>2.9</c:v>
                </c:pt>
                <c:pt idx="39">
                  <c:v>2.9</c:v>
                </c:pt>
                <c:pt idx="40">
                  <c:v>2.9</c:v>
                </c:pt>
                <c:pt idx="41">
                  <c:v>2.9</c:v>
                </c:pt>
                <c:pt idx="42">
                  <c:v>2.8</c:v>
                </c:pt>
                <c:pt idx="43">
                  <c:v>2.8</c:v>
                </c:pt>
                <c:pt idx="44">
                  <c:v>2.8</c:v>
                </c:pt>
                <c:pt idx="45">
                  <c:v>2.8</c:v>
                </c:pt>
                <c:pt idx="46">
                  <c:v>2.8</c:v>
                </c:pt>
                <c:pt idx="47">
                  <c:v>2.8</c:v>
                </c:pt>
                <c:pt idx="48">
                  <c:v>2.7</c:v>
                </c:pt>
                <c:pt idx="49">
                  <c:v>2.7</c:v>
                </c:pt>
                <c:pt idx="50">
                  <c:v>2.7</c:v>
                </c:pt>
                <c:pt idx="51">
                  <c:v>2.7</c:v>
                </c:pt>
                <c:pt idx="52">
                  <c:v>2.7</c:v>
                </c:pt>
                <c:pt idx="53">
                  <c:v>2.7</c:v>
                </c:pt>
                <c:pt idx="54">
                  <c:v>2.7</c:v>
                </c:pt>
                <c:pt idx="55">
                  <c:v>2.6</c:v>
                </c:pt>
                <c:pt idx="56">
                  <c:v>2.6</c:v>
                </c:pt>
                <c:pt idx="57">
                  <c:v>2.6</c:v>
                </c:pt>
                <c:pt idx="58">
                  <c:v>2.6</c:v>
                </c:pt>
                <c:pt idx="59">
                  <c:v>2.6</c:v>
                </c:pt>
              </c:numCache>
            </c:numRef>
          </c:yVal>
          <c:smooth val="1"/>
          <c:extLst>
            <c:ext xmlns:c16="http://schemas.microsoft.com/office/drawing/2014/chart" uri="{C3380CC4-5D6E-409C-BE32-E72D297353CC}">
              <c16:uniqueId val="{00000007-7D9D-40D4-B9C0-B691BA46F9BD}"/>
            </c:ext>
          </c:extLst>
        </c:ser>
        <c:ser>
          <c:idx val="19"/>
          <c:order val="19"/>
          <c:tx>
            <c:strRef>
              <c:f>Sheet1!$B$297</c:f>
              <c:strCache>
                <c:ptCount val="1"/>
                <c:pt idx="0">
                  <c:v>Ug = 0.8, G값 = 0.5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Sheet1!$C$297:$BJ$297</c:f>
              <c:numCache>
                <c:formatCode>General</c:formatCode>
                <c:ptCount val="60"/>
                <c:pt idx="0">
                  <c:v>4</c:v>
                </c:pt>
                <c:pt idx="1">
                  <c:v>4</c:v>
                </c:pt>
                <c:pt idx="2">
                  <c:v>3.9</c:v>
                </c:pt>
                <c:pt idx="3">
                  <c:v>3.9</c:v>
                </c:pt>
                <c:pt idx="4">
                  <c:v>3.8</c:v>
                </c:pt>
                <c:pt idx="5">
                  <c:v>3.8</c:v>
                </c:pt>
                <c:pt idx="6">
                  <c:v>3.7</c:v>
                </c:pt>
                <c:pt idx="7">
                  <c:v>3.7</c:v>
                </c:pt>
                <c:pt idx="8">
                  <c:v>3.6</c:v>
                </c:pt>
                <c:pt idx="9">
                  <c:v>3.6</c:v>
                </c:pt>
                <c:pt idx="10">
                  <c:v>3.5</c:v>
                </c:pt>
                <c:pt idx="11">
                  <c:v>3.5</c:v>
                </c:pt>
                <c:pt idx="12">
                  <c:v>3.5</c:v>
                </c:pt>
                <c:pt idx="13">
                  <c:v>3.4</c:v>
                </c:pt>
                <c:pt idx="14">
                  <c:v>3.4</c:v>
                </c:pt>
                <c:pt idx="15">
                  <c:v>3.3</c:v>
                </c:pt>
                <c:pt idx="16">
                  <c:v>3.3</c:v>
                </c:pt>
                <c:pt idx="17">
                  <c:v>3.2</c:v>
                </c:pt>
                <c:pt idx="18">
                  <c:v>3.2</c:v>
                </c:pt>
                <c:pt idx="19">
                  <c:v>3.2</c:v>
                </c:pt>
                <c:pt idx="20">
                  <c:v>3.1</c:v>
                </c:pt>
                <c:pt idx="21">
                  <c:v>3.1</c:v>
                </c:pt>
                <c:pt idx="22">
                  <c:v>3</c:v>
                </c:pt>
                <c:pt idx="23">
                  <c:v>3</c:v>
                </c:pt>
                <c:pt idx="24">
                  <c:v>3</c:v>
                </c:pt>
                <c:pt idx="25">
                  <c:v>2.9</c:v>
                </c:pt>
                <c:pt idx="26">
                  <c:v>2.9</c:v>
                </c:pt>
                <c:pt idx="27">
                  <c:v>2.9</c:v>
                </c:pt>
                <c:pt idx="28">
                  <c:v>2.8</c:v>
                </c:pt>
                <c:pt idx="29">
                  <c:v>2.8</c:v>
                </c:pt>
                <c:pt idx="30">
                  <c:v>2.8</c:v>
                </c:pt>
                <c:pt idx="31">
                  <c:v>2.7</c:v>
                </c:pt>
                <c:pt idx="32">
                  <c:v>2.7</c:v>
                </c:pt>
                <c:pt idx="33">
                  <c:v>2.7</c:v>
                </c:pt>
                <c:pt idx="34">
                  <c:v>2.7</c:v>
                </c:pt>
                <c:pt idx="35">
                  <c:v>2.6</c:v>
                </c:pt>
                <c:pt idx="36">
                  <c:v>2.6</c:v>
                </c:pt>
                <c:pt idx="37">
                  <c:v>2.6</c:v>
                </c:pt>
                <c:pt idx="38">
                  <c:v>2.6</c:v>
                </c:pt>
                <c:pt idx="39">
                  <c:v>2.5</c:v>
                </c:pt>
                <c:pt idx="40">
                  <c:v>2.5</c:v>
                </c:pt>
                <c:pt idx="41">
                  <c:v>2.5</c:v>
                </c:pt>
                <c:pt idx="42">
                  <c:v>2.5</c:v>
                </c:pt>
                <c:pt idx="43">
                  <c:v>2.4</c:v>
                </c:pt>
                <c:pt idx="44">
                  <c:v>2.4</c:v>
                </c:pt>
                <c:pt idx="45">
                  <c:v>2.4</c:v>
                </c:pt>
                <c:pt idx="46">
                  <c:v>2.4</c:v>
                </c:pt>
                <c:pt idx="47">
                  <c:v>2.4</c:v>
                </c:pt>
                <c:pt idx="48">
                  <c:v>2.2999999999999998</c:v>
                </c:pt>
                <c:pt idx="49">
                  <c:v>2.2999999999999998</c:v>
                </c:pt>
                <c:pt idx="50">
                  <c:v>2.2999999999999998</c:v>
                </c:pt>
                <c:pt idx="51">
                  <c:v>2.2999999999999998</c:v>
                </c:pt>
                <c:pt idx="52">
                  <c:v>2.2999999999999998</c:v>
                </c:pt>
                <c:pt idx="53">
                  <c:v>2.2999999999999998</c:v>
                </c:pt>
                <c:pt idx="54">
                  <c:v>2.2000000000000002</c:v>
                </c:pt>
                <c:pt idx="55">
                  <c:v>2.2000000000000002</c:v>
                </c:pt>
                <c:pt idx="56">
                  <c:v>2.2000000000000002</c:v>
                </c:pt>
                <c:pt idx="57">
                  <c:v>2.2000000000000002</c:v>
                </c:pt>
                <c:pt idx="58">
                  <c:v>2.2000000000000002</c:v>
                </c:pt>
                <c:pt idx="59">
                  <c:v>2.2000000000000002</c:v>
                </c:pt>
              </c:numCache>
            </c:numRef>
          </c:yVal>
          <c:smooth val="1"/>
          <c:extLst>
            <c:ext xmlns:c16="http://schemas.microsoft.com/office/drawing/2014/chart" uri="{C3380CC4-5D6E-409C-BE32-E72D297353CC}">
              <c16:uniqueId val="{00000008-7D9D-40D4-B9C0-B691BA46F9BD}"/>
            </c:ext>
          </c:extLst>
        </c:ser>
        <c:ser>
          <c:idx val="20"/>
          <c:order val="20"/>
          <c:tx>
            <c:strRef>
              <c:f>Sheet1!$B$296</c:f>
              <c:strCache>
                <c:ptCount val="1"/>
                <c:pt idx="0">
                  <c:v>Ug = 0.8, G값 = 0.55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Sheet1!$C$296:$BJ$296</c:f>
              <c:numCache>
                <c:formatCode>General</c:formatCode>
                <c:ptCount val="60"/>
                <c:pt idx="0">
                  <c:v>4</c:v>
                </c:pt>
                <c:pt idx="1">
                  <c:v>4</c:v>
                </c:pt>
                <c:pt idx="2">
                  <c:v>3.9</c:v>
                </c:pt>
                <c:pt idx="3">
                  <c:v>3.8</c:v>
                </c:pt>
                <c:pt idx="4">
                  <c:v>3.8</c:v>
                </c:pt>
                <c:pt idx="5">
                  <c:v>3.7</c:v>
                </c:pt>
                <c:pt idx="6">
                  <c:v>3.7</c:v>
                </c:pt>
                <c:pt idx="7">
                  <c:v>3.6</c:v>
                </c:pt>
                <c:pt idx="8">
                  <c:v>3.5</c:v>
                </c:pt>
                <c:pt idx="9">
                  <c:v>3.5</c:v>
                </c:pt>
                <c:pt idx="10">
                  <c:v>3.4</c:v>
                </c:pt>
                <c:pt idx="11">
                  <c:v>3.4</c:v>
                </c:pt>
                <c:pt idx="12">
                  <c:v>3.3</c:v>
                </c:pt>
                <c:pt idx="13">
                  <c:v>3.2</c:v>
                </c:pt>
                <c:pt idx="14">
                  <c:v>3.2</c:v>
                </c:pt>
                <c:pt idx="15">
                  <c:v>3.1</c:v>
                </c:pt>
                <c:pt idx="16">
                  <c:v>3.1</c:v>
                </c:pt>
                <c:pt idx="17">
                  <c:v>3</c:v>
                </c:pt>
                <c:pt idx="18">
                  <c:v>3</c:v>
                </c:pt>
                <c:pt idx="19">
                  <c:v>2.9</c:v>
                </c:pt>
                <c:pt idx="20">
                  <c:v>2.9</c:v>
                </c:pt>
                <c:pt idx="21">
                  <c:v>2.8</c:v>
                </c:pt>
                <c:pt idx="22">
                  <c:v>2.8</c:v>
                </c:pt>
                <c:pt idx="23">
                  <c:v>2.8</c:v>
                </c:pt>
                <c:pt idx="24">
                  <c:v>2.7</c:v>
                </c:pt>
                <c:pt idx="25">
                  <c:v>2.7</c:v>
                </c:pt>
                <c:pt idx="26">
                  <c:v>2.6</c:v>
                </c:pt>
                <c:pt idx="27">
                  <c:v>2.6</c:v>
                </c:pt>
                <c:pt idx="28">
                  <c:v>2.6</c:v>
                </c:pt>
                <c:pt idx="29">
                  <c:v>2.5</c:v>
                </c:pt>
                <c:pt idx="30">
                  <c:v>2.5</c:v>
                </c:pt>
                <c:pt idx="31">
                  <c:v>2.4</c:v>
                </c:pt>
                <c:pt idx="32">
                  <c:v>2.4</c:v>
                </c:pt>
                <c:pt idx="33">
                  <c:v>2.4</c:v>
                </c:pt>
                <c:pt idx="34">
                  <c:v>2.2999999999999998</c:v>
                </c:pt>
                <c:pt idx="35">
                  <c:v>2.2999999999999998</c:v>
                </c:pt>
                <c:pt idx="36">
                  <c:v>2.2999999999999998</c:v>
                </c:pt>
                <c:pt idx="37">
                  <c:v>2.2999999999999998</c:v>
                </c:pt>
                <c:pt idx="38">
                  <c:v>2.2000000000000002</c:v>
                </c:pt>
                <c:pt idx="39">
                  <c:v>2.2000000000000002</c:v>
                </c:pt>
                <c:pt idx="40">
                  <c:v>2.2000000000000002</c:v>
                </c:pt>
                <c:pt idx="41">
                  <c:v>2.1</c:v>
                </c:pt>
                <c:pt idx="42">
                  <c:v>2.1</c:v>
                </c:pt>
                <c:pt idx="43">
                  <c:v>2.1</c:v>
                </c:pt>
                <c:pt idx="44">
                  <c:v>2.1</c:v>
                </c:pt>
                <c:pt idx="45">
                  <c:v>2</c:v>
                </c:pt>
                <c:pt idx="46">
                  <c:v>2</c:v>
                </c:pt>
                <c:pt idx="47">
                  <c:v>2</c:v>
                </c:pt>
                <c:pt idx="48">
                  <c:v>2</c:v>
                </c:pt>
                <c:pt idx="49">
                  <c:v>2</c:v>
                </c:pt>
                <c:pt idx="50">
                  <c:v>1.9</c:v>
                </c:pt>
                <c:pt idx="51">
                  <c:v>1.9</c:v>
                </c:pt>
                <c:pt idx="52">
                  <c:v>1.9</c:v>
                </c:pt>
                <c:pt idx="53">
                  <c:v>1.9</c:v>
                </c:pt>
                <c:pt idx="54">
                  <c:v>1.9</c:v>
                </c:pt>
                <c:pt idx="55">
                  <c:v>1.9</c:v>
                </c:pt>
                <c:pt idx="56">
                  <c:v>1.8</c:v>
                </c:pt>
                <c:pt idx="57">
                  <c:v>1.8</c:v>
                </c:pt>
                <c:pt idx="58">
                  <c:v>1.8</c:v>
                </c:pt>
                <c:pt idx="59">
                  <c:v>1.8</c:v>
                </c:pt>
              </c:numCache>
            </c:numRef>
          </c:yVal>
          <c:smooth val="1"/>
          <c:extLst>
            <c:ext xmlns:c16="http://schemas.microsoft.com/office/drawing/2014/chart" uri="{C3380CC4-5D6E-409C-BE32-E72D297353CC}">
              <c16:uniqueId val="{00000009-7D9D-40D4-B9C0-B691BA46F9BD}"/>
            </c:ext>
          </c:extLst>
        </c:ser>
        <c:ser>
          <c:idx val="21"/>
          <c:order val="21"/>
          <c:tx>
            <c:strRef>
              <c:f>Sheet1!$B$295</c:f>
              <c:strCache>
                <c:ptCount val="1"/>
                <c:pt idx="0">
                  <c:v>Ug = 0.8, G값 = 0.6</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Sheet1!$C$295:$BJ$295</c:f>
              <c:numCache>
                <c:formatCode>General</c:formatCode>
                <c:ptCount val="60"/>
                <c:pt idx="0">
                  <c:v>4</c:v>
                </c:pt>
                <c:pt idx="1">
                  <c:v>3.9</c:v>
                </c:pt>
                <c:pt idx="2">
                  <c:v>3.9</c:v>
                </c:pt>
                <c:pt idx="3">
                  <c:v>3.8</c:v>
                </c:pt>
                <c:pt idx="4">
                  <c:v>3.7</c:v>
                </c:pt>
                <c:pt idx="5">
                  <c:v>3.6</c:v>
                </c:pt>
                <c:pt idx="6">
                  <c:v>3.6</c:v>
                </c:pt>
                <c:pt idx="7">
                  <c:v>3.5</c:v>
                </c:pt>
                <c:pt idx="8">
                  <c:v>3.4</c:v>
                </c:pt>
                <c:pt idx="9">
                  <c:v>3.4</c:v>
                </c:pt>
                <c:pt idx="10">
                  <c:v>3.3</c:v>
                </c:pt>
                <c:pt idx="11">
                  <c:v>3.2</c:v>
                </c:pt>
                <c:pt idx="12">
                  <c:v>3.2</c:v>
                </c:pt>
                <c:pt idx="13">
                  <c:v>3.1</c:v>
                </c:pt>
                <c:pt idx="14">
                  <c:v>3</c:v>
                </c:pt>
                <c:pt idx="15">
                  <c:v>3</c:v>
                </c:pt>
                <c:pt idx="16">
                  <c:v>2.9</c:v>
                </c:pt>
                <c:pt idx="17">
                  <c:v>2.8</c:v>
                </c:pt>
                <c:pt idx="18">
                  <c:v>2.8</c:v>
                </c:pt>
                <c:pt idx="19">
                  <c:v>2.7</c:v>
                </c:pt>
                <c:pt idx="20">
                  <c:v>2.7</c:v>
                </c:pt>
                <c:pt idx="21">
                  <c:v>2.6</c:v>
                </c:pt>
                <c:pt idx="22">
                  <c:v>2.6</c:v>
                </c:pt>
                <c:pt idx="23">
                  <c:v>2.5</c:v>
                </c:pt>
                <c:pt idx="24">
                  <c:v>2.5</c:v>
                </c:pt>
                <c:pt idx="25">
                  <c:v>2.4</c:v>
                </c:pt>
                <c:pt idx="26">
                  <c:v>2.4</c:v>
                </c:pt>
                <c:pt idx="27">
                  <c:v>2.2999999999999998</c:v>
                </c:pt>
                <c:pt idx="28">
                  <c:v>2.2999999999999998</c:v>
                </c:pt>
                <c:pt idx="29">
                  <c:v>2.2999999999999998</c:v>
                </c:pt>
                <c:pt idx="30">
                  <c:v>2.2000000000000002</c:v>
                </c:pt>
                <c:pt idx="31">
                  <c:v>2.2000000000000002</c:v>
                </c:pt>
                <c:pt idx="32">
                  <c:v>2.1</c:v>
                </c:pt>
                <c:pt idx="33">
                  <c:v>2.1</c:v>
                </c:pt>
                <c:pt idx="34">
                  <c:v>2.1</c:v>
                </c:pt>
                <c:pt idx="35">
                  <c:v>2</c:v>
                </c:pt>
                <c:pt idx="36">
                  <c:v>2</c:v>
                </c:pt>
                <c:pt idx="37">
                  <c:v>2</c:v>
                </c:pt>
                <c:pt idx="38">
                  <c:v>1.9</c:v>
                </c:pt>
                <c:pt idx="39">
                  <c:v>1.9</c:v>
                </c:pt>
                <c:pt idx="40">
                  <c:v>1.9</c:v>
                </c:pt>
                <c:pt idx="41">
                  <c:v>1.8</c:v>
                </c:pt>
                <c:pt idx="42">
                  <c:v>1.8</c:v>
                </c:pt>
                <c:pt idx="43">
                  <c:v>1.8</c:v>
                </c:pt>
                <c:pt idx="44">
                  <c:v>1.8</c:v>
                </c:pt>
                <c:pt idx="45">
                  <c:v>1.7</c:v>
                </c:pt>
                <c:pt idx="46">
                  <c:v>1.7</c:v>
                </c:pt>
                <c:pt idx="47">
                  <c:v>1.7</c:v>
                </c:pt>
                <c:pt idx="48">
                  <c:v>1.7</c:v>
                </c:pt>
                <c:pt idx="49">
                  <c:v>1.7</c:v>
                </c:pt>
                <c:pt idx="50">
                  <c:v>1.6</c:v>
                </c:pt>
                <c:pt idx="51">
                  <c:v>1.6</c:v>
                </c:pt>
                <c:pt idx="52">
                  <c:v>1.6</c:v>
                </c:pt>
                <c:pt idx="53">
                  <c:v>1.6</c:v>
                </c:pt>
                <c:pt idx="54">
                  <c:v>1.6</c:v>
                </c:pt>
                <c:pt idx="55">
                  <c:v>1.5</c:v>
                </c:pt>
                <c:pt idx="56">
                  <c:v>1.5</c:v>
                </c:pt>
                <c:pt idx="57">
                  <c:v>1.5</c:v>
                </c:pt>
                <c:pt idx="58">
                  <c:v>1.5</c:v>
                </c:pt>
                <c:pt idx="59">
                  <c:v>1.5</c:v>
                </c:pt>
              </c:numCache>
            </c:numRef>
          </c:yVal>
          <c:smooth val="1"/>
          <c:extLst>
            <c:ext xmlns:c16="http://schemas.microsoft.com/office/drawing/2014/chart" uri="{C3380CC4-5D6E-409C-BE32-E72D297353CC}">
              <c16:uniqueId val="{0000000A-7D9D-40D4-B9C0-B691BA46F9BD}"/>
            </c:ext>
          </c:extLst>
        </c:ser>
        <c:ser>
          <c:idx val="22"/>
          <c:order val="22"/>
          <c:tx>
            <c:strRef>
              <c:f>Sheet1!$B$305</c:f>
              <c:strCache>
                <c:ptCount val="1"/>
                <c:pt idx="0">
                  <c:v>Ug = 0.8, G값 = 0.1</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Sheet1!$C$305:$BJ$305</c:f>
              <c:numCache>
                <c:formatCode>General</c:formatCode>
                <c:ptCount val="60"/>
                <c:pt idx="0">
                  <c:v>4</c:v>
                </c:pt>
                <c:pt idx="1">
                  <c:v>4.0999999999999996</c:v>
                </c:pt>
                <c:pt idx="2">
                  <c:v>4.0999999999999996</c:v>
                </c:pt>
                <c:pt idx="3">
                  <c:v>4.2</c:v>
                </c:pt>
                <c:pt idx="4">
                  <c:v>4.2</c:v>
                </c:pt>
                <c:pt idx="5">
                  <c:v>4.3</c:v>
                </c:pt>
                <c:pt idx="6">
                  <c:v>4.3</c:v>
                </c:pt>
                <c:pt idx="7">
                  <c:v>4.4000000000000004</c:v>
                </c:pt>
                <c:pt idx="8">
                  <c:v>4.4000000000000004</c:v>
                </c:pt>
                <c:pt idx="9">
                  <c:v>4.5</c:v>
                </c:pt>
                <c:pt idx="10">
                  <c:v>4.5999999999999996</c:v>
                </c:pt>
                <c:pt idx="11">
                  <c:v>4.5999999999999996</c:v>
                </c:pt>
                <c:pt idx="12">
                  <c:v>4.7</c:v>
                </c:pt>
                <c:pt idx="13">
                  <c:v>4.7</c:v>
                </c:pt>
                <c:pt idx="14">
                  <c:v>4.8</c:v>
                </c:pt>
                <c:pt idx="15">
                  <c:v>4.8</c:v>
                </c:pt>
                <c:pt idx="16">
                  <c:v>4.9000000000000004</c:v>
                </c:pt>
                <c:pt idx="17">
                  <c:v>4.9000000000000004</c:v>
                </c:pt>
                <c:pt idx="18">
                  <c:v>5</c:v>
                </c:pt>
                <c:pt idx="19">
                  <c:v>5</c:v>
                </c:pt>
                <c:pt idx="20">
                  <c:v>5.0999999999999996</c:v>
                </c:pt>
                <c:pt idx="21">
                  <c:v>5.0999999999999996</c:v>
                </c:pt>
                <c:pt idx="22">
                  <c:v>5.2</c:v>
                </c:pt>
                <c:pt idx="23">
                  <c:v>5.3</c:v>
                </c:pt>
                <c:pt idx="24">
                  <c:v>5.3</c:v>
                </c:pt>
                <c:pt idx="25">
                  <c:v>5.4</c:v>
                </c:pt>
                <c:pt idx="26">
                  <c:v>5.4</c:v>
                </c:pt>
                <c:pt idx="27">
                  <c:v>5.5</c:v>
                </c:pt>
                <c:pt idx="28">
                  <c:v>5.5</c:v>
                </c:pt>
                <c:pt idx="29">
                  <c:v>5.6</c:v>
                </c:pt>
                <c:pt idx="30">
                  <c:v>5.6</c:v>
                </c:pt>
                <c:pt idx="31">
                  <c:v>5.7</c:v>
                </c:pt>
                <c:pt idx="32">
                  <c:v>5.7</c:v>
                </c:pt>
                <c:pt idx="33">
                  <c:v>5.8</c:v>
                </c:pt>
                <c:pt idx="34">
                  <c:v>5.8</c:v>
                </c:pt>
                <c:pt idx="35">
                  <c:v>5.9</c:v>
                </c:pt>
                <c:pt idx="36">
                  <c:v>5.9</c:v>
                </c:pt>
                <c:pt idx="37">
                  <c:v>6</c:v>
                </c:pt>
                <c:pt idx="38">
                  <c:v>6.1</c:v>
                </c:pt>
                <c:pt idx="39">
                  <c:v>6.1</c:v>
                </c:pt>
                <c:pt idx="40">
                  <c:v>6.2</c:v>
                </c:pt>
                <c:pt idx="41">
                  <c:v>6.2</c:v>
                </c:pt>
                <c:pt idx="42">
                  <c:v>6.3</c:v>
                </c:pt>
                <c:pt idx="43">
                  <c:v>6.3</c:v>
                </c:pt>
                <c:pt idx="44">
                  <c:v>6.4</c:v>
                </c:pt>
                <c:pt idx="45">
                  <c:v>6.4</c:v>
                </c:pt>
                <c:pt idx="46">
                  <c:v>6.5</c:v>
                </c:pt>
                <c:pt idx="47">
                  <c:v>6.5</c:v>
                </c:pt>
                <c:pt idx="48">
                  <c:v>6.6</c:v>
                </c:pt>
                <c:pt idx="49">
                  <c:v>6.6</c:v>
                </c:pt>
                <c:pt idx="50">
                  <c:v>6.7</c:v>
                </c:pt>
                <c:pt idx="51">
                  <c:v>6.7</c:v>
                </c:pt>
                <c:pt idx="52">
                  <c:v>6.8</c:v>
                </c:pt>
                <c:pt idx="53">
                  <c:v>6.9</c:v>
                </c:pt>
                <c:pt idx="54">
                  <c:v>6.9</c:v>
                </c:pt>
                <c:pt idx="55">
                  <c:v>7</c:v>
                </c:pt>
                <c:pt idx="56">
                  <c:v>7</c:v>
                </c:pt>
                <c:pt idx="57">
                  <c:v>7.1</c:v>
                </c:pt>
                <c:pt idx="58">
                  <c:v>7.1</c:v>
                </c:pt>
                <c:pt idx="59">
                  <c:v>7.2</c:v>
                </c:pt>
              </c:numCache>
            </c:numRef>
          </c:yVal>
          <c:smooth val="1"/>
          <c:extLst>
            <c:ext xmlns:c16="http://schemas.microsoft.com/office/drawing/2014/chart" uri="{C3380CC4-5D6E-409C-BE32-E72D297353CC}">
              <c16:uniqueId val="{0000000B-7D9D-40D4-B9C0-B691BA46F9BD}"/>
            </c:ext>
          </c:extLst>
        </c:ser>
        <c:ser>
          <c:idx val="23"/>
          <c:order val="23"/>
          <c:tx>
            <c:strRef>
              <c:f>Sheet1!$B$304</c:f>
              <c:strCache>
                <c:ptCount val="1"/>
                <c:pt idx="0">
                  <c:v>Ug = 0.8, G값 = 0.15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Sheet1!$C$304:$BJ$304</c:f>
              <c:numCache>
                <c:formatCode>General</c:formatCode>
                <c:ptCount val="60"/>
                <c:pt idx="0">
                  <c:v>4</c:v>
                </c:pt>
                <c:pt idx="1">
                  <c:v>4.0999999999999996</c:v>
                </c:pt>
                <c:pt idx="2">
                  <c:v>4.0999999999999996</c:v>
                </c:pt>
                <c:pt idx="3">
                  <c:v>4.0999999999999996</c:v>
                </c:pt>
                <c:pt idx="4">
                  <c:v>4.2</c:v>
                </c:pt>
                <c:pt idx="5">
                  <c:v>4.2</c:v>
                </c:pt>
                <c:pt idx="6">
                  <c:v>4.3</c:v>
                </c:pt>
                <c:pt idx="7">
                  <c:v>4.3</c:v>
                </c:pt>
                <c:pt idx="8">
                  <c:v>4.3</c:v>
                </c:pt>
                <c:pt idx="9">
                  <c:v>4.4000000000000004</c:v>
                </c:pt>
                <c:pt idx="10">
                  <c:v>4.4000000000000004</c:v>
                </c:pt>
                <c:pt idx="11">
                  <c:v>4.5</c:v>
                </c:pt>
                <c:pt idx="12">
                  <c:v>4.5</c:v>
                </c:pt>
                <c:pt idx="13">
                  <c:v>4.5</c:v>
                </c:pt>
                <c:pt idx="14">
                  <c:v>4.5999999999999996</c:v>
                </c:pt>
                <c:pt idx="15">
                  <c:v>4.5999999999999996</c:v>
                </c:pt>
                <c:pt idx="16">
                  <c:v>4.7</c:v>
                </c:pt>
                <c:pt idx="17">
                  <c:v>4.7</c:v>
                </c:pt>
                <c:pt idx="18">
                  <c:v>4.8</c:v>
                </c:pt>
                <c:pt idx="19">
                  <c:v>4.8</c:v>
                </c:pt>
                <c:pt idx="20">
                  <c:v>4.8</c:v>
                </c:pt>
                <c:pt idx="21">
                  <c:v>4.9000000000000004</c:v>
                </c:pt>
                <c:pt idx="22">
                  <c:v>4.9000000000000004</c:v>
                </c:pt>
                <c:pt idx="23">
                  <c:v>5</c:v>
                </c:pt>
                <c:pt idx="24">
                  <c:v>5</c:v>
                </c:pt>
                <c:pt idx="25">
                  <c:v>5</c:v>
                </c:pt>
                <c:pt idx="26">
                  <c:v>5.0999999999999996</c:v>
                </c:pt>
                <c:pt idx="27">
                  <c:v>5.0999999999999996</c:v>
                </c:pt>
                <c:pt idx="28">
                  <c:v>5.2</c:v>
                </c:pt>
                <c:pt idx="29">
                  <c:v>5.2</c:v>
                </c:pt>
                <c:pt idx="30">
                  <c:v>5.2</c:v>
                </c:pt>
                <c:pt idx="31">
                  <c:v>5.3</c:v>
                </c:pt>
                <c:pt idx="32">
                  <c:v>5.3</c:v>
                </c:pt>
                <c:pt idx="33">
                  <c:v>5.4</c:v>
                </c:pt>
                <c:pt idx="34">
                  <c:v>5.4</c:v>
                </c:pt>
                <c:pt idx="35">
                  <c:v>5.4</c:v>
                </c:pt>
                <c:pt idx="36">
                  <c:v>5.5</c:v>
                </c:pt>
                <c:pt idx="37">
                  <c:v>5.5</c:v>
                </c:pt>
                <c:pt idx="38">
                  <c:v>5.6</c:v>
                </c:pt>
                <c:pt idx="39">
                  <c:v>5.6</c:v>
                </c:pt>
                <c:pt idx="40">
                  <c:v>5.7</c:v>
                </c:pt>
                <c:pt idx="41">
                  <c:v>5.7</c:v>
                </c:pt>
                <c:pt idx="42">
                  <c:v>5.7</c:v>
                </c:pt>
                <c:pt idx="43">
                  <c:v>5.8</c:v>
                </c:pt>
                <c:pt idx="44">
                  <c:v>5.8</c:v>
                </c:pt>
                <c:pt idx="45">
                  <c:v>5.9</c:v>
                </c:pt>
                <c:pt idx="46">
                  <c:v>5.9</c:v>
                </c:pt>
                <c:pt idx="47">
                  <c:v>5.9</c:v>
                </c:pt>
                <c:pt idx="48">
                  <c:v>6</c:v>
                </c:pt>
                <c:pt idx="49">
                  <c:v>6</c:v>
                </c:pt>
                <c:pt idx="50">
                  <c:v>6.1</c:v>
                </c:pt>
                <c:pt idx="51">
                  <c:v>6.1</c:v>
                </c:pt>
                <c:pt idx="52">
                  <c:v>6.1</c:v>
                </c:pt>
                <c:pt idx="53">
                  <c:v>6.2</c:v>
                </c:pt>
                <c:pt idx="54">
                  <c:v>6.2</c:v>
                </c:pt>
                <c:pt idx="55">
                  <c:v>6.3</c:v>
                </c:pt>
                <c:pt idx="56">
                  <c:v>6.3</c:v>
                </c:pt>
                <c:pt idx="57">
                  <c:v>6.3</c:v>
                </c:pt>
                <c:pt idx="58">
                  <c:v>6.4</c:v>
                </c:pt>
                <c:pt idx="59">
                  <c:v>6.4</c:v>
                </c:pt>
              </c:numCache>
            </c:numRef>
          </c:yVal>
          <c:smooth val="1"/>
          <c:extLst>
            <c:ext xmlns:c16="http://schemas.microsoft.com/office/drawing/2014/chart" uri="{C3380CC4-5D6E-409C-BE32-E72D297353CC}">
              <c16:uniqueId val="{0000000C-7D9D-40D4-B9C0-B691BA46F9BD}"/>
            </c:ext>
          </c:extLst>
        </c:ser>
        <c:ser>
          <c:idx val="24"/>
          <c:order val="24"/>
          <c:tx>
            <c:strRef>
              <c:f>Sheet1!$B$303</c:f>
              <c:strCache>
                <c:ptCount val="1"/>
                <c:pt idx="0">
                  <c:v>Ug = 0.8, G값 = 0.2</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Sheet1!$C$303:$BJ$303</c:f>
              <c:numCache>
                <c:formatCode>General</c:formatCode>
                <c:ptCount val="60"/>
                <c:pt idx="0">
                  <c:v>4</c:v>
                </c:pt>
                <c:pt idx="1">
                  <c:v>4</c:v>
                </c:pt>
                <c:pt idx="2">
                  <c:v>4.0999999999999996</c:v>
                </c:pt>
                <c:pt idx="3">
                  <c:v>4.0999999999999996</c:v>
                </c:pt>
                <c:pt idx="4">
                  <c:v>4.0999999999999996</c:v>
                </c:pt>
                <c:pt idx="5">
                  <c:v>4.0999999999999996</c:v>
                </c:pt>
                <c:pt idx="6">
                  <c:v>4.0999999999999996</c:v>
                </c:pt>
                <c:pt idx="7">
                  <c:v>4.0999999999999996</c:v>
                </c:pt>
                <c:pt idx="8">
                  <c:v>4.0999999999999996</c:v>
                </c:pt>
                <c:pt idx="9">
                  <c:v>4.3</c:v>
                </c:pt>
                <c:pt idx="10">
                  <c:v>4.3</c:v>
                </c:pt>
                <c:pt idx="11">
                  <c:v>4.3</c:v>
                </c:pt>
                <c:pt idx="12">
                  <c:v>4.4000000000000004</c:v>
                </c:pt>
                <c:pt idx="13">
                  <c:v>4.4000000000000004</c:v>
                </c:pt>
                <c:pt idx="14">
                  <c:v>4.4000000000000004</c:v>
                </c:pt>
                <c:pt idx="15">
                  <c:v>4.4000000000000004</c:v>
                </c:pt>
                <c:pt idx="16">
                  <c:v>4.5</c:v>
                </c:pt>
                <c:pt idx="17">
                  <c:v>4.5</c:v>
                </c:pt>
                <c:pt idx="18">
                  <c:v>4.5</c:v>
                </c:pt>
                <c:pt idx="19">
                  <c:v>4.5999999999999996</c:v>
                </c:pt>
                <c:pt idx="20">
                  <c:v>4.5999999999999996</c:v>
                </c:pt>
                <c:pt idx="21">
                  <c:v>4.5999999999999996</c:v>
                </c:pt>
                <c:pt idx="22">
                  <c:v>4.5999999999999996</c:v>
                </c:pt>
                <c:pt idx="23">
                  <c:v>4.7</c:v>
                </c:pt>
                <c:pt idx="24">
                  <c:v>4.7</c:v>
                </c:pt>
                <c:pt idx="25">
                  <c:v>4.7</c:v>
                </c:pt>
                <c:pt idx="26">
                  <c:v>4.7</c:v>
                </c:pt>
                <c:pt idx="27">
                  <c:v>4.8</c:v>
                </c:pt>
                <c:pt idx="28">
                  <c:v>4.8</c:v>
                </c:pt>
                <c:pt idx="29">
                  <c:v>4.8</c:v>
                </c:pt>
                <c:pt idx="30">
                  <c:v>4.9000000000000004</c:v>
                </c:pt>
                <c:pt idx="31">
                  <c:v>4.9000000000000004</c:v>
                </c:pt>
                <c:pt idx="32">
                  <c:v>4.9000000000000004</c:v>
                </c:pt>
                <c:pt idx="33">
                  <c:v>4.9000000000000004</c:v>
                </c:pt>
                <c:pt idx="34">
                  <c:v>5</c:v>
                </c:pt>
                <c:pt idx="35">
                  <c:v>5</c:v>
                </c:pt>
                <c:pt idx="36">
                  <c:v>5</c:v>
                </c:pt>
                <c:pt idx="37">
                  <c:v>5.0999999999999996</c:v>
                </c:pt>
                <c:pt idx="38">
                  <c:v>5.0999999999999996</c:v>
                </c:pt>
                <c:pt idx="39">
                  <c:v>5.0999999999999996</c:v>
                </c:pt>
                <c:pt idx="40">
                  <c:v>5.0999999999999996</c:v>
                </c:pt>
                <c:pt idx="41">
                  <c:v>5.2</c:v>
                </c:pt>
                <c:pt idx="42">
                  <c:v>5.2</c:v>
                </c:pt>
                <c:pt idx="43">
                  <c:v>5.2</c:v>
                </c:pt>
                <c:pt idx="44">
                  <c:v>5.3</c:v>
                </c:pt>
                <c:pt idx="45">
                  <c:v>5.3</c:v>
                </c:pt>
                <c:pt idx="46">
                  <c:v>5.3</c:v>
                </c:pt>
                <c:pt idx="47">
                  <c:v>5.3</c:v>
                </c:pt>
                <c:pt idx="48">
                  <c:v>5.4</c:v>
                </c:pt>
                <c:pt idx="49">
                  <c:v>5.4</c:v>
                </c:pt>
                <c:pt idx="50">
                  <c:v>5.4</c:v>
                </c:pt>
                <c:pt idx="51">
                  <c:v>5.5</c:v>
                </c:pt>
                <c:pt idx="52">
                  <c:v>5.5</c:v>
                </c:pt>
                <c:pt idx="53">
                  <c:v>5.5</c:v>
                </c:pt>
                <c:pt idx="54">
                  <c:v>5.5</c:v>
                </c:pt>
                <c:pt idx="55">
                  <c:v>5.6</c:v>
                </c:pt>
                <c:pt idx="56">
                  <c:v>5.6</c:v>
                </c:pt>
                <c:pt idx="57">
                  <c:v>5.6</c:v>
                </c:pt>
                <c:pt idx="58">
                  <c:v>5.7</c:v>
                </c:pt>
                <c:pt idx="59">
                  <c:v>5.7</c:v>
                </c:pt>
              </c:numCache>
            </c:numRef>
          </c:yVal>
          <c:smooth val="1"/>
          <c:extLst>
            <c:ext xmlns:c16="http://schemas.microsoft.com/office/drawing/2014/chart" uri="{C3380CC4-5D6E-409C-BE32-E72D297353CC}">
              <c16:uniqueId val="{0000000D-7D9D-40D4-B9C0-B691BA46F9BD}"/>
            </c:ext>
          </c:extLst>
        </c:ser>
        <c:ser>
          <c:idx val="25"/>
          <c:order val="25"/>
          <c:tx>
            <c:strRef>
              <c:f>Sheet1!$B$302</c:f>
              <c:strCache>
                <c:ptCount val="1"/>
                <c:pt idx="0">
                  <c:v>Ug = 0.8, G값 = 0.25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Sheet1!$C$302:$BJ$302</c:f>
              <c:numCache>
                <c:formatCode>General</c:formatCode>
                <c:ptCount val="60"/>
                <c:pt idx="0">
                  <c:v>4</c:v>
                </c:pt>
                <c:pt idx="1">
                  <c:v>4</c:v>
                </c:pt>
                <c:pt idx="2">
                  <c:v>4</c:v>
                </c:pt>
                <c:pt idx="3">
                  <c:v>4.0999999999999996</c:v>
                </c:pt>
                <c:pt idx="4">
                  <c:v>4.0999999999999996</c:v>
                </c:pt>
                <c:pt idx="5">
                  <c:v>4.0999999999999996</c:v>
                </c:pt>
                <c:pt idx="6">
                  <c:v>4.0999999999999996</c:v>
                </c:pt>
                <c:pt idx="7">
                  <c:v>4.0999999999999996</c:v>
                </c:pt>
                <c:pt idx="8">
                  <c:v>4.0999999999999996</c:v>
                </c:pt>
                <c:pt idx="9">
                  <c:v>4.2</c:v>
                </c:pt>
                <c:pt idx="10">
                  <c:v>4.2</c:v>
                </c:pt>
                <c:pt idx="11">
                  <c:v>4.2</c:v>
                </c:pt>
                <c:pt idx="12">
                  <c:v>4.2</c:v>
                </c:pt>
                <c:pt idx="13">
                  <c:v>4.2</c:v>
                </c:pt>
                <c:pt idx="14">
                  <c:v>4.2</c:v>
                </c:pt>
                <c:pt idx="15">
                  <c:v>4.2</c:v>
                </c:pt>
                <c:pt idx="16">
                  <c:v>4.3</c:v>
                </c:pt>
                <c:pt idx="17">
                  <c:v>4.3</c:v>
                </c:pt>
                <c:pt idx="18">
                  <c:v>4.3</c:v>
                </c:pt>
                <c:pt idx="19">
                  <c:v>4.3</c:v>
                </c:pt>
                <c:pt idx="20">
                  <c:v>4.3</c:v>
                </c:pt>
                <c:pt idx="21">
                  <c:v>4.3</c:v>
                </c:pt>
                <c:pt idx="22">
                  <c:v>4.4000000000000004</c:v>
                </c:pt>
                <c:pt idx="23">
                  <c:v>4.4000000000000004</c:v>
                </c:pt>
                <c:pt idx="24">
                  <c:v>4.4000000000000004</c:v>
                </c:pt>
                <c:pt idx="25">
                  <c:v>4.4000000000000004</c:v>
                </c:pt>
                <c:pt idx="26">
                  <c:v>4.4000000000000004</c:v>
                </c:pt>
                <c:pt idx="27">
                  <c:v>4.4000000000000004</c:v>
                </c:pt>
                <c:pt idx="28">
                  <c:v>4.5</c:v>
                </c:pt>
                <c:pt idx="29">
                  <c:v>4.5</c:v>
                </c:pt>
                <c:pt idx="30">
                  <c:v>4.5</c:v>
                </c:pt>
                <c:pt idx="31">
                  <c:v>4.5</c:v>
                </c:pt>
                <c:pt idx="32">
                  <c:v>4.5</c:v>
                </c:pt>
                <c:pt idx="33">
                  <c:v>4.5</c:v>
                </c:pt>
                <c:pt idx="34">
                  <c:v>4.5999999999999996</c:v>
                </c:pt>
                <c:pt idx="35">
                  <c:v>4.5999999999999996</c:v>
                </c:pt>
                <c:pt idx="36">
                  <c:v>4.5999999999999996</c:v>
                </c:pt>
                <c:pt idx="37">
                  <c:v>4.5999999999999996</c:v>
                </c:pt>
                <c:pt idx="38">
                  <c:v>4.5999999999999996</c:v>
                </c:pt>
                <c:pt idx="39">
                  <c:v>4.5999999999999996</c:v>
                </c:pt>
                <c:pt idx="40">
                  <c:v>4.7</c:v>
                </c:pt>
                <c:pt idx="41">
                  <c:v>4.7</c:v>
                </c:pt>
                <c:pt idx="42">
                  <c:v>4.7</c:v>
                </c:pt>
                <c:pt idx="43">
                  <c:v>4.7</c:v>
                </c:pt>
                <c:pt idx="44">
                  <c:v>4.7</c:v>
                </c:pt>
                <c:pt idx="45">
                  <c:v>4.7</c:v>
                </c:pt>
                <c:pt idx="46">
                  <c:v>4.8</c:v>
                </c:pt>
                <c:pt idx="47">
                  <c:v>4.8</c:v>
                </c:pt>
                <c:pt idx="48">
                  <c:v>4.8</c:v>
                </c:pt>
                <c:pt idx="49">
                  <c:v>4.8</c:v>
                </c:pt>
                <c:pt idx="50">
                  <c:v>4.8</c:v>
                </c:pt>
                <c:pt idx="51">
                  <c:v>4.8</c:v>
                </c:pt>
                <c:pt idx="52">
                  <c:v>4.9000000000000004</c:v>
                </c:pt>
                <c:pt idx="53">
                  <c:v>4.9000000000000004</c:v>
                </c:pt>
                <c:pt idx="54">
                  <c:v>4.9000000000000004</c:v>
                </c:pt>
                <c:pt idx="55">
                  <c:v>4.9000000000000004</c:v>
                </c:pt>
                <c:pt idx="56">
                  <c:v>4.9000000000000004</c:v>
                </c:pt>
                <c:pt idx="57">
                  <c:v>4.9000000000000004</c:v>
                </c:pt>
                <c:pt idx="58">
                  <c:v>5</c:v>
                </c:pt>
                <c:pt idx="59">
                  <c:v>5</c:v>
                </c:pt>
              </c:numCache>
            </c:numRef>
          </c:yVal>
          <c:smooth val="1"/>
          <c:extLst>
            <c:ext xmlns:c16="http://schemas.microsoft.com/office/drawing/2014/chart" uri="{C3380CC4-5D6E-409C-BE32-E72D297353CC}">
              <c16:uniqueId val="{0000000E-7D9D-40D4-B9C0-B691BA46F9BD}"/>
            </c:ext>
          </c:extLst>
        </c:ser>
        <c:ser>
          <c:idx val="26"/>
          <c:order val="26"/>
          <c:tx>
            <c:strRef>
              <c:f>Sheet1!$B$301</c:f>
              <c:strCache>
                <c:ptCount val="1"/>
                <c:pt idx="0">
                  <c:v>Ug = 0.8, G값 = 0.3</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Sheet1!$C$301:$BJ$301</c:f>
              <c:numCache>
                <c:formatCode>General</c:formatCode>
                <c:ptCount val="60"/>
                <c:pt idx="0">
                  <c:v>4</c:v>
                </c:pt>
                <c:pt idx="1">
                  <c:v>4</c:v>
                </c:pt>
                <c:pt idx="2">
                  <c:v>4</c:v>
                </c:pt>
                <c:pt idx="3">
                  <c:v>4</c:v>
                </c:pt>
                <c:pt idx="4">
                  <c:v>4</c:v>
                </c:pt>
                <c:pt idx="5">
                  <c:v>4</c:v>
                </c:pt>
                <c:pt idx="6">
                  <c:v>4</c:v>
                </c:pt>
                <c:pt idx="7">
                  <c:v>4</c:v>
                </c:pt>
                <c:pt idx="8">
                  <c:v>4</c:v>
                </c:pt>
                <c:pt idx="9">
                  <c:v>4</c:v>
                </c:pt>
                <c:pt idx="10">
                  <c:v>4</c:v>
                </c:pt>
                <c:pt idx="11">
                  <c:v>4</c:v>
                </c:pt>
                <c:pt idx="12">
                  <c:v>4</c:v>
                </c:pt>
                <c:pt idx="13">
                  <c:v>4.0999999999999996</c:v>
                </c:pt>
                <c:pt idx="14">
                  <c:v>4.0999999999999996</c:v>
                </c:pt>
                <c:pt idx="15">
                  <c:v>4.0999999999999996</c:v>
                </c:pt>
                <c:pt idx="16">
                  <c:v>4.0999999999999996</c:v>
                </c:pt>
                <c:pt idx="17">
                  <c:v>4.0999999999999996</c:v>
                </c:pt>
                <c:pt idx="18">
                  <c:v>4.0999999999999996</c:v>
                </c:pt>
                <c:pt idx="19">
                  <c:v>4.0999999999999996</c:v>
                </c:pt>
                <c:pt idx="20">
                  <c:v>4.0999999999999996</c:v>
                </c:pt>
                <c:pt idx="21">
                  <c:v>4.0999999999999996</c:v>
                </c:pt>
                <c:pt idx="22">
                  <c:v>4.0999999999999996</c:v>
                </c:pt>
                <c:pt idx="23">
                  <c:v>4.0999999999999996</c:v>
                </c:pt>
                <c:pt idx="24">
                  <c:v>4.0999999999999996</c:v>
                </c:pt>
                <c:pt idx="25">
                  <c:v>4.0999999999999996</c:v>
                </c:pt>
                <c:pt idx="26">
                  <c:v>4.0999999999999996</c:v>
                </c:pt>
                <c:pt idx="27">
                  <c:v>4.0999999999999996</c:v>
                </c:pt>
                <c:pt idx="28">
                  <c:v>4.0999999999999996</c:v>
                </c:pt>
                <c:pt idx="29">
                  <c:v>4.0999999999999996</c:v>
                </c:pt>
                <c:pt idx="30">
                  <c:v>4.0999999999999996</c:v>
                </c:pt>
                <c:pt idx="31">
                  <c:v>4.0999999999999996</c:v>
                </c:pt>
                <c:pt idx="32">
                  <c:v>4.0999999999999996</c:v>
                </c:pt>
                <c:pt idx="33">
                  <c:v>4.0999999999999996</c:v>
                </c:pt>
                <c:pt idx="34">
                  <c:v>4.0999999999999996</c:v>
                </c:pt>
                <c:pt idx="35">
                  <c:v>4.0999999999999996</c:v>
                </c:pt>
                <c:pt idx="36">
                  <c:v>4.0999999999999996</c:v>
                </c:pt>
                <c:pt idx="37">
                  <c:v>4.2</c:v>
                </c:pt>
                <c:pt idx="38">
                  <c:v>4.2</c:v>
                </c:pt>
                <c:pt idx="39">
                  <c:v>4.2</c:v>
                </c:pt>
                <c:pt idx="40">
                  <c:v>4.2</c:v>
                </c:pt>
                <c:pt idx="41">
                  <c:v>4.2</c:v>
                </c:pt>
                <c:pt idx="42">
                  <c:v>4.2</c:v>
                </c:pt>
                <c:pt idx="43">
                  <c:v>4.2</c:v>
                </c:pt>
                <c:pt idx="44">
                  <c:v>4.2</c:v>
                </c:pt>
                <c:pt idx="45">
                  <c:v>4.2</c:v>
                </c:pt>
                <c:pt idx="46">
                  <c:v>4.2</c:v>
                </c:pt>
                <c:pt idx="47">
                  <c:v>4.2</c:v>
                </c:pt>
                <c:pt idx="48">
                  <c:v>4.2</c:v>
                </c:pt>
                <c:pt idx="49">
                  <c:v>4.2</c:v>
                </c:pt>
                <c:pt idx="50">
                  <c:v>4.2</c:v>
                </c:pt>
                <c:pt idx="51">
                  <c:v>4.2</c:v>
                </c:pt>
                <c:pt idx="52">
                  <c:v>4.3</c:v>
                </c:pt>
                <c:pt idx="53">
                  <c:v>4.3</c:v>
                </c:pt>
                <c:pt idx="54">
                  <c:v>4.3</c:v>
                </c:pt>
                <c:pt idx="55">
                  <c:v>4.3</c:v>
                </c:pt>
                <c:pt idx="56">
                  <c:v>4.3</c:v>
                </c:pt>
                <c:pt idx="57">
                  <c:v>4.3</c:v>
                </c:pt>
                <c:pt idx="58">
                  <c:v>4.3</c:v>
                </c:pt>
                <c:pt idx="59">
                  <c:v>4.3</c:v>
                </c:pt>
              </c:numCache>
            </c:numRef>
          </c:yVal>
          <c:smooth val="1"/>
          <c:extLst>
            <c:ext xmlns:c16="http://schemas.microsoft.com/office/drawing/2014/chart" uri="{C3380CC4-5D6E-409C-BE32-E72D297353CC}">
              <c16:uniqueId val="{0000000F-7D9D-40D4-B9C0-B691BA46F9BD}"/>
            </c:ext>
          </c:extLst>
        </c:ser>
        <c:ser>
          <c:idx val="27"/>
          <c:order val="27"/>
          <c:tx>
            <c:strRef>
              <c:f>Sheet1!$B$300</c:f>
              <c:strCache>
                <c:ptCount val="1"/>
                <c:pt idx="0">
                  <c:v>Ug = 0.8, G값 = 0.35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Sheet1!$C$300:$BJ$300</c:f>
              <c:numCache>
                <c:formatCode>General</c:formatCode>
                <c:ptCount val="60"/>
                <c:pt idx="0">
                  <c:v>4</c:v>
                </c:pt>
                <c:pt idx="1">
                  <c:v>4</c:v>
                </c:pt>
                <c:pt idx="2">
                  <c:v>4</c:v>
                </c:pt>
                <c:pt idx="3">
                  <c:v>4</c:v>
                </c:pt>
                <c:pt idx="4">
                  <c:v>4</c:v>
                </c:pt>
                <c:pt idx="5">
                  <c:v>4</c:v>
                </c:pt>
                <c:pt idx="6">
                  <c:v>4</c:v>
                </c:pt>
                <c:pt idx="7">
                  <c:v>3.9</c:v>
                </c:pt>
                <c:pt idx="8">
                  <c:v>3.9</c:v>
                </c:pt>
                <c:pt idx="9">
                  <c:v>3.9</c:v>
                </c:pt>
                <c:pt idx="10">
                  <c:v>3.9</c:v>
                </c:pt>
                <c:pt idx="11">
                  <c:v>3.9</c:v>
                </c:pt>
                <c:pt idx="12">
                  <c:v>3.9</c:v>
                </c:pt>
                <c:pt idx="13">
                  <c:v>3.9</c:v>
                </c:pt>
                <c:pt idx="14">
                  <c:v>3.9</c:v>
                </c:pt>
                <c:pt idx="15">
                  <c:v>3.9</c:v>
                </c:pt>
                <c:pt idx="16">
                  <c:v>3.9</c:v>
                </c:pt>
                <c:pt idx="17">
                  <c:v>3.9</c:v>
                </c:pt>
                <c:pt idx="18">
                  <c:v>3.8</c:v>
                </c:pt>
                <c:pt idx="19">
                  <c:v>3.8</c:v>
                </c:pt>
                <c:pt idx="20">
                  <c:v>3.8</c:v>
                </c:pt>
                <c:pt idx="21">
                  <c:v>3.8</c:v>
                </c:pt>
                <c:pt idx="22">
                  <c:v>3.8</c:v>
                </c:pt>
                <c:pt idx="23">
                  <c:v>3.8</c:v>
                </c:pt>
                <c:pt idx="24">
                  <c:v>3.8</c:v>
                </c:pt>
                <c:pt idx="25">
                  <c:v>3.8</c:v>
                </c:pt>
                <c:pt idx="26">
                  <c:v>3.8</c:v>
                </c:pt>
                <c:pt idx="27">
                  <c:v>3.8</c:v>
                </c:pt>
                <c:pt idx="28">
                  <c:v>3.8</c:v>
                </c:pt>
                <c:pt idx="29">
                  <c:v>3.8</c:v>
                </c:pt>
                <c:pt idx="30">
                  <c:v>3.8</c:v>
                </c:pt>
                <c:pt idx="31">
                  <c:v>3.8</c:v>
                </c:pt>
                <c:pt idx="32">
                  <c:v>3.7</c:v>
                </c:pt>
                <c:pt idx="33">
                  <c:v>3.7</c:v>
                </c:pt>
                <c:pt idx="34">
                  <c:v>3.7</c:v>
                </c:pt>
                <c:pt idx="35">
                  <c:v>3.7</c:v>
                </c:pt>
                <c:pt idx="36">
                  <c:v>3.7</c:v>
                </c:pt>
                <c:pt idx="37">
                  <c:v>3.7</c:v>
                </c:pt>
                <c:pt idx="38">
                  <c:v>3.7</c:v>
                </c:pt>
                <c:pt idx="39">
                  <c:v>3.7</c:v>
                </c:pt>
                <c:pt idx="40">
                  <c:v>3.7</c:v>
                </c:pt>
                <c:pt idx="41">
                  <c:v>3.7</c:v>
                </c:pt>
                <c:pt idx="42">
                  <c:v>3.7</c:v>
                </c:pt>
                <c:pt idx="43">
                  <c:v>3.7</c:v>
                </c:pt>
                <c:pt idx="44">
                  <c:v>3.7</c:v>
                </c:pt>
                <c:pt idx="45">
                  <c:v>3.7</c:v>
                </c:pt>
                <c:pt idx="46">
                  <c:v>3.7</c:v>
                </c:pt>
                <c:pt idx="47">
                  <c:v>3.7</c:v>
                </c:pt>
                <c:pt idx="48">
                  <c:v>3.7</c:v>
                </c:pt>
                <c:pt idx="49">
                  <c:v>3.7</c:v>
                </c:pt>
                <c:pt idx="50">
                  <c:v>3.7</c:v>
                </c:pt>
                <c:pt idx="51">
                  <c:v>3.7</c:v>
                </c:pt>
                <c:pt idx="52">
                  <c:v>3.7</c:v>
                </c:pt>
                <c:pt idx="53">
                  <c:v>3.7</c:v>
                </c:pt>
                <c:pt idx="54">
                  <c:v>3.7</c:v>
                </c:pt>
                <c:pt idx="55">
                  <c:v>3.7</c:v>
                </c:pt>
                <c:pt idx="56">
                  <c:v>3.7</c:v>
                </c:pt>
                <c:pt idx="57">
                  <c:v>3.7</c:v>
                </c:pt>
                <c:pt idx="58">
                  <c:v>3.7</c:v>
                </c:pt>
                <c:pt idx="59">
                  <c:v>3.7</c:v>
                </c:pt>
              </c:numCache>
            </c:numRef>
          </c:yVal>
          <c:smooth val="1"/>
          <c:extLst>
            <c:ext xmlns:c16="http://schemas.microsoft.com/office/drawing/2014/chart" uri="{C3380CC4-5D6E-409C-BE32-E72D297353CC}">
              <c16:uniqueId val="{00000010-7D9D-40D4-B9C0-B691BA46F9BD}"/>
            </c:ext>
          </c:extLst>
        </c:ser>
        <c:ser>
          <c:idx val="28"/>
          <c:order val="28"/>
          <c:tx>
            <c:strRef>
              <c:f>Sheet1!$B$299</c:f>
              <c:strCache>
                <c:ptCount val="1"/>
                <c:pt idx="0">
                  <c:v>Ug = 0.8, G값 = 0.4</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Sheet1!$C$299:$BJ$299</c:f>
              <c:numCache>
                <c:formatCode>General</c:formatCode>
                <c:ptCount val="60"/>
                <c:pt idx="0">
                  <c:v>4</c:v>
                </c:pt>
                <c:pt idx="1">
                  <c:v>4</c:v>
                </c:pt>
                <c:pt idx="2">
                  <c:v>4</c:v>
                </c:pt>
                <c:pt idx="3">
                  <c:v>3.9</c:v>
                </c:pt>
                <c:pt idx="4">
                  <c:v>3.9</c:v>
                </c:pt>
                <c:pt idx="5">
                  <c:v>3.9</c:v>
                </c:pt>
                <c:pt idx="6">
                  <c:v>3.9</c:v>
                </c:pt>
                <c:pt idx="7">
                  <c:v>3.9</c:v>
                </c:pt>
                <c:pt idx="8">
                  <c:v>3.8</c:v>
                </c:pt>
                <c:pt idx="9">
                  <c:v>3.8</c:v>
                </c:pt>
                <c:pt idx="10">
                  <c:v>3.8</c:v>
                </c:pt>
                <c:pt idx="11">
                  <c:v>3.8</c:v>
                </c:pt>
                <c:pt idx="12">
                  <c:v>3.7</c:v>
                </c:pt>
                <c:pt idx="13">
                  <c:v>3.7</c:v>
                </c:pt>
                <c:pt idx="14">
                  <c:v>3.7</c:v>
                </c:pt>
                <c:pt idx="15">
                  <c:v>3.7</c:v>
                </c:pt>
                <c:pt idx="16">
                  <c:v>3.7</c:v>
                </c:pt>
                <c:pt idx="17">
                  <c:v>3.6</c:v>
                </c:pt>
                <c:pt idx="18">
                  <c:v>3.6</c:v>
                </c:pt>
                <c:pt idx="19">
                  <c:v>3.6</c:v>
                </c:pt>
                <c:pt idx="20">
                  <c:v>3.6</c:v>
                </c:pt>
                <c:pt idx="21">
                  <c:v>3.6</c:v>
                </c:pt>
                <c:pt idx="22">
                  <c:v>3.5</c:v>
                </c:pt>
                <c:pt idx="23">
                  <c:v>3.5</c:v>
                </c:pt>
                <c:pt idx="24">
                  <c:v>3.5</c:v>
                </c:pt>
                <c:pt idx="25">
                  <c:v>3.5</c:v>
                </c:pt>
                <c:pt idx="26">
                  <c:v>3.5</c:v>
                </c:pt>
                <c:pt idx="27">
                  <c:v>3.5</c:v>
                </c:pt>
                <c:pt idx="28">
                  <c:v>3.4</c:v>
                </c:pt>
                <c:pt idx="29">
                  <c:v>3.4</c:v>
                </c:pt>
                <c:pt idx="30">
                  <c:v>3.4</c:v>
                </c:pt>
                <c:pt idx="31">
                  <c:v>3.4</c:v>
                </c:pt>
                <c:pt idx="32">
                  <c:v>3.4</c:v>
                </c:pt>
                <c:pt idx="33">
                  <c:v>3.4</c:v>
                </c:pt>
                <c:pt idx="34">
                  <c:v>3.4</c:v>
                </c:pt>
                <c:pt idx="35">
                  <c:v>3.3</c:v>
                </c:pt>
                <c:pt idx="36">
                  <c:v>3.3</c:v>
                </c:pt>
                <c:pt idx="37">
                  <c:v>3.3</c:v>
                </c:pt>
                <c:pt idx="38">
                  <c:v>3.3</c:v>
                </c:pt>
                <c:pt idx="39">
                  <c:v>3.3</c:v>
                </c:pt>
                <c:pt idx="40">
                  <c:v>3.3</c:v>
                </c:pt>
                <c:pt idx="41">
                  <c:v>3.3</c:v>
                </c:pt>
                <c:pt idx="42">
                  <c:v>3.3</c:v>
                </c:pt>
                <c:pt idx="43">
                  <c:v>3.2</c:v>
                </c:pt>
                <c:pt idx="44">
                  <c:v>3.2</c:v>
                </c:pt>
                <c:pt idx="45">
                  <c:v>3.2</c:v>
                </c:pt>
                <c:pt idx="46">
                  <c:v>3.2</c:v>
                </c:pt>
                <c:pt idx="47">
                  <c:v>3.2</c:v>
                </c:pt>
                <c:pt idx="48">
                  <c:v>3.2</c:v>
                </c:pt>
                <c:pt idx="49">
                  <c:v>3.2</c:v>
                </c:pt>
                <c:pt idx="50">
                  <c:v>3.2</c:v>
                </c:pt>
                <c:pt idx="51">
                  <c:v>3.2</c:v>
                </c:pt>
                <c:pt idx="52">
                  <c:v>3.2</c:v>
                </c:pt>
                <c:pt idx="53">
                  <c:v>3.1</c:v>
                </c:pt>
                <c:pt idx="54">
                  <c:v>3.1</c:v>
                </c:pt>
                <c:pt idx="55">
                  <c:v>3.1</c:v>
                </c:pt>
                <c:pt idx="56">
                  <c:v>3.1</c:v>
                </c:pt>
                <c:pt idx="57">
                  <c:v>3.1</c:v>
                </c:pt>
                <c:pt idx="58">
                  <c:v>3.1</c:v>
                </c:pt>
                <c:pt idx="59">
                  <c:v>3.1</c:v>
                </c:pt>
              </c:numCache>
            </c:numRef>
          </c:yVal>
          <c:smooth val="1"/>
          <c:extLst>
            <c:ext xmlns:c16="http://schemas.microsoft.com/office/drawing/2014/chart" uri="{C3380CC4-5D6E-409C-BE32-E72D297353CC}">
              <c16:uniqueId val="{00000011-7D9D-40D4-B9C0-B691BA46F9BD}"/>
            </c:ext>
          </c:extLst>
        </c:ser>
        <c:ser>
          <c:idx val="29"/>
          <c:order val="29"/>
          <c:tx>
            <c:strRef>
              <c:f>Sheet1!$B$298</c:f>
              <c:strCache>
                <c:ptCount val="1"/>
                <c:pt idx="0">
                  <c:v>Ug = 0.8, G값 = 0.45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Sheet1!$C$298:$BJ$298</c:f>
              <c:numCache>
                <c:formatCode>General</c:formatCode>
                <c:ptCount val="60"/>
                <c:pt idx="0">
                  <c:v>4</c:v>
                </c:pt>
                <c:pt idx="1">
                  <c:v>4</c:v>
                </c:pt>
                <c:pt idx="2">
                  <c:v>3.9</c:v>
                </c:pt>
                <c:pt idx="3">
                  <c:v>3.9</c:v>
                </c:pt>
                <c:pt idx="4">
                  <c:v>3.9</c:v>
                </c:pt>
                <c:pt idx="5">
                  <c:v>3.8</c:v>
                </c:pt>
                <c:pt idx="6">
                  <c:v>3.8</c:v>
                </c:pt>
                <c:pt idx="7">
                  <c:v>3.8</c:v>
                </c:pt>
                <c:pt idx="8">
                  <c:v>3.7</c:v>
                </c:pt>
                <c:pt idx="9">
                  <c:v>3.7</c:v>
                </c:pt>
                <c:pt idx="10">
                  <c:v>3.7</c:v>
                </c:pt>
                <c:pt idx="11">
                  <c:v>3.6</c:v>
                </c:pt>
                <c:pt idx="12">
                  <c:v>3.6</c:v>
                </c:pt>
                <c:pt idx="13">
                  <c:v>3.6</c:v>
                </c:pt>
                <c:pt idx="14">
                  <c:v>3.5</c:v>
                </c:pt>
                <c:pt idx="15">
                  <c:v>3.5</c:v>
                </c:pt>
                <c:pt idx="16">
                  <c:v>3.5</c:v>
                </c:pt>
                <c:pt idx="17">
                  <c:v>3.4</c:v>
                </c:pt>
                <c:pt idx="18">
                  <c:v>3.4</c:v>
                </c:pt>
                <c:pt idx="19">
                  <c:v>3.4</c:v>
                </c:pt>
                <c:pt idx="20">
                  <c:v>3.3</c:v>
                </c:pt>
                <c:pt idx="21">
                  <c:v>3.3</c:v>
                </c:pt>
                <c:pt idx="22">
                  <c:v>3.3</c:v>
                </c:pt>
                <c:pt idx="23">
                  <c:v>3.3</c:v>
                </c:pt>
                <c:pt idx="24">
                  <c:v>3.2</c:v>
                </c:pt>
                <c:pt idx="25">
                  <c:v>3.2</c:v>
                </c:pt>
                <c:pt idx="26">
                  <c:v>3.2</c:v>
                </c:pt>
                <c:pt idx="27">
                  <c:v>3.2</c:v>
                </c:pt>
                <c:pt idx="28">
                  <c:v>3.1</c:v>
                </c:pt>
                <c:pt idx="29">
                  <c:v>3.1</c:v>
                </c:pt>
                <c:pt idx="30">
                  <c:v>3.1</c:v>
                </c:pt>
                <c:pt idx="31">
                  <c:v>3.1</c:v>
                </c:pt>
                <c:pt idx="32">
                  <c:v>3</c:v>
                </c:pt>
                <c:pt idx="33">
                  <c:v>3</c:v>
                </c:pt>
                <c:pt idx="34">
                  <c:v>3</c:v>
                </c:pt>
                <c:pt idx="35">
                  <c:v>3</c:v>
                </c:pt>
                <c:pt idx="36">
                  <c:v>3</c:v>
                </c:pt>
                <c:pt idx="37">
                  <c:v>2.9</c:v>
                </c:pt>
                <c:pt idx="38">
                  <c:v>2.9</c:v>
                </c:pt>
                <c:pt idx="39">
                  <c:v>2.9</c:v>
                </c:pt>
                <c:pt idx="40">
                  <c:v>2.9</c:v>
                </c:pt>
                <c:pt idx="41">
                  <c:v>2.9</c:v>
                </c:pt>
                <c:pt idx="42">
                  <c:v>2.8</c:v>
                </c:pt>
                <c:pt idx="43">
                  <c:v>2.8</c:v>
                </c:pt>
                <c:pt idx="44">
                  <c:v>2.8</c:v>
                </c:pt>
                <c:pt idx="45">
                  <c:v>2.8</c:v>
                </c:pt>
                <c:pt idx="46">
                  <c:v>2.8</c:v>
                </c:pt>
                <c:pt idx="47">
                  <c:v>2.8</c:v>
                </c:pt>
                <c:pt idx="48">
                  <c:v>2.7</c:v>
                </c:pt>
                <c:pt idx="49">
                  <c:v>2.7</c:v>
                </c:pt>
                <c:pt idx="50">
                  <c:v>2.7</c:v>
                </c:pt>
                <c:pt idx="51">
                  <c:v>2.7</c:v>
                </c:pt>
                <c:pt idx="52">
                  <c:v>2.7</c:v>
                </c:pt>
                <c:pt idx="53">
                  <c:v>2.7</c:v>
                </c:pt>
                <c:pt idx="54">
                  <c:v>2.7</c:v>
                </c:pt>
                <c:pt idx="55">
                  <c:v>2.6</c:v>
                </c:pt>
                <c:pt idx="56">
                  <c:v>2.6</c:v>
                </c:pt>
                <c:pt idx="57">
                  <c:v>2.6</c:v>
                </c:pt>
                <c:pt idx="58">
                  <c:v>2.6</c:v>
                </c:pt>
                <c:pt idx="59">
                  <c:v>2.6</c:v>
                </c:pt>
              </c:numCache>
            </c:numRef>
          </c:yVal>
          <c:smooth val="1"/>
          <c:extLst>
            <c:ext xmlns:c16="http://schemas.microsoft.com/office/drawing/2014/chart" uri="{C3380CC4-5D6E-409C-BE32-E72D297353CC}">
              <c16:uniqueId val="{00000012-7D9D-40D4-B9C0-B691BA46F9BD}"/>
            </c:ext>
          </c:extLst>
        </c:ser>
        <c:ser>
          <c:idx val="30"/>
          <c:order val="30"/>
          <c:tx>
            <c:strRef>
              <c:f>Sheet1!$B$297</c:f>
              <c:strCache>
                <c:ptCount val="1"/>
                <c:pt idx="0">
                  <c:v>Ug = 0.8, G값 = 0.5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Sheet1!$C$297:$BJ$297</c:f>
              <c:numCache>
                <c:formatCode>General</c:formatCode>
                <c:ptCount val="60"/>
                <c:pt idx="0">
                  <c:v>4</c:v>
                </c:pt>
                <c:pt idx="1">
                  <c:v>4</c:v>
                </c:pt>
                <c:pt idx="2">
                  <c:v>3.9</c:v>
                </c:pt>
                <c:pt idx="3">
                  <c:v>3.9</c:v>
                </c:pt>
                <c:pt idx="4">
                  <c:v>3.8</c:v>
                </c:pt>
                <c:pt idx="5">
                  <c:v>3.8</c:v>
                </c:pt>
                <c:pt idx="6">
                  <c:v>3.7</c:v>
                </c:pt>
                <c:pt idx="7">
                  <c:v>3.7</c:v>
                </c:pt>
                <c:pt idx="8">
                  <c:v>3.6</c:v>
                </c:pt>
                <c:pt idx="9">
                  <c:v>3.6</c:v>
                </c:pt>
                <c:pt idx="10">
                  <c:v>3.5</c:v>
                </c:pt>
                <c:pt idx="11">
                  <c:v>3.5</c:v>
                </c:pt>
                <c:pt idx="12">
                  <c:v>3.5</c:v>
                </c:pt>
                <c:pt idx="13">
                  <c:v>3.4</c:v>
                </c:pt>
                <c:pt idx="14">
                  <c:v>3.4</c:v>
                </c:pt>
                <c:pt idx="15">
                  <c:v>3.3</c:v>
                </c:pt>
                <c:pt idx="16">
                  <c:v>3.3</c:v>
                </c:pt>
                <c:pt idx="17">
                  <c:v>3.2</c:v>
                </c:pt>
                <c:pt idx="18">
                  <c:v>3.2</c:v>
                </c:pt>
                <c:pt idx="19">
                  <c:v>3.2</c:v>
                </c:pt>
                <c:pt idx="20">
                  <c:v>3.1</c:v>
                </c:pt>
                <c:pt idx="21">
                  <c:v>3.1</c:v>
                </c:pt>
                <c:pt idx="22">
                  <c:v>3</c:v>
                </c:pt>
                <c:pt idx="23">
                  <c:v>3</c:v>
                </c:pt>
                <c:pt idx="24">
                  <c:v>3</c:v>
                </c:pt>
                <c:pt idx="25">
                  <c:v>2.9</c:v>
                </c:pt>
                <c:pt idx="26">
                  <c:v>2.9</c:v>
                </c:pt>
                <c:pt idx="27">
                  <c:v>2.9</c:v>
                </c:pt>
                <c:pt idx="28">
                  <c:v>2.8</c:v>
                </c:pt>
                <c:pt idx="29">
                  <c:v>2.8</c:v>
                </c:pt>
                <c:pt idx="30">
                  <c:v>2.8</c:v>
                </c:pt>
                <c:pt idx="31">
                  <c:v>2.7</c:v>
                </c:pt>
                <c:pt idx="32">
                  <c:v>2.7</c:v>
                </c:pt>
                <c:pt idx="33">
                  <c:v>2.7</c:v>
                </c:pt>
                <c:pt idx="34">
                  <c:v>2.7</c:v>
                </c:pt>
                <c:pt idx="35">
                  <c:v>2.6</c:v>
                </c:pt>
                <c:pt idx="36">
                  <c:v>2.6</c:v>
                </c:pt>
                <c:pt idx="37">
                  <c:v>2.6</c:v>
                </c:pt>
                <c:pt idx="38">
                  <c:v>2.6</c:v>
                </c:pt>
                <c:pt idx="39">
                  <c:v>2.5</c:v>
                </c:pt>
                <c:pt idx="40">
                  <c:v>2.5</c:v>
                </c:pt>
                <c:pt idx="41">
                  <c:v>2.5</c:v>
                </c:pt>
                <c:pt idx="42">
                  <c:v>2.5</c:v>
                </c:pt>
                <c:pt idx="43">
                  <c:v>2.4</c:v>
                </c:pt>
                <c:pt idx="44">
                  <c:v>2.4</c:v>
                </c:pt>
                <c:pt idx="45">
                  <c:v>2.4</c:v>
                </c:pt>
                <c:pt idx="46">
                  <c:v>2.4</c:v>
                </c:pt>
                <c:pt idx="47">
                  <c:v>2.4</c:v>
                </c:pt>
                <c:pt idx="48">
                  <c:v>2.2999999999999998</c:v>
                </c:pt>
                <c:pt idx="49">
                  <c:v>2.2999999999999998</c:v>
                </c:pt>
                <c:pt idx="50">
                  <c:v>2.2999999999999998</c:v>
                </c:pt>
                <c:pt idx="51">
                  <c:v>2.2999999999999998</c:v>
                </c:pt>
                <c:pt idx="52">
                  <c:v>2.2999999999999998</c:v>
                </c:pt>
                <c:pt idx="53">
                  <c:v>2.2999999999999998</c:v>
                </c:pt>
                <c:pt idx="54">
                  <c:v>2.2000000000000002</c:v>
                </c:pt>
                <c:pt idx="55">
                  <c:v>2.2000000000000002</c:v>
                </c:pt>
                <c:pt idx="56">
                  <c:v>2.2000000000000002</c:v>
                </c:pt>
                <c:pt idx="57">
                  <c:v>2.2000000000000002</c:v>
                </c:pt>
                <c:pt idx="58">
                  <c:v>2.2000000000000002</c:v>
                </c:pt>
                <c:pt idx="59">
                  <c:v>2.2000000000000002</c:v>
                </c:pt>
              </c:numCache>
            </c:numRef>
          </c:yVal>
          <c:smooth val="1"/>
          <c:extLst>
            <c:ext xmlns:c16="http://schemas.microsoft.com/office/drawing/2014/chart" uri="{C3380CC4-5D6E-409C-BE32-E72D297353CC}">
              <c16:uniqueId val="{00000013-7D9D-40D4-B9C0-B691BA46F9BD}"/>
            </c:ext>
          </c:extLst>
        </c:ser>
        <c:ser>
          <c:idx val="31"/>
          <c:order val="31"/>
          <c:tx>
            <c:strRef>
              <c:f>Sheet1!$B$296</c:f>
              <c:strCache>
                <c:ptCount val="1"/>
                <c:pt idx="0">
                  <c:v>Ug = 0.8, G값 = 0.55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Sheet1!$C$296:$BJ$296</c:f>
              <c:numCache>
                <c:formatCode>General</c:formatCode>
                <c:ptCount val="60"/>
                <c:pt idx="0">
                  <c:v>4</c:v>
                </c:pt>
                <c:pt idx="1">
                  <c:v>4</c:v>
                </c:pt>
                <c:pt idx="2">
                  <c:v>3.9</c:v>
                </c:pt>
                <c:pt idx="3">
                  <c:v>3.8</c:v>
                </c:pt>
                <c:pt idx="4">
                  <c:v>3.8</c:v>
                </c:pt>
                <c:pt idx="5">
                  <c:v>3.7</c:v>
                </c:pt>
                <c:pt idx="6">
                  <c:v>3.7</c:v>
                </c:pt>
                <c:pt idx="7">
                  <c:v>3.6</c:v>
                </c:pt>
                <c:pt idx="8">
                  <c:v>3.5</c:v>
                </c:pt>
                <c:pt idx="9">
                  <c:v>3.5</c:v>
                </c:pt>
                <c:pt idx="10">
                  <c:v>3.4</c:v>
                </c:pt>
                <c:pt idx="11">
                  <c:v>3.4</c:v>
                </c:pt>
                <c:pt idx="12">
                  <c:v>3.3</c:v>
                </c:pt>
                <c:pt idx="13">
                  <c:v>3.2</c:v>
                </c:pt>
                <c:pt idx="14">
                  <c:v>3.2</c:v>
                </c:pt>
                <c:pt idx="15">
                  <c:v>3.1</c:v>
                </c:pt>
                <c:pt idx="16">
                  <c:v>3.1</c:v>
                </c:pt>
                <c:pt idx="17">
                  <c:v>3</c:v>
                </c:pt>
                <c:pt idx="18">
                  <c:v>3</c:v>
                </c:pt>
                <c:pt idx="19">
                  <c:v>2.9</c:v>
                </c:pt>
                <c:pt idx="20">
                  <c:v>2.9</c:v>
                </c:pt>
                <c:pt idx="21">
                  <c:v>2.8</c:v>
                </c:pt>
                <c:pt idx="22">
                  <c:v>2.8</c:v>
                </c:pt>
                <c:pt idx="23">
                  <c:v>2.8</c:v>
                </c:pt>
                <c:pt idx="24">
                  <c:v>2.7</c:v>
                </c:pt>
                <c:pt idx="25">
                  <c:v>2.7</c:v>
                </c:pt>
                <c:pt idx="26">
                  <c:v>2.6</c:v>
                </c:pt>
                <c:pt idx="27">
                  <c:v>2.6</c:v>
                </c:pt>
                <c:pt idx="28">
                  <c:v>2.6</c:v>
                </c:pt>
                <c:pt idx="29">
                  <c:v>2.5</c:v>
                </c:pt>
                <c:pt idx="30">
                  <c:v>2.5</c:v>
                </c:pt>
                <c:pt idx="31">
                  <c:v>2.4</c:v>
                </c:pt>
                <c:pt idx="32">
                  <c:v>2.4</c:v>
                </c:pt>
                <c:pt idx="33">
                  <c:v>2.4</c:v>
                </c:pt>
                <c:pt idx="34">
                  <c:v>2.2999999999999998</c:v>
                </c:pt>
                <c:pt idx="35">
                  <c:v>2.2999999999999998</c:v>
                </c:pt>
                <c:pt idx="36">
                  <c:v>2.2999999999999998</c:v>
                </c:pt>
                <c:pt idx="37">
                  <c:v>2.2999999999999998</c:v>
                </c:pt>
                <c:pt idx="38">
                  <c:v>2.2000000000000002</c:v>
                </c:pt>
                <c:pt idx="39">
                  <c:v>2.2000000000000002</c:v>
                </c:pt>
                <c:pt idx="40">
                  <c:v>2.2000000000000002</c:v>
                </c:pt>
                <c:pt idx="41">
                  <c:v>2.1</c:v>
                </c:pt>
                <c:pt idx="42">
                  <c:v>2.1</c:v>
                </c:pt>
                <c:pt idx="43">
                  <c:v>2.1</c:v>
                </c:pt>
                <c:pt idx="44">
                  <c:v>2.1</c:v>
                </c:pt>
                <c:pt idx="45">
                  <c:v>2</c:v>
                </c:pt>
                <c:pt idx="46">
                  <c:v>2</c:v>
                </c:pt>
                <c:pt idx="47">
                  <c:v>2</c:v>
                </c:pt>
                <c:pt idx="48">
                  <c:v>2</c:v>
                </c:pt>
                <c:pt idx="49">
                  <c:v>2</c:v>
                </c:pt>
                <c:pt idx="50">
                  <c:v>1.9</c:v>
                </c:pt>
                <c:pt idx="51">
                  <c:v>1.9</c:v>
                </c:pt>
                <c:pt idx="52">
                  <c:v>1.9</c:v>
                </c:pt>
                <c:pt idx="53">
                  <c:v>1.9</c:v>
                </c:pt>
                <c:pt idx="54">
                  <c:v>1.9</c:v>
                </c:pt>
                <c:pt idx="55">
                  <c:v>1.9</c:v>
                </c:pt>
                <c:pt idx="56">
                  <c:v>1.8</c:v>
                </c:pt>
                <c:pt idx="57">
                  <c:v>1.8</c:v>
                </c:pt>
                <c:pt idx="58">
                  <c:v>1.8</c:v>
                </c:pt>
                <c:pt idx="59">
                  <c:v>1.8</c:v>
                </c:pt>
              </c:numCache>
            </c:numRef>
          </c:yVal>
          <c:smooth val="1"/>
          <c:extLst>
            <c:ext xmlns:c16="http://schemas.microsoft.com/office/drawing/2014/chart" uri="{C3380CC4-5D6E-409C-BE32-E72D297353CC}">
              <c16:uniqueId val="{00000014-7D9D-40D4-B9C0-B691BA46F9BD}"/>
            </c:ext>
          </c:extLst>
        </c:ser>
        <c:ser>
          <c:idx val="32"/>
          <c:order val="32"/>
          <c:tx>
            <c:strRef>
              <c:f>Sheet1!$B$295</c:f>
              <c:strCache>
                <c:ptCount val="1"/>
                <c:pt idx="0">
                  <c:v>Ug = 0.8, G값 = 0.6</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Sheet1!$C$295:$BJ$295</c:f>
              <c:numCache>
                <c:formatCode>General</c:formatCode>
                <c:ptCount val="60"/>
                <c:pt idx="0">
                  <c:v>4</c:v>
                </c:pt>
                <c:pt idx="1">
                  <c:v>3.9</c:v>
                </c:pt>
                <c:pt idx="2">
                  <c:v>3.9</c:v>
                </c:pt>
                <c:pt idx="3">
                  <c:v>3.8</c:v>
                </c:pt>
                <c:pt idx="4">
                  <c:v>3.7</c:v>
                </c:pt>
                <c:pt idx="5">
                  <c:v>3.6</c:v>
                </c:pt>
                <c:pt idx="6">
                  <c:v>3.6</c:v>
                </c:pt>
                <c:pt idx="7">
                  <c:v>3.5</c:v>
                </c:pt>
                <c:pt idx="8">
                  <c:v>3.4</c:v>
                </c:pt>
                <c:pt idx="9">
                  <c:v>3.4</c:v>
                </c:pt>
                <c:pt idx="10">
                  <c:v>3.3</c:v>
                </c:pt>
                <c:pt idx="11">
                  <c:v>3.2</c:v>
                </c:pt>
                <c:pt idx="12">
                  <c:v>3.2</c:v>
                </c:pt>
                <c:pt idx="13">
                  <c:v>3.1</c:v>
                </c:pt>
                <c:pt idx="14">
                  <c:v>3</c:v>
                </c:pt>
                <c:pt idx="15">
                  <c:v>3</c:v>
                </c:pt>
                <c:pt idx="16">
                  <c:v>2.9</c:v>
                </c:pt>
                <c:pt idx="17">
                  <c:v>2.8</c:v>
                </c:pt>
                <c:pt idx="18">
                  <c:v>2.8</c:v>
                </c:pt>
                <c:pt idx="19">
                  <c:v>2.7</c:v>
                </c:pt>
                <c:pt idx="20">
                  <c:v>2.7</c:v>
                </c:pt>
                <c:pt idx="21">
                  <c:v>2.6</c:v>
                </c:pt>
                <c:pt idx="22">
                  <c:v>2.6</c:v>
                </c:pt>
                <c:pt idx="23">
                  <c:v>2.5</c:v>
                </c:pt>
                <c:pt idx="24">
                  <c:v>2.5</c:v>
                </c:pt>
                <c:pt idx="25">
                  <c:v>2.4</c:v>
                </c:pt>
                <c:pt idx="26">
                  <c:v>2.4</c:v>
                </c:pt>
                <c:pt idx="27">
                  <c:v>2.2999999999999998</c:v>
                </c:pt>
                <c:pt idx="28">
                  <c:v>2.2999999999999998</c:v>
                </c:pt>
                <c:pt idx="29">
                  <c:v>2.2999999999999998</c:v>
                </c:pt>
                <c:pt idx="30">
                  <c:v>2.2000000000000002</c:v>
                </c:pt>
                <c:pt idx="31">
                  <c:v>2.2000000000000002</c:v>
                </c:pt>
                <c:pt idx="32">
                  <c:v>2.1</c:v>
                </c:pt>
                <c:pt idx="33">
                  <c:v>2.1</c:v>
                </c:pt>
                <c:pt idx="34">
                  <c:v>2.1</c:v>
                </c:pt>
                <c:pt idx="35">
                  <c:v>2</c:v>
                </c:pt>
                <c:pt idx="36">
                  <c:v>2</c:v>
                </c:pt>
                <c:pt idx="37">
                  <c:v>2</c:v>
                </c:pt>
                <c:pt idx="38">
                  <c:v>1.9</c:v>
                </c:pt>
                <c:pt idx="39">
                  <c:v>1.9</c:v>
                </c:pt>
                <c:pt idx="40">
                  <c:v>1.9</c:v>
                </c:pt>
                <c:pt idx="41">
                  <c:v>1.8</c:v>
                </c:pt>
                <c:pt idx="42">
                  <c:v>1.8</c:v>
                </c:pt>
                <c:pt idx="43">
                  <c:v>1.8</c:v>
                </c:pt>
                <c:pt idx="44">
                  <c:v>1.8</c:v>
                </c:pt>
                <c:pt idx="45">
                  <c:v>1.7</c:v>
                </c:pt>
                <c:pt idx="46">
                  <c:v>1.7</c:v>
                </c:pt>
                <c:pt idx="47">
                  <c:v>1.7</c:v>
                </c:pt>
                <c:pt idx="48">
                  <c:v>1.7</c:v>
                </c:pt>
                <c:pt idx="49">
                  <c:v>1.7</c:v>
                </c:pt>
                <c:pt idx="50">
                  <c:v>1.6</c:v>
                </c:pt>
                <c:pt idx="51">
                  <c:v>1.6</c:v>
                </c:pt>
                <c:pt idx="52">
                  <c:v>1.6</c:v>
                </c:pt>
                <c:pt idx="53">
                  <c:v>1.6</c:v>
                </c:pt>
                <c:pt idx="54">
                  <c:v>1.6</c:v>
                </c:pt>
                <c:pt idx="55">
                  <c:v>1.5</c:v>
                </c:pt>
                <c:pt idx="56">
                  <c:v>1.5</c:v>
                </c:pt>
                <c:pt idx="57">
                  <c:v>1.5</c:v>
                </c:pt>
                <c:pt idx="58">
                  <c:v>1.5</c:v>
                </c:pt>
                <c:pt idx="59">
                  <c:v>1.5</c:v>
                </c:pt>
              </c:numCache>
            </c:numRef>
          </c:yVal>
          <c:smooth val="1"/>
          <c:extLst>
            <c:ext xmlns:c16="http://schemas.microsoft.com/office/drawing/2014/chart" uri="{C3380CC4-5D6E-409C-BE32-E72D297353CC}">
              <c16:uniqueId val="{00000015-7D9D-40D4-B9C0-B691BA46F9BD}"/>
            </c:ext>
          </c:extLst>
        </c:ser>
        <c:ser>
          <c:idx val="10"/>
          <c:order val="0"/>
          <c:tx>
            <c:strRef>
              <c:f>Sheet1!$B$305</c:f>
              <c:strCache>
                <c:ptCount val="1"/>
                <c:pt idx="0">
                  <c:v>Ug = 0.8, G값 = 0.1</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Sheet1!$C$305:$BJ$305</c:f>
              <c:numCache>
                <c:formatCode>General</c:formatCode>
                <c:ptCount val="60"/>
                <c:pt idx="0">
                  <c:v>4</c:v>
                </c:pt>
                <c:pt idx="1">
                  <c:v>4.0999999999999996</c:v>
                </c:pt>
                <c:pt idx="2">
                  <c:v>4.0999999999999996</c:v>
                </c:pt>
                <c:pt idx="3">
                  <c:v>4.2</c:v>
                </c:pt>
                <c:pt idx="4">
                  <c:v>4.2</c:v>
                </c:pt>
                <c:pt idx="5">
                  <c:v>4.3</c:v>
                </c:pt>
                <c:pt idx="6">
                  <c:v>4.3</c:v>
                </c:pt>
                <c:pt idx="7">
                  <c:v>4.4000000000000004</c:v>
                </c:pt>
                <c:pt idx="8">
                  <c:v>4.4000000000000004</c:v>
                </c:pt>
                <c:pt idx="9">
                  <c:v>4.5</c:v>
                </c:pt>
                <c:pt idx="10">
                  <c:v>4.5999999999999996</c:v>
                </c:pt>
                <c:pt idx="11">
                  <c:v>4.5999999999999996</c:v>
                </c:pt>
                <c:pt idx="12">
                  <c:v>4.7</c:v>
                </c:pt>
                <c:pt idx="13">
                  <c:v>4.7</c:v>
                </c:pt>
                <c:pt idx="14">
                  <c:v>4.8</c:v>
                </c:pt>
                <c:pt idx="15">
                  <c:v>4.8</c:v>
                </c:pt>
                <c:pt idx="16">
                  <c:v>4.9000000000000004</c:v>
                </c:pt>
                <c:pt idx="17">
                  <c:v>4.9000000000000004</c:v>
                </c:pt>
                <c:pt idx="18">
                  <c:v>5</c:v>
                </c:pt>
                <c:pt idx="19">
                  <c:v>5</c:v>
                </c:pt>
                <c:pt idx="20">
                  <c:v>5.0999999999999996</c:v>
                </c:pt>
                <c:pt idx="21">
                  <c:v>5.0999999999999996</c:v>
                </c:pt>
                <c:pt idx="22">
                  <c:v>5.2</c:v>
                </c:pt>
                <c:pt idx="23">
                  <c:v>5.3</c:v>
                </c:pt>
                <c:pt idx="24">
                  <c:v>5.3</c:v>
                </c:pt>
                <c:pt idx="25">
                  <c:v>5.4</c:v>
                </c:pt>
                <c:pt idx="26">
                  <c:v>5.4</c:v>
                </c:pt>
                <c:pt idx="27">
                  <c:v>5.5</c:v>
                </c:pt>
                <c:pt idx="28">
                  <c:v>5.5</c:v>
                </c:pt>
                <c:pt idx="29">
                  <c:v>5.6</c:v>
                </c:pt>
                <c:pt idx="30">
                  <c:v>5.6</c:v>
                </c:pt>
                <c:pt idx="31">
                  <c:v>5.7</c:v>
                </c:pt>
                <c:pt idx="32">
                  <c:v>5.7</c:v>
                </c:pt>
                <c:pt idx="33">
                  <c:v>5.8</c:v>
                </c:pt>
                <c:pt idx="34">
                  <c:v>5.8</c:v>
                </c:pt>
                <c:pt idx="35">
                  <c:v>5.9</c:v>
                </c:pt>
                <c:pt idx="36">
                  <c:v>5.9</c:v>
                </c:pt>
                <c:pt idx="37">
                  <c:v>6</c:v>
                </c:pt>
                <c:pt idx="38">
                  <c:v>6.1</c:v>
                </c:pt>
                <c:pt idx="39">
                  <c:v>6.1</c:v>
                </c:pt>
                <c:pt idx="40">
                  <c:v>6.2</c:v>
                </c:pt>
                <c:pt idx="41">
                  <c:v>6.2</c:v>
                </c:pt>
                <c:pt idx="42">
                  <c:v>6.3</c:v>
                </c:pt>
                <c:pt idx="43">
                  <c:v>6.3</c:v>
                </c:pt>
                <c:pt idx="44">
                  <c:v>6.4</c:v>
                </c:pt>
                <c:pt idx="45">
                  <c:v>6.4</c:v>
                </c:pt>
                <c:pt idx="46">
                  <c:v>6.5</c:v>
                </c:pt>
                <c:pt idx="47">
                  <c:v>6.5</c:v>
                </c:pt>
                <c:pt idx="48">
                  <c:v>6.6</c:v>
                </c:pt>
                <c:pt idx="49">
                  <c:v>6.6</c:v>
                </c:pt>
                <c:pt idx="50">
                  <c:v>6.7</c:v>
                </c:pt>
                <c:pt idx="51">
                  <c:v>6.7</c:v>
                </c:pt>
                <c:pt idx="52">
                  <c:v>6.8</c:v>
                </c:pt>
                <c:pt idx="53">
                  <c:v>6.9</c:v>
                </c:pt>
                <c:pt idx="54">
                  <c:v>6.9</c:v>
                </c:pt>
                <c:pt idx="55">
                  <c:v>7</c:v>
                </c:pt>
                <c:pt idx="56">
                  <c:v>7</c:v>
                </c:pt>
                <c:pt idx="57">
                  <c:v>7.1</c:v>
                </c:pt>
                <c:pt idx="58">
                  <c:v>7.1</c:v>
                </c:pt>
                <c:pt idx="59">
                  <c:v>7.2</c:v>
                </c:pt>
              </c:numCache>
            </c:numRef>
          </c:yVal>
          <c:smooth val="1"/>
          <c:extLst>
            <c:ext xmlns:c16="http://schemas.microsoft.com/office/drawing/2014/chart" uri="{C3380CC4-5D6E-409C-BE32-E72D297353CC}">
              <c16:uniqueId val="{00000016-7D9D-40D4-B9C0-B691BA46F9BD}"/>
            </c:ext>
          </c:extLst>
        </c:ser>
        <c:ser>
          <c:idx val="9"/>
          <c:order val="1"/>
          <c:tx>
            <c:strRef>
              <c:f>Sheet1!$B$304</c:f>
              <c:strCache>
                <c:ptCount val="1"/>
                <c:pt idx="0">
                  <c:v>Ug = 0.8, G값 = 0.15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Sheet1!$C$304:$BJ$304</c:f>
              <c:numCache>
                <c:formatCode>General</c:formatCode>
                <c:ptCount val="60"/>
                <c:pt idx="0">
                  <c:v>4</c:v>
                </c:pt>
                <c:pt idx="1">
                  <c:v>4.0999999999999996</c:v>
                </c:pt>
                <c:pt idx="2">
                  <c:v>4.0999999999999996</c:v>
                </c:pt>
                <c:pt idx="3">
                  <c:v>4.0999999999999996</c:v>
                </c:pt>
                <c:pt idx="4">
                  <c:v>4.2</c:v>
                </c:pt>
                <c:pt idx="5">
                  <c:v>4.2</c:v>
                </c:pt>
                <c:pt idx="6">
                  <c:v>4.3</c:v>
                </c:pt>
                <c:pt idx="7">
                  <c:v>4.3</c:v>
                </c:pt>
                <c:pt idx="8">
                  <c:v>4.3</c:v>
                </c:pt>
                <c:pt idx="9">
                  <c:v>4.4000000000000004</c:v>
                </c:pt>
                <c:pt idx="10">
                  <c:v>4.4000000000000004</c:v>
                </c:pt>
                <c:pt idx="11">
                  <c:v>4.5</c:v>
                </c:pt>
                <c:pt idx="12">
                  <c:v>4.5</c:v>
                </c:pt>
                <c:pt idx="13">
                  <c:v>4.5</c:v>
                </c:pt>
                <c:pt idx="14">
                  <c:v>4.5999999999999996</c:v>
                </c:pt>
                <c:pt idx="15">
                  <c:v>4.5999999999999996</c:v>
                </c:pt>
                <c:pt idx="16">
                  <c:v>4.7</c:v>
                </c:pt>
                <c:pt idx="17">
                  <c:v>4.7</c:v>
                </c:pt>
                <c:pt idx="18">
                  <c:v>4.8</c:v>
                </c:pt>
                <c:pt idx="19">
                  <c:v>4.8</c:v>
                </c:pt>
                <c:pt idx="20">
                  <c:v>4.8</c:v>
                </c:pt>
                <c:pt idx="21">
                  <c:v>4.9000000000000004</c:v>
                </c:pt>
                <c:pt idx="22">
                  <c:v>4.9000000000000004</c:v>
                </c:pt>
                <c:pt idx="23">
                  <c:v>5</c:v>
                </c:pt>
                <c:pt idx="24">
                  <c:v>5</c:v>
                </c:pt>
                <c:pt idx="25">
                  <c:v>5</c:v>
                </c:pt>
                <c:pt idx="26">
                  <c:v>5.0999999999999996</c:v>
                </c:pt>
                <c:pt idx="27">
                  <c:v>5.0999999999999996</c:v>
                </c:pt>
                <c:pt idx="28">
                  <c:v>5.2</c:v>
                </c:pt>
                <c:pt idx="29">
                  <c:v>5.2</c:v>
                </c:pt>
                <c:pt idx="30">
                  <c:v>5.2</c:v>
                </c:pt>
                <c:pt idx="31">
                  <c:v>5.3</c:v>
                </c:pt>
                <c:pt idx="32">
                  <c:v>5.3</c:v>
                </c:pt>
                <c:pt idx="33">
                  <c:v>5.4</c:v>
                </c:pt>
                <c:pt idx="34">
                  <c:v>5.4</c:v>
                </c:pt>
                <c:pt idx="35">
                  <c:v>5.4</c:v>
                </c:pt>
                <c:pt idx="36">
                  <c:v>5.5</c:v>
                </c:pt>
                <c:pt idx="37">
                  <c:v>5.5</c:v>
                </c:pt>
                <c:pt idx="38">
                  <c:v>5.6</c:v>
                </c:pt>
                <c:pt idx="39">
                  <c:v>5.6</c:v>
                </c:pt>
                <c:pt idx="40">
                  <c:v>5.7</c:v>
                </c:pt>
                <c:pt idx="41">
                  <c:v>5.7</c:v>
                </c:pt>
                <c:pt idx="42">
                  <c:v>5.7</c:v>
                </c:pt>
                <c:pt idx="43">
                  <c:v>5.8</c:v>
                </c:pt>
                <c:pt idx="44">
                  <c:v>5.8</c:v>
                </c:pt>
                <c:pt idx="45">
                  <c:v>5.9</c:v>
                </c:pt>
                <c:pt idx="46">
                  <c:v>5.9</c:v>
                </c:pt>
                <c:pt idx="47">
                  <c:v>5.9</c:v>
                </c:pt>
                <c:pt idx="48">
                  <c:v>6</c:v>
                </c:pt>
                <c:pt idx="49">
                  <c:v>6</c:v>
                </c:pt>
                <c:pt idx="50">
                  <c:v>6.1</c:v>
                </c:pt>
                <c:pt idx="51">
                  <c:v>6.1</c:v>
                </c:pt>
                <c:pt idx="52">
                  <c:v>6.1</c:v>
                </c:pt>
                <c:pt idx="53">
                  <c:v>6.2</c:v>
                </c:pt>
                <c:pt idx="54">
                  <c:v>6.2</c:v>
                </c:pt>
                <c:pt idx="55">
                  <c:v>6.3</c:v>
                </c:pt>
                <c:pt idx="56">
                  <c:v>6.3</c:v>
                </c:pt>
                <c:pt idx="57">
                  <c:v>6.3</c:v>
                </c:pt>
                <c:pt idx="58">
                  <c:v>6.4</c:v>
                </c:pt>
                <c:pt idx="59">
                  <c:v>6.4</c:v>
                </c:pt>
              </c:numCache>
            </c:numRef>
          </c:yVal>
          <c:smooth val="1"/>
          <c:extLst>
            <c:ext xmlns:c16="http://schemas.microsoft.com/office/drawing/2014/chart" uri="{C3380CC4-5D6E-409C-BE32-E72D297353CC}">
              <c16:uniqueId val="{00000017-7D9D-40D4-B9C0-B691BA46F9BD}"/>
            </c:ext>
          </c:extLst>
        </c:ser>
        <c:ser>
          <c:idx val="8"/>
          <c:order val="2"/>
          <c:tx>
            <c:strRef>
              <c:f>Sheet1!$B$303</c:f>
              <c:strCache>
                <c:ptCount val="1"/>
                <c:pt idx="0">
                  <c:v>Ug = 0.8, G값 = 0.2</c:v>
                </c:pt>
              </c:strCache>
            </c:strRef>
          </c:tx>
          <c:spPr>
            <a:ln>
              <a:noFill/>
            </a:ln>
          </c:spPr>
          <c:marker>
            <c:symbol val="none"/>
          </c:marker>
          <c:trendline>
            <c:name>Ug = 0.8, g값 = 0.20</c:name>
            <c:spPr>
              <a:ln w="28575">
                <a:solidFill>
                  <a:srgbClr val="0070C0"/>
                </a:solidFill>
              </a:ln>
            </c:spPr>
            <c:trendlineType val="poly"/>
            <c:order val="2"/>
            <c:dispRSqr val="0"/>
            <c:dispEq val="0"/>
          </c:trendline>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Sheet1!$C$303:$BJ$303</c:f>
              <c:numCache>
                <c:formatCode>General</c:formatCode>
                <c:ptCount val="60"/>
                <c:pt idx="0">
                  <c:v>4</c:v>
                </c:pt>
                <c:pt idx="1">
                  <c:v>4</c:v>
                </c:pt>
                <c:pt idx="2">
                  <c:v>4.0999999999999996</c:v>
                </c:pt>
                <c:pt idx="3">
                  <c:v>4.0999999999999996</c:v>
                </c:pt>
                <c:pt idx="4">
                  <c:v>4.0999999999999996</c:v>
                </c:pt>
                <c:pt idx="5">
                  <c:v>4.0999999999999996</c:v>
                </c:pt>
                <c:pt idx="6">
                  <c:v>4.0999999999999996</c:v>
                </c:pt>
                <c:pt idx="7">
                  <c:v>4.0999999999999996</c:v>
                </c:pt>
                <c:pt idx="8">
                  <c:v>4.0999999999999996</c:v>
                </c:pt>
                <c:pt idx="9">
                  <c:v>4.3</c:v>
                </c:pt>
                <c:pt idx="10">
                  <c:v>4.3</c:v>
                </c:pt>
                <c:pt idx="11">
                  <c:v>4.3</c:v>
                </c:pt>
                <c:pt idx="12">
                  <c:v>4.4000000000000004</c:v>
                </c:pt>
                <c:pt idx="13">
                  <c:v>4.4000000000000004</c:v>
                </c:pt>
                <c:pt idx="14">
                  <c:v>4.4000000000000004</c:v>
                </c:pt>
                <c:pt idx="15">
                  <c:v>4.4000000000000004</c:v>
                </c:pt>
                <c:pt idx="16">
                  <c:v>4.5</c:v>
                </c:pt>
                <c:pt idx="17">
                  <c:v>4.5</c:v>
                </c:pt>
                <c:pt idx="18">
                  <c:v>4.5</c:v>
                </c:pt>
                <c:pt idx="19">
                  <c:v>4.5999999999999996</c:v>
                </c:pt>
                <c:pt idx="20">
                  <c:v>4.5999999999999996</c:v>
                </c:pt>
                <c:pt idx="21">
                  <c:v>4.5999999999999996</c:v>
                </c:pt>
                <c:pt idx="22">
                  <c:v>4.5999999999999996</c:v>
                </c:pt>
                <c:pt idx="23">
                  <c:v>4.7</c:v>
                </c:pt>
                <c:pt idx="24">
                  <c:v>4.7</c:v>
                </c:pt>
                <c:pt idx="25">
                  <c:v>4.7</c:v>
                </c:pt>
                <c:pt idx="26">
                  <c:v>4.7</c:v>
                </c:pt>
                <c:pt idx="27">
                  <c:v>4.8</c:v>
                </c:pt>
                <c:pt idx="28">
                  <c:v>4.8</c:v>
                </c:pt>
                <c:pt idx="29">
                  <c:v>4.8</c:v>
                </c:pt>
                <c:pt idx="30">
                  <c:v>4.9000000000000004</c:v>
                </c:pt>
                <c:pt idx="31">
                  <c:v>4.9000000000000004</c:v>
                </c:pt>
                <c:pt idx="32">
                  <c:v>4.9000000000000004</c:v>
                </c:pt>
                <c:pt idx="33">
                  <c:v>4.9000000000000004</c:v>
                </c:pt>
                <c:pt idx="34">
                  <c:v>5</c:v>
                </c:pt>
                <c:pt idx="35">
                  <c:v>5</c:v>
                </c:pt>
                <c:pt idx="36">
                  <c:v>5</c:v>
                </c:pt>
                <c:pt idx="37">
                  <c:v>5.0999999999999996</c:v>
                </c:pt>
                <c:pt idx="38">
                  <c:v>5.0999999999999996</c:v>
                </c:pt>
                <c:pt idx="39">
                  <c:v>5.0999999999999996</c:v>
                </c:pt>
                <c:pt idx="40">
                  <c:v>5.0999999999999996</c:v>
                </c:pt>
                <c:pt idx="41">
                  <c:v>5.2</c:v>
                </c:pt>
                <c:pt idx="42">
                  <c:v>5.2</c:v>
                </c:pt>
                <c:pt idx="43">
                  <c:v>5.2</c:v>
                </c:pt>
                <c:pt idx="44">
                  <c:v>5.3</c:v>
                </c:pt>
                <c:pt idx="45">
                  <c:v>5.3</c:v>
                </c:pt>
                <c:pt idx="46">
                  <c:v>5.3</c:v>
                </c:pt>
                <c:pt idx="47">
                  <c:v>5.3</c:v>
                </c:pt>
                <c:pt idx="48">
                  <c:v>5.4</c:v>
                </c:pt>
                <c:pt idx="49">
                  <c:v>5.4</c:v>
                </c:pt>
                <c:pt idx="50">
                  <c:v>5.4</c:v>
                </c:pt>
                <c:pt idx="51">
                  <c:v>5.5</c:v>
                </c:pt>
                <c:pt idx="52">
                  <c:v>5.5</c:v>
                </c:pt>
                <c:pt idx="53">
                  <c:v>5.5</c:v>
                </c:pt>
                <c:pt idx="54">
                  <c:v>5.5</c:v>
                </c:pt>
                <c:pt idx="55">
                  <c:v>5.6</c:v>
                </c:pt>
                <c:pt idx="56">
                  <c:v>5.6</c:v>
                </c:pt>
                <c:pt idx="57">
                  <c:v>5.6</c:v>
                </c:pt>
                <c:pt idx="58">
                  <c:v>5.7</c:v>
                </c:pt>
                <c:pt idx="59">
                  <c:v>5.7</c:v>
                </c:pt>
              </c:numCache>
            </c:numRef>
          </c:yVal>
          <c:smooth val="1"/>
          <c:extLst>
            <c:ext xmlns:c16="http://schemas.microsoft.com/office/drawing/2014/chart" uri="{C3380CC4-5D6E-409C-BE32-E72D297353CC}">
              <c16:uniqueId val="{00000019-7D9D-40D4-B9C0-B691BA46F9BD}"/>
            </c:ext>
          </c:extLst>
        </c:ser>
        <c:ser>
          <c:idx val="7"/>
          <c:order val="3"/>
          <c:tx>
            <c:strRef>
              <c:f>Sheet1!$B$302</c:f>
              <c:strCache>
                <c:ptCount val="1"/>
                <c:pt idx="0">
                  <c:v>Ug = 0.8, G값 = 0.25</c:v>
                </c:pt>
              </c:strCache>
            </c:strRef>
          </c:tx>
          <c:spPr>
            <a:ln>
              <a:noFill/>
            </a:ln>
          </c:spPr>
          <c:marker>
            <c:symbol val="none"/>
          </c:marker>
          <c:trendline>
            <c:name>Ug = 0.8, g값 = 0.25</c:name>
            <c:spPr>
              <a:ln w="28575">
                <a:solidFill>
                  <a:srgbClr val="00B0F0"/>
                </a:solidFill>
              </a:ln>
            </c:spPr>
            <c:trendlineType val="poly"/>
            <c:order val="2"/>
            <c:dispRSqr val="0"/>
            <c:dispEq val="0"/>
          </c:trendline>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Sheet1!$C$302:$BJ$302</c:f>
              <c:numCache>
                <c:formatCode>General</c:formatCode>
                <c:ptCount val="60"/>
                <c:pt idx="0">
                  <c:v>4</c:v>
                </c:pt>
                <c:pt idx="1">
                  <c:v>4</c:v>
                </c:pt>
                <c:pt idx="2">
                  <c:v>4</c:v>
                </c:pt>
                <c:pt idx="3">
                  <c:v>4.0999999999999996</c:v>
                </c:pt>
                <c:pt idx="4">
                  <c:v>4.0999999999999996</c:v>
                </c:pt>
                <c:pt idx="5">
                  <c:v>4.0999999999999996</c:v>
                </c:pt>
                <c:pt idx="6">
                  <c:v>4.0999999999999996</c:v>
                </c:pt>
                <c:pt idx="7">
                  <c:v>4.0999999999999996</c:v>
                </c:pt>
                <c:pt idx="8">
                  <c:v>4.0999999999999996</c:v>
                </c:pt>
                <c:pt idx="9">
                  <c:v>4.2</c:v>
                </c:pt>
                <c:pt idx="10">
                  <c:v>4.2</c:v>
                </c:pt>
                <c:pt idx="11">
                  <c:v>4.2</c:v>
                </c:pt>
                <c:pt idx="12">
                  <c:v>4.2</c:v>
                </c:pt>
                <c:pt idx="13">
                  <c:v>4.2</c:v>
                </c:pt>
                <c:pt idx="14">
                  <c:v>4.2</c:v>
                </c:pt>
                <c:pt idx="15">
                  <c:v>4.2</c:v>
                </c:pt>
                <c:pt idx="16">
                  <c:v>4.3</c:v>
                </c:pt>
                <c:pt idx="17">
                  <c:v>4.3</c:v>
                </c:pt>
                <c:pt idx="18">
                  <c:v>4.3</c:v>
                </c:pt>
                <c:pt idx="19">
                  <c:v>4.3</c:v>
                </c:pt>
                <c:pt idx="20">
                  <c:v>4.3</c:v>
                </c:pt>
                <c:pt idx="21">
                  <c:v>4.3</c:v>
                </c:pt>
                <c:pt idx="22">
                  <c:v>4.4000000000000004</c:v>
                </c:pt>
                <c:pt idx="23">
                  <c:v>4.4000000000000004</c:v>
                </c:pt>
                <c:pt idx="24">
                  <c:v>4.4000000000000004</c:v>
                </c:pt>
                <c:pt idx="25">
                  <c:v>4.4000000000000004</c:v>
                </c:pt>
                <c:pt idx="26">
                  <c:v>4.4000000000000004</c:v>
                </c:pt>
                <c:pt idx="27">
                  <c:v>4.4000000000000004</c:v>
                </c:pt>
                <c:pt idx="28">
                  <c:v>4.5</c:v>
                </c:pt>
                <c:pt idx="29">
                  <c:v>4.5</c:v>
                </c:pt>
                <c:pt idx="30">
                  <c:v>4.5</c:v>
                </c:pt>
                <c:pt idx="31">
                  <c:v>4.5</c:v>
                </c:pt>
                <c:pt idx="32">
                  <c:v>4.5</c:v>
                </c:pt>
                <c:pt idx="33">
                  <c:v>4.5</c:v>
                </c:pt>
                <c:pt idx="34">
                  <c:v>4.5999999999999996</c:v>
                </c:pt>
                <c:pt idx="35">
                  <c:v>4.5999999999999996</c:v>
                </c:pt>
                <c:pt idx="36">
                  <c:v>4.5999999999999996</c:v>
                </c:pt>
                <c:pt idx="37">
                  <c:v>4.5999999999999996</c:v>
                </c:pt>
                <c:pt idx="38">
                  <c:v>4.5999999999999996</c:v>
                </c:pt>
                <c:pt idx="39">
                  <c:v>4.5999999999999996</c:v>
                </c:pt>
                <c:pt idx="40">
                  <c:v>4.7</c:v>
                </c:pt>
                <c:pt idx="41">
                  <c:v>4.7</c:v>
                </c:pt>
                <c:pt idx="42">
                  <c:v>4.7</c:v>
                </c:pt>
                <c:pt idx="43">
                  <c:v>4.7</c:v>
                </c:pt>
                <c:pt idx="44">
                  <c:v>4.7</c:v>
                </c:pt>
                <c:pt idx="45">
                  <c:v>4.7</c:v>
                </c:pt>
                <c:pt idx="46">
                  <c:v>4.8</c:v>
                </c:pt>
                <c:pt idx="47">
                  <c:v>4.8</c:v>
                </c:pt>
                <c:pt idx="48">
                  <c:v>4.8</c:v>
                </c:pt>
                <c:pt idx="49">
                  <c:v>4.8</c:v>
                </c:pt>
                <c:pt idx="50">
                  <c:v>4.8</c:v>
                </c:pt>
                <c:pt idx="51">
                  <c:v>4.8</c:v>
                </c:pt>
                <c:pt idx="52">
                  <c:v>4.9000000000000004</c:v>
                </c:pt>
                <c:pt idx="53">
                  <c:v>4.9000000000000004</c:v>
                </c:pt>
                <c:pt idx="54">
                  <c:v>4.9000000000000004</c:v>
                </c:pt>
                <c:pt idx="55">
                  <c:v>4.9000000000000004</c:v>
                </c:pt>
                <c:pt idx="56">
                  <c:v>4.9000000000000004</c:v>
                </c:pt>
                <c:pt idx="57">
                  <c:v>4.9000000000000004</c:v>
                </c:pt>
                <c:pt idx="58">
                  <c:v>5</c:v>
                </c:pt>
                <c:pt idx="59">
                  <c:v>5</c:v>
                </c:pt>
              </c:numCache>
            </c:numRef>
          </c:yVal>
          <c:smooth val="1"/>
          <c:extLst>
            <c:ext xmlns:c16="http://schemas.microsoft.com/office/drawing/2014/chart" uri="{C3380CC4-5D6E-409C-BE32-E72D297353CC}">
              <c16:uniqueId val="{0000001B-7D9D-40D4-B9C0-B691BA46F9BD}"/>
            </c:ext>
          </c:extLst>
        </c:ser>
        <c:ser>
          <c:idx val="6"/>
          <c:order val="4"/>
          <c:tx>
            <c:strRef>
              <c:f>Sheet1!$B$301</c:f>
              <c:strCache>
                <c:ptCount val="1"/>
                <c:pt idx="0">
                  <c:v>Ug = 0.8, G값 = 0.3</c:v>
                </c:pt>
              </c:strCache>
            </c:strRef>
          </c:tx>
          <c:spPr>
            <a:ln>
              <a:noFill/>
            </a:ln>
          </c:spPr>
          <c:marker>
            <c:symbol val="none"/>
          </c:marker>
          <c:trendline>
            <c:name>Ug = 0.8, g값 = 0.30</c:name>
            <c:spPr>
              <a:ln w="28575">
                <a:solidFill>
                  <a:srgbClr val="00B050"/>
                </a:solidFill>
              </a:ln>
            </c:spPr>
            <c:trendlineType val="poly"/>
            <c:order val="2"/>
            <c:dispRSqr val="0"/>
            <c:dispEq val="0"/>
          </c:trendline>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Sheet1!$C$301:$BJ$301</c:f>
              <c:numCache>
                <c:formatCode>General</c:formatCode>
                <c:ptCount val="60"/>
                <c:pt idx="0">
                  <c:v>4</c:v>
                </c:pt>
                <c:pt idx="1">
                  <c:v>4</c:v>
                </c:pt>
                <c:pt idx="2">
                  <c:v>4</c:v>
                </c:pt>
                <c:pt idx="3">
                  <c:v>4</c:v>
                </c:pt>
                <c:pt idx="4">
                  <c:v>4</c:v>
                </c:pt>
                <c:pt idx="5">
                  <c:v>4</c:v>
                </c:pt>
                <c:pt idx="6">
                  <c:v>4</c:v>
                </c:pt>
                <c:pt idx="7">
                  <c:v>4</c:v>
                </c:pt>
                <c:pt idx="8">
                  <c:v>4</c:v>
                </c:pt>
                <c:pt idx="9">
                  <c:v>4</c:v>
                </c:pt>
                <c:pt idx="10">
                  <c:v>4</c:v>
                </c:pt>
                <c:pt idx="11">
                  <c:v>4</c:v>
                </c:pt>
                <c:pt idx="12">
                  <c:v>4</c:v>
                </c:pt>
                <c:pt idx="13">
                  <c:v>4.0999999999999996</c:v>
                </c:pt>
                <c:pt idx="14">
                  <c:v>4.0999999999999996</c:v>
                </c:pt>
                <c:pt idx="15">
                  <c:v>4.0999999999999996</c:v>
                </c:pt>
                <c:pt idx="16">
                  <c:v>4.0999999999999996</c:v>
                </c:pt>
                <c:pt idx="17">
                  <c:v>4.0999999999999996</c:v>
                </c:pt>
                <c:pt idx="18">
                  <c:v>4.0999999999999996</c:v>
                </c:pt>
                <c:pt idx="19">
                  <c:v>4.0999999999999996</c:v>
                </c:pt>
                <c:pt idx="20">
                  <c:v>4.0999999999999996</c:v>
                </c:pt>
                <c:pt idx="21">
                  <c:v>4.0999999999999996</c:v>
                </c:pt>
                <c:pt idx="22">
                  <c:v>4.0999999999999996</c:v>
                </c:pt>
                <c:pt idx="23">
                  <c:v>4.0999999999999996</c:v>
                </c:pt>
                <c:pt idx="24">
                  <c:v>4.0999999999999996</c:v>
                </c:pt>
                <c:pt idx="25">
                  <c:v>4.0999999999999996</c:v>
                </c:pt>
                <c:pt idx="26">
                  <c:v>4.0999999999999996</c:v>
                </c:pt>
                <c:pt idx="27">
                  <c:v>4.0999999999999996</c:v>
                </c:pt>
                <c:pt idx="28">
                  <c:v>4.0999999999999996</c:v>
                </c:pt>
                <c:pt idx="29">
                  <c:v>4.0999999999999996</c:v>
                </c:pt>
                <c:pt idx="30">
                  <c:v>4.0999999999999996</c:v>
                </c:pt>
                <c:pt idx="31">
                  <c:v>4.0999999999999996</c:v>
                </c:pt>
                <c:pt idx="32">
                  <c:v>4.0999999999999996</c:v>
                </c:pt>
                <c:pt idx="33">
                  <c:v>4.0999999999999996</c:v>
                </c:pt>
                <c:pt idx="34">
                  <c:v>4.0999999999999996</c:v>
                </c:pt>
                <c:pt idx="35">
                  <c:v>4.0999999999999996</c:v>
                </c:pt>
                <c:pt idx="36">
                  <c:v>4.0999999999999996</c:v>
                </c:pt>
                <c:pt idx="37">
                  <c:v>4.2</c:v>
                </c:pt>
                <c:pt idx="38">
                  <c:v>4.2</c:v>
                </c:pt>
                <c:pt idx="39">
                  <c:v>4.2</c:v>
                </c:pt>
                <c:pt idx="40">
                  <c:v>4.2</c:v>
                </c:pt>
                <c:pt idx="41">
                  <c:v>4.2</c:v>
                </c:pt>
                <c:pt idx="42">
                  <c:v>4.2</c:v>
                </c:pt>
                <c:pt idx="43">
                  <c:v>4.2</c:v>
                </c:pt>
                <c:pt idx="44">
                  <c:v>4.2</c:v>
                </c:pt>
                <c:pt idx="45">
                  <c:v>4.2</c:v>
                </c:pt>
                <c:pt idx="46">
                  <c:v>4.2</c:v>
                </c:pt>
                <c:pt idx="47">
                  <c:v>4.2</c:v>
                </c:pt>
                <c:pt idx="48">
                  <c:v>4.2</c:v>
                </c:pt>
                <c:pt idx="49">
                  <c:v>4.2</c:v>
                </c:pt>
                <c:pt idx="50">
                  <c:v>4.2</c:v>
                </c:pt>
                <c:pt idx="51">
                  <c:v>4.2</c:v>
                </c:pt>
                <c:pt idx="52">
                  <c:v>4.3</c:v>
                </c:pt>
                <c:pt idx="53">
                  <c:v>4.3</c:v>
                </c:pt>
                <c:pt idx="54">
                  <c:v>4.3</c:v>
                </c:pt>
                <c:pt idx="55">
                  <c:v>4.3</c:v>
                </c:pt>
                <c:pt idx="56">
                  <c:v>4.3</c:v>
                </c:pt>
                <c:pt idx="57">
                  <c:v>4.3</c:v>
                </c:pt>
                <c:pt idx="58">
                  <c:v>4.3</c:v>
                </c:pt>
                <c:pt idx="59">
                  <c:v>4.3</c:v>
                </c:pt>
              </c:numCache>
            </c:numRef>
          </c:yVal>
          <c:smooth val="1"/>
          <c:extLst>
            <c:ext xmlns:c16="http://schemas.microsoft.com/office/drawing/2014/chart" uri="{C3380CC4-5D6E-409C-BE32-E72D297353CC}">
              <c16:uniqueId val="{0000001D-7D9D-40D4-B9C0-B691BA46F9BD}"/>
            </c:ext>
          </c:extLst>
        </c:ser>
        <c:ser>
          <c:idx val="5"/>
          <c:order val="5"/>
          <c:tx>
            <c:strRef>
              <c:f>Sheet1!$B$300</c:f>
              <c:strCache>
                <c:ptCount val="1"/>
                <c:pt idx="0">
                  <c:v>Ug = 0.8, G값 = 0.35</c:v>
                </c:pt>
              </c:strCache>
            </c:strRef>
          </c:tx>
          <c:spPr>
            <a:ln>
              <a:noFill/>
            </a:ln>
          </c:spPr>
          <c:marker>
            <c:symbol val="none"/>
          </c:marker>
          <c:trendline>
            <c:name>Ug = 0.8, g값 = 0.35</c:name>
            <c:spPr>
              <a:ln w="28575">
                <a:solidFill>
                  <a:srgbClr val="92D050"/>
                </a:solidFill>
              </a:ln>
            </c:spPr>
            <c:trendlineType val="poly"/>
            <c:order val="2"/>
            <c:dispRSqr val="0"/>
            <c:dispEq val="0"/>
          </c:trendline>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Sheet1!$C$300:$BJ$300</c:f>
              <c:numCache>
                <c:formatCode>General</c:formatCode>
                <c:ptCount val="60"/>
                <c:pt idx="0">
                  <c:v>4</c:v>
                </c:pt>
                <c:pt idx="1">
                  <c:v>4</c:v>
                </c:pt>
                <c:pt idx="2">
                  <c:v>4</c:v>
                </c:pt>
                <c:pt idx="3">
                  <c:v>4</c:v>
                </c:pt>
                <c:pt idx="4">
                  <c:v>4</c:v>
                </c:pt>
                <c:pt idx="5">
                  <c:v>4</c:v>
                </c:pt>
                <c:pt idx="6">
                  <c:v>4</c:v>
                </c:pt>
                <c:pt idx="7">
                  <c:v>3.9</c:v>
                </c:pt>
                <c:pt idx="8">
                  <c:v>3.9</c:v>
                </c:pt>
                <c:pt idx="9">
                  <c:v>3.9</c:v>
                </c:pt>
                <c:pt idx="10">
                  <c:v>3.9</c:v>
                </c:pt>
                <c:pt idx="11">
                  <c:v>3.9</c:v>
                </c:pt>
                <c:pt idx="12">
                  <c:v>3.9</c:v>
                </c:pt>
                <c:pt idx="13">
                  <c:v>3.9</c:v>
                </c:pt>
                <c:pt idx="14">
                  <c:v>3.9</c:v>
                </c:pt>
                <c:pt idx="15">
                  <c:v>3.9</c:v>
                </c:pt>
                <c:pt idx="16">
                  <c:v>3.9</c:v>
                </c:pt>
                <c:pt idx="17">
                  <c:v>3.9</c:v>
                </c:pt>
                <c:pt idx="18">
                  <c:v>3.8</c:v>
                </c:pt>
                <c:pt idx="19">
                  <c:v>3.8</c:v>
                </c:pt>
                <c:pt idx="20">
                  <c:v>3.8</c:v>
                </c:pt>
                <c:pt idx="21">
                  <c:v>3.8</c:v>
                </c:pt>
                <c:pt idx="22">
                  <c:v>3.8</c:v>
                </c:pt>
                <c:pt idx="23">
                  <c:v>3.8</c:v>
                </c:pt>
                <c:pt idx="24">
                  <c:v>3.8</c:v>
                </c:pt>
                <c:pt idx="25">
                  <c:v>3.8</c:v>
                </c:pt>
                <c:pt idx="26">
                  <c:v>3.8</c:v>
                </c:pt>
                <c:pt idx="27">
                  <c:v>3.8</c:v>
                </c:pt>
                <c:pt idx="28">
                  <c:v>3.8</c:v>
                </c:pt>
                <c:pt idx="29">
                  <c:v>3.8</c:v>
                </c:pt>
                <c:pt idx="30">
                  <c:v>3.8</c:v>
                </c:pt>
                <c:pt idx="31">
                  <c:v>3.8</c:v>
                </c:pt>
                <c:pt idx="32">
                  <c:v>3.7</c:v>
                </c:pt>
                <c:pt idx="33">
                  <c:v>3.7</c:v>
                </c:pt>
                <c:pt idx="34">
                  <c:v>3.7</c:v>
                </c:pt>
                <c:pt idx="35">
                  <c:v>3.7</c:v>
                </c:pt>
                <c:pt idx="36">
                  <c:v>3.7</c:v>
                </c:pt>
                <c:pt idx="37">
                  <c:v>3.7</c:v>
                </c:pt>
                <c:pt idx="38">
                  <c:v>3.7</c:v>
                </c:pt>
                <c:pt idx="39">
                  <c:v>3.7</c:v>
                </c:pt>
                <c:pt idx="40">
                  <c:v>3.7</c:v>
                </c:pt>
                <c:pt idx="41">
                  <c:v>3.7</c:v>
                </c:pt>
                <c:pt idx="42">
                  <c:v>3.7</c:v>
                </c:pt>
                <c:pt idx="43">
                  <c:v>3.7</c:v>
                </c:pt>
                <c:pt idx="44">
                  <c:v>3.7</c:v>
                </c:pt>
                <c:pt idx="45">
                  <c:v>3.7</c:v>
                </c:pt>
                <c:pt idx="46">
                  <c:v>3.7</c:v>
                </c:pt>
                <c:pt idx="47">
                  <c:v>3.7</c:v>
                </c:pt>
                <c:pt idx="48">
                  <c:v>3.7</c:v>
                </c:pt>
                <c:pt idx="49">
                  <c:v>3.7</c:v>
                </c:pt>
                <c:pt idx="50">
                  <c:v>3.7</c:v>
                </c:pt>
                <c:pt idx="51">
                  <c:v>3.7</c:v>
                </c:pt>
                <c:pt idx="52">
                  <c:v>3.7</c:v>
                </c:pt>
                <c:pt idx="53">
                  <c:v>3.7</c:v>
                </c:pt>
                <c:pt idx="54">
                  <c:v>3.7</c:v>
                </c:pt>
                <c:pt idx="55">
                  <c:v>3.7</c:v>
                </c:pt>
                <c:pt idx="56">
                  <c:v>3.7</c:v>
                </c:pt>
                <c:pt idx="57">
                  <c:v>3.7</c:v>
                </c:pt>
                <c:pt idx="58">
                  <c:v>3.7</c:v>
                </c:pt>
                <c:pt idx="59">
                  <c:v>3.7</c:v>
                </c:pt>
              </c:numCache>
            </c:numRef>
          </c:yVal>
          <c:smooth val="1"/>
          <c:extLst>
            <c:ext xmlns:c16="http://schemas.microsoft.com/office/drawing/2014/chart" uri="{C3380CC4-5D6E-409C-BE32-E72D297353CC}">
              <c16:uniqueId val="{0000001F-7D9D-40D4-B9C0-B691BA46F9BD}"/>
            </c:ext>
          </c:extLst>
        </c:ser>
        <c:ser>
          <c:idx val="4"/>
          <c:order val="6"/>
          <c:tx>
            <c:strRef>
              <c:f>Sheet1!$B$299</c:f>
              <c:strCache>
                <c:ptCount val="1"/>
                <c:pt idx="0">
                  <c:v>Ug = 0.8, G값 = 0.4</c:v>
                </c:pt>
              </c:strCache>
            </c:strRef>
          </c:tx>
          <c:spPr>
            <a:ln>
              <a:noFill/>
            </a:ln>
          </c:spPr>
          <c:marker>
            <c:symbol val="none"/>
          </c:marker>
          <c:trendline>
            <c:name>Ug = 0.8, g값 = 0.40</c:name>
            <c:spPr>
              <a:ln w="28575">
                <a:solidFill>
                  <a:srgbClr val="C00000"/>
                </a:solidFill>
              </a:ln>
            </c:spPr>
            <c:trendlineType val="poly"/>
            <c:order val="2"/>
            <c:dispRSqr val="0"/>
            <c:dispEq val="0"/>
          </c:trendline>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Sheet1!$C$299:$BJ$299</c:f>
              <c:numCache>
                <c:formatCode>General</c:formatCode>
                <c:ptCount val="60"/>
                <c:pt idx="0">
                  <c:v>4</c:v>
                </c:pt>
                <c:pt idx="1">
                  <c:v>4</c:v>
                </c:pt>
                <c:pt idx="2">
                  <c:v>4</c:v>
                </c:pt>
                <c:pt idx="3">
                  <c:v>3.9</c:v>
                </c:pt>
                <c:pt idx="4">
                  <c:v>3.9</c:v>
                </c:pt>
                <c:pt idx="5">
                  <c:v>3.9</c:v>
                </c:pt>
                <c:pt idx="6">
                  <c:v>3.9</c:v>
                </c:pt>
                <c:pt idx="7">
                  <c:v>3.9</c:v>
                </c:pt>
                <c:pt idx="8">
                  <c:v>3.8</c:v>
                </c:pt>
                <c:pt idx="9">
                  <c:v>3.8</c:v>
                </c:pt>
                <c:pt idx="10">
                  <c:v>3.8</c:v>
                </c:pt>
                <c:pt idx="11">
                  <c:v>3.8</c:v>
                </c:pt>
                <c:pt idx="12">
                  <c:v>3.7</c:v>
                </c:pt>
                <c:pt idx="13">
                  <c:v>3.7</c:v>
                </c:pt>
                <c:pt idx="14">
                  <c:v>3.7</c:v>
                </c:pt>
                <c:pt idx="15">
                  <c:v>3.7</c:v>
                </c:pt>
                <c:pt idx="16">
                  <c:v>3.7</c:v>
                </c:pt>
                <c:pt idx="17">
                  <c:v>3.6</c:v>
                </c:pt>
                <c:pt idx="18">
                  <c:v>3.6</c:v>
                </c:pt>
                <c:pt idx="19">
                  <c:v>3.6</c:v>
                </c:pt>
                <c:pt idx="20">
                  <c:v>3.6</c:v>
                </c:pt>
                <c:pt idx="21">
                  <c:v>3.6</c:v>
                </c:pt>
                <c:pt idx="22">
                  <c:v>3.5</c:v>
                </c:pt>
                <c:pt idx="23">
                  <c:v>3.5</c:v>
                </c:pt>
                <c:pt idx="24">
                  <c:v>3.5</c:v>
                </c:pt>
                <c:pt idx="25">
                  <c:v>3.5</c:v>
                </c:pt>
                <c:pt idx="26">
                  <c:v>3.5</c:v>
                </c:pt>
                <c:pt idx="27">
                  <c:v>3.5</c:v>
                </c:pt>
                <c:pt idx="28">
                  <c:v>3.4</c:v>
                </c:pt>
                <c:pt idx="29">
                  <c:v>3.4</c:v>
                </c:pt>
                <c:pt idx="30">
                  <c:v>3.4</c:v>
                </c:pt>
                <c:pt idx="31">
                  <c:v>3.4</c:v>
                </c:pt>
                <c:pt idx="32">
                  <c:v>3.4</c:v>
                </c:pt>
                <c:pt idx="33">
                  <c:v>3.4</c:v>
                </c:pt>
                <c:pt idx="34">
                  <c:v>3.4</c:v>
                </c:pt>
                <c:pt idx="35">
                  <c:v>3.3</c:v>
                </c:pt>
                <c:pt idx="36">
                  <c:v>3.3</c:v>
                </c:pt>
                <c:pt idx="37">
                  <c:v>3.3</c:v>
                </c:pt>
                <c:pt idx="38">
                  <c:v>3.3</c:v>
                </c:pt>
                <c:pt idx="39">
                  <c:v>3.3</c:v>
                </c:pt>
                <c:pt idx="40">
                  <c:v>3.3</c:v>
                </c:pt>
                <c:pt idx="41">
                  <c:v>3.3</c:v>
                </c:pt>
                <c:pt idx="42">
                  <c:v>3.3</c:v>
                </c:pt>
                <c:pt idx="43">
                  <c:v>3.2</c:v>
                </c:pt>
                <c:pt idx="44">
                  <c:v>3.2</c:v>
                </c:pt>
                <c:pt idx="45">
                  <c:v>3.2</c:v>
                </c:pt>
                <c:pt idx="46">
                  <c:v>3.2</c:v>
                </c:pt>
                <c:pt idx="47">
                  <c:v>3.2</c:v>
                </c:pt>
                <c:pt idx="48">
                  <c:v>3.2</c:v>
                </c:pt>
                <c:pt idx="49">
                  <c:v>3.2</c:v>
                </c:pt>
                <c:pt idx="50">
                  <c:v>3.2</c:v>
                </c:pt>
                <c:pt idx="51">
                  <c:v>3.2</c:v>
                </c:pt>
                <c:pt idx="52">
                  <c:v>3.2</c:v>
                </c:pt>
                <c:pt idx="53">
                  <c:v>3.1</c:v>
                </c:pt>
                <c:pt idx="54">
                  <c:v>3.1</c:v>
                </c:pt>
                <c:pt idx="55">
                  <c:v>3.1</c:v>
                </c:pt>
                <c:pt idx="56">
                  <c:v>3.1</c:v>
                </c:pt>
                <c:pt idx="57">
                  <c:v>3.1</c:v>
                </c:pt>
                <c:pt idx="58">
                  <c:v>3.1</c:v>
                </c:pt>
                <c:pt idx="59">
                  <c:v>3.1</c:v>
                </c:pt>
              </c:numCache>
            </c:numRef>
          </c:yVal>
          <c:smooth val="1"/>
          <c:extLst>
            <c:ext xmlns:c16="http://schemas.microsoft.com/office/drawing/2014/chart" uri="{C3380CC4-5D6E-409C-BE32-E72D297353CC}">
              <c16:uniqueId val="{00000021-7D9D-40D4-B9C0-B691BA46F9BD}"/>
            </c:ext>
          </c:extLst>
        </c:ser>
        <c:ser>
          <c:idx val="3"/>
          <c:order val="7"/>
          <c:tx>
            <c:strRef>
              <c:f>Sheet1!$B$298</c:f>
              <c:strCache>
                <c:ptCount val="1"/>
                <c:pt idx="0">
                  <c:v>Ug = 0.8, G값 = 0.45</c:v>
                </c:pt>
              </c:strCache>
            </c:strRef>
          </c:tx>
          <c:spPr>
            <a:ln>
              <a:noFill/>
            </a:ln>
          </c:spPr>
          <c:marker>
            <c:symbol val="none"/>
          </c:marker>
          <c:trendline>
            <c:name>Ug = 0.8, g값 = 0.45</c:name>
            <c:spPr>
              <a:ln w="28575">
                <a:solidFill>
                  <a:srgbClr val="FFC000"/>
                </a:solidFill>
              </a:ln>
            </c:spPr>
            <c:trendlineType val="poly"/>
            <c:order val="2"/>
            <c:dispRSqr val="0"/>
            <c:dispEq val="0"/>
          </c:trendline>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Sheet1!$C$298:$BJ$298</c:f>
              <c:numCache>
                <c:formatCode>General</c:formatCode>
                <c:ptCount val="60"/>
                <c:pt idx="0">
                  <c:v>4</c:v>
                </c:pt>
                <c:pt idx="1">
                  <c:v>4</c:v>
                </c:pt>
                <c:pt idx="2">
                  <c:v>3.9</c:v>
                </c:pt>
                <c:pt idx="3">
                  <c:v>3.9</c:v>
                </c:pt>
                <c:pt idx="4">
                  <c:v>3.9</c:v>
                </c:pt>
                <c:pt idx="5">
                  <c:v>3.8</c:v>
                </c:pt>
                <c:pt idx="6">
                  <c:v>3.8</c:v>
                </c:pt>
                <c:pt idx="7">
                  <c:v>3.8</c:v>
                </c:pt>
                <c:pt idx="8">
                  <c:v>3.7</c:v>
                </c:pt>
                <c:pt idx="9">
                  <c:v>3.7</c:v>
                </c:pt>
                <c:pt idx="10">
                  <c:v>3.7</c:v>
                </c:pt>
                <c:pt idx="11">
                  <c:v>3.6</c:v>
                </c:pt>
                <c:pt idx="12">
                  <c:v>3.6</c:v>
                </c:pt>
                <c:pt idx="13">
                  <c:v>3.6</c:v>
                </c:pt>
                <c:pt idx="14">
                  <c:v>3.5</c:v>
                </c:pt>
                <c:pt idx="15">
                  <c:v>3.5</c:v>
                </c:pt>
                <c:pt idx="16">
                  <c:v>3.5</c:v>
                </c:pt>
                <c:pt idx="17">
                  <c:v>3.4</c:v>
                </c:pt>
                <c:pt idx="18">
                  <c:v>3.4</c:v>
                </c:pt>
                <c:pt idx="19">
                  <c:v>3.4</c:v>
                </c:pt>
                <c:pt idx="20">
                  <c:v>3.3</c:v>
                </c:pt>
                <c:pt idx="21">
                  <c:v>3.3</c:v>
                </c:pt>
                <c:pt idx="22">
                  <c:v>3.3</c:v>
                </c:pt>
                <c:pt idx="23">
                  <c:v>3.3</c:v>
                </c:pt>
                <c:pt idx="24">
                  <c:v>3.2</c:v>
                </c:pt>
                <c:pt idx="25">
                  <c:v>3.2</c:v>
                </c:pt>
                <c:pt idx="26">
                  <c:v>3.2</c:v>
                </c:pt>
                <c:pt idx="27">
                  <c:v>3.2</c:v>
                </c:pt>
                <c:pt idx="28">
                  <c:v>3.1</c:v>
                </c:pt>
                <c:pt idx="29">
                  <c:v>3.1</c:v>
                </c:pt>
                <c:pt idx="30">
                  <c:v>3.1</c:v>
                </c:pt>
                <c:pt idx="31">
                  <c:v>3.1</c:v>
                </c:pt>
                <c:pt idx="32">
                  <c:v>3</c:v>
                </c:pt>
                <c:pt idx="33">
                  <c:v>3</c:v>
                </c:pt>
                <c:pt idx="34">
                  <c:v>3</c:v>
                </c:pt>
                <c:pt idx="35">
                  <c:v>3</c:v>
                </c:pt>
                <c:pt idx="36">
                  <c:v>3</c:v>
                </c:pt>
                <c:pt idx="37">
                  <c:v>2.9</c:v>
                </c:pt>
                <c:pt idx="38">
                  <c:v>2.9</c:v>
                </c:pt>
                <c:pt idx="39">
                  <c:v>2.9</c:v>
                </c:pt>
                <c:pt idx="40">
                  <c:v>2.9</c:v>
                </c:pt>
                <c:pt idx="41">
                  <c:v>2.9</c:v>
                </c:pt>
                <c:pt idx="42">
                  <c:v>2.8</c:v>
                </c:pt>
                <c:pt idx="43">
                  <c:v>2.8</c:v>
                </c:pt>
                <c:pt idx="44">
                  <c:v>2.8</c:v>
                </c:pt>
                <c:pt idx="45">
                  <c:v>2.8</c:v>
                </c:pt>
                <c:pt idx="46">
                  <c:v>2.8</c:v>
                </c:pt>
                <c:pt idx="47">
                  <c:v>2.8</c:v>
                </c:pt>
                <c:pt idx="48">
                  <c:v>2.7</c:v>
                </c:pt>
                <c:pt idx="49">
                  <c:v>2.7</c:v>
                </c:pt>
                <c:pt idx="50">
                  <c:v>2.7</c:v>
                </c:pt>
                <c:pt idx="51">
                  <c:v>2.7</c:v>
                </c:pt>
                <c:pt idx="52">
                  <c:v>2.7</c:v>
                </c:pt>
                <c:pt idx="53">
                  <c:v>2.7</c:v>
                </c:pt>
                <c:pt idx="54">
                  <c:v>2.7</c:v>
                </c:pt>
                <c:pt idx="55">
                  <c:v>2.6</c:v>
                </c:pt>
                <c:pt idx="56">
                  <c:v>2.6</c:v>
                </c:pt>
                <c:pt idx="57">
                  <c:v>2.6</c:v>
                </c:pt>
                <c:pt idx="58">
                  <c:v>2.6</c:v>
                </c:pt>
                <c:pt idx="59">
                  <c:v>2.6</c:v>
                </c:pt>
              </c:numCache>
            </c:numRef>
          </c:yVal>
          <c:smooth val="1"/>
          <c:extLst>
            <c:ext xmlns:c16="http://schemas.microsoft.com/office/drawing/2014/chart" uri="{C3380CC4-5D6E-409C-BE32-E72D297353CC}">
              <c16:uniqueId val="{00000023-7D9D-40D4-B9C0-B691BA46F9BD}"/>
            </c:ext>
          </c:extLst>
        </c:ser>
        <c:ser>
          <c:idx val="2"/>
          <c:order val="8"/>
          <c:tx>
            <c:strRef>
              <c:f>Sheet1!$B$297</c:f>
              <c:strCache>
                <c:ptCount val="1"/>
                <c:pt idx="0">
                  <c:v>Ug = 0.8, G값 = 0.5</c:v>
                </c:pt>
              </c:strCache>
            </c:strRef>
          </c:tx>
          <c:spPr>
            <a:ln>
              <a:noFill/>
            </a:ln>
          </c:spPr>
          <c:marker>
            <c:symbol val="none"/>
          </c:marker>
          <c:trendline>
            <c:name>Ug = 0.8, g값 = 0.50</c:name>
            <c:spPr>
              <a:ln w="28575">
                <a:solidFill>
                  <a:srgbClr val="FF0000"/>
                </a:solidFill>
                <a:prstDash val="dash"/>
              </a:ln>
            </c:spPr>
            <c:trendlineType val="poly"/>
            <c:order val="2"/>
            <c:dispRSqr val="0"/>
            <c:dispEq val="0"/>
          </c:trendline>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Sheet1!$C$297:$BJ$297</c:f>
              <c:numCache>
                <c:formatCode>General</c:formatCode>
                <c:ptCount val="60"/>
                <c:pt idx="0">
                  <c:v>4</c:v>
                </c:pt>
                <c:pt idx="1">
                  <c:v>4</c:v>
                </c:pt>
                <c:pt idx="2">
                  <c:v>3.9</c:v>
                </c:pt>
                <c:pt idx="3">
                  <c:v>3.9</c:v>
                </c:pt>
                <c:pt idx="4">
                  <c:v>3.8</c:v>
                </c:pt>
                <c:pt idx="5">
                  <c:v>3.8</c:v>
                </c:pt>
                <c:pt idx="6">
                  <c:v>3.7</c:v>
                </c:pt>
                <c:pt idx="7">
                  <c:v>3.7</c:v>
                </c:pt>
                <c:pt idx="8">
                  <c:v>3.6</c:v>
                </c:pt>
                <c:pt idx="9">
                  <c:v>3.6</c:v>
                </c:pt>
                <c:pt idx="10">
                  <c:v>3.5</c:v>
                </c:pt>
                <c:pt idx="11">
                  <c:v>3.5</c:v>
                </c:pt>
                <c:pt idx="12">
                  <c:v>3.5</c:v>
                </c:pt>
                <c:pt idx="13">
                  <c:v>3.4</c:v>
                </c:pt>
                <c:pt idx="14">
                  <c:v>3.4</c:v>
                </c:pt>
                <c:pt idx="15">
                  <c:v>3.3</c:v>
                </c:pt>
                <c:pt idx="16">
                  <c:v>3.3</c:v>
                </c:pt>
                <c:pt idx="17">
                  <c:v>3.2</c:v>
                </c:pt>
                <c:pt idx="18">
                  <c:v>3.2</c:v>
                </c:pt>
                <c:pt idx="19">
                  <c:v>3.2</c:v>
                </c:pt>
                <c:pt idx="20">
                  <c:v>3.1</c:v>
                </c:pt>
                <c:pt idx="21">
                  <c:v>3.1</c:v>
                </c:pt>
                <c:pt idx="22">
                  <c:v>3</c:v>
                </c:pt>
                <c:pt idx="23">
                  <c:v>3</c:v>
                </c:pt>
                <c:pt idx="24">
                  <c:v>3</c:v>
                </c:pt>
                <c:pt idx="25">
                  <c:v>2.9</c:v>
                </c:pt>
                <c:pt idx="26">
                  <c:v>2.9</c:v>
                </c:pt>
                <c:pt idx="27">
                  <c:v>2.9</c:v>
                </c:pt>
                <c:pt idx="28">
                  <c:v>2.8</c:v>
                </c:pt>
                <c:pt idx="29">
                  <c:v>2.8</c:v>
                </c:pt>
                <c:pt idx="30">
                  <c:v>2.8</c:v>
                </c:pt>
                <c:pt idx="31">
                  <c:v>2.7</c:v>
                </c:pt>
                <c:pt idx="32">
                  <c:v>2.7</c:v>
                </c:pt>
                <c:pt idx="33">
                  <c:v>2.7</c:v>
                </c:pt>
                <c:pt idx="34">
                  <c:v>2.7</c:v>
                </c:pt>
                <c:pt idx="35">
                  <c:v>2.6</c:v>
                </c:pt>
                <c:pt idx="36">
                  <c:v>2.6</c:v>
                </c:pt>
                <c:pt idx="37">
                  <c:v>2.6</c:v>
                </c:pt>
                <c:pt idx="38">
                  <c:v>2.6</c:v>
                </c:pt>
                <c:pt idx="39">
                  <c:v>2.5</c:v>
                </c:pt>
                <c:pt idx="40">
                  <c:v>2.5</c:v>
                </c:pt>
                <c:pt idx="41">
                  <c:v>2.5</c:v>
                </c:pt>
                <c:pt idx="42">
                  <c:v>2.5</c:v>
                </c:pt>
                <c:pt idx="43">
                  <c:v>2.4</c:v>
                </c:pt>
                <c:pt idx="44">
                  <c:v>2.4</c:v>
                </c:pt>
                <c:pt idx="45">
                  <c:v>2.4</c:v>
                </c:pt>
                <c:pt idx="46">
                  <c:v>2.4</c:v>
                </c:pt>
                <c:pt idx="47">
                  <c:v>2.4</c:v>
                </c:pt>
                <c:pt idx="48">
                  <c:v>2.2999999999999998</c:v>
                </c:pt>
                <c:pt idx="49">
                  <c:v>2.2999999999999998</c:v>
                </c:pt>
                <c:pt idx="50">
                  <c:v>2.2999999999999998</c:v>
                </c:pt>
                <c:pt idx="51">
                  <c:v>2.2999999999999998</c:v>
                </c:pt>
                <c:pt idx="52">
                  <c:v>2.2999999999999998</c:v>
                </c:pt>
                <c:pt idx="53">
                  <c:v>2.2999999999999998</c:v>
                </c:pt>
                <c:pt idx="54">
                  <c:v>2.2000000000000002</c:v>
                </c:pt>
                <c:pt idx="55">
                  <c:v>2.2000000000000002</c:v>
                </c:pt>
                <c:pt idx="56">
                  <c:v>2.2000000000000002</c:v>
                </c:pt>
                <c:pt idx="57">
                  <c:v>2.2000000000000002</c:v>
                </c:pt>
                <c:pt idx="58">
                  <c:v>2.2000000000000002</c:v>
                </c:pt>
                <c:pt idx="59">
                  <c:v>2.2000000000000002</c:v>
                </c:pt>
              </c:numCache>
            </c:numRef>
          </c:yVal>
          <c:smooth val="1"/>
          <c:extLst>
            <c:ext xmlns:c16="http://schemas.microsoft.com/office/drawing/2014/chart" uri="{C3380CC4-5D6E-409C-BE32-E72D297353CC}">
              <c16:uniqueId val="{00000025-7D9D-40D4-B9C0-B691BA46F9BD}"/>
            </c:ext>
          </c:extLst>
        </c:ser>
        <c:ser>
          <c:idx val="1"/>
          <c:order val="9"/>
          <c:tx>
            <c:strRef>
              <c:f>Sheet1!$B$296</c:f>
              <c:strCache>
                <c:ptCount val="1"/>
                <c:pt idx="0">
                  <c:v>Ug = 0.8, G값 = 0.55</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Sheet1!$C$296:$BJ$296</c:f>
              <c:numCache>
                <c:formatCode>General</c:formatCode>
                <c:ptCount val="60"/>
                <c:pt idx="0">
                  <c:v>4</c:v>
                </c:pt>
                <c:pt idx="1">
                  <c:v>4</c:v>
                </c:pt>
                <c:pt idx="2">
                  <c:v>3.9</c:v>
                </c:pt>
                <c:pt idx="3">
                  <c:v>3.8</c:v>
                </c:pt>
                <c:pt idx="4">
                  <c:v>3.8</c:v>
                </c:pt>
                <c:pt idx="5">
                  <c:v>3.7</c:v>
                </c:pt>
                <c:pt idx="6">
                  <c:v>3.7</c:v>
                </c:pt>
                <c:pt idx="7">
                  <c:v>3.6</c:v>
                </c:pt>
                <c:pt idx="8">
                  <c:v>3.5</c:v>
                </c:pt>
                <c:pt idx="9">
                  <c:v>3.5</c:v>
                </c:pt>
                <c:pt idx="10">
                  <c:v>3.4</c:v>
                </c:pt>
                <c:pt idx="11">
                  <c:v>3.4</c:v>
                </c:pt>
                <c:pt idx="12">
                  <c:v>3.3</c:v>
                </c:pt>
                <c:pt idx="13">
                  <c:v>3.2</c:v>
                </c:pt>
                <c:pt idx="14">
                  <c:v>3.2</c:v>
                </c:pt>
                <c:pt idx="15">
                  <c:v>3.1</c:v>
                </c:pt>
                <c:pt idx="16">
                  <c:v>3.1</c:v>
                </c:pt>
                <c:pt idx="17">
                  <c:v>3</c:v>
                </c:pt>
                <c:pt idx="18">
                  <c:v>3</c:v>
                </c:pt>
                <c:pt idx="19">
                  <c:v>2.9</c:v>
                </c:pt>
                <c:pt idx="20">
                  <c:v>2.9</c:v>
                </c:pt>
                <c:pt idx="21">
                  <c:v>2.8</c:v>
                </c:pt>
                <c:pt idx="22">
                  <c:v>2.8</c:v>
                </c:pt>
                <c:pt idx="23">
                  <c:v>2.8</c:v>
                </c:pt>
                <c:pt idx="24">
                  <c:v>2.7</c:v>
                </c:pt>
                <c:pt idx="25">
                  <c:v>2.7</c:v>
                </c:pt>
                <c:pt idx="26">
                  <c:v>2.6</c:v>
                </c:pt>
                <c:pt idx="27">
                  <c:v>2.6</c:v>
                </c:pt>
                <c:pt idx="28">
                  <c:v>2.6</c:v>
                </c:pt>
                <c:pt idx="29">
                  <c:v>2.5</c:v>
                </c:pt>
                <c:pt idx="30">
                  <c:v>2.5</c:v>
                </c:pt>
                <c:pt idx="31">
                  <c:v>2.4</c:v>
                </c:pt>
                <c:pt idx="32">
                  <c:v>2.4</c:v>
                </c:pt>
                <c:pt idx="33">
                  <c:v>2.4</c:v>
                </c:pt>
                <c:pt idx="34">
                  <c:v>2.2999999999999998</c:v>
                </c:pt>
                <c:pt idx="35">
                  <c:v>2.2999999999999998</c:v>
                </c:pt>
                <c:pt idx="36">
                  <c:v>2.2999999999999998</c:v>
                </c:pt>
                <c:pt idx="37">
                  <c:v>2.2999999999999998</c:v>
                </c:pt>
                <c:pt idx="38">
                  <c:v>2.2000000000000002</c:v>
                </c:pt>
                <c:pt idx="39">
                  <c:v>2.2000000000000002</c:v>
                </c:pt>
                <c:pt idx="40">
                  <c:v>2.2000000000000002</c:v>
                </c:pt>
                <c:pt idx="41">
                  <c:v>2.1</c:v>
                </c:pt>
                <c:pt idx="42">
                  <c:v>2.1</c:v>
                </c:pt>
                <c:pt idx="43">
                  <c:v>2.1</c:v>
                </c:pt>
                <c:pt idx="44">
                  <c:v>2.1</c:v>
                </c:pt>
                <c:pt idx="45">
                  <c:v>2</c:v>
                </c:pt>
                <c:pt idx="46">
                  <c:v>2</c:v>
                </c:pt>
                <c:pt idx="47">
                  <c:v>2</c:v>
                </c:pt>
                <c:pt idx="48">
                  <c:v>2</c:v>
                </c:pt>
                <c:pt idx="49">
                  <c:v>2</c:v>
                </c:pt>
                <c:pt idx="50">
                  <c:v>1.9</c:v>
                </c:pt>
                <c:pt idx="51">
                  <c:v>1.9</c:v>
                </c:pt>
                <c:pt idx="52">
                  <c:v>1.9</c:v>
                </c:pt>
                <c:pt idx="53">
                  <c:v>1.9</c:v>
                </c:pt>
                <c:pt idx="54">
                  <c:v>1.9</c:v>
                </c:pt>
                <c:pt idx="55">
                  <c:v>1.9</c:v>
                </c:pt>
                <c:pt idx="56">
                  <c:v>1.8</c:v>
                </c:pt>
                <c:pt idx="57">
                  <c:v>1.8</c:v>
                </c:pt>
                <c:pt idx="58">
                  <c:v>1.8</c:v>
                </c:pt>
                <c:pt idx="59">
                  <c:v>1.8</c:v>
                </c:pt>
              </c:numCache>
            </c:numRef>
          </c:yVal>
          <c:smooth val="1"/>
          <c:extLst>
            <c:ext xmlns:c16="http://schemas.microsoft.com/office/drawing/2014/chart" uri="{C3380CC4-5D6E-409C-BE32-E72D297353CC}">
              <c16:uniqueId val="{00000026-7D9D-40D4-B9C0-B691BA46F9BD}"/>
            </c:ext>
          </c:extLst>
        </c:ser>
        <c:ser>
          <c:idx val="0"/>
          <c:order val="10"/>
          <c:tx>
            <c:strRef>
              <c:f>Sheet1!$B$295</c:f>
              <c:strCache>
                <c:ptCount val="1"/>
                <c:pt idx="0">
                  <c:v>Ug = 0.8, G값 = 0.6</c:v>
                </c:pt>
              </c:strCache>
            </c:strRef>
          </c:tx>
          <c:spPr>
            <a:ln>
              <a:noFill/>
            </a:ln>
          </c:spPr>
          <c:marker>
            <c:symbol val="none"/>
          </c:marker>
          <c:xVal>
            <c:numRef>
              <c:f>Sheet1!$C$294:$BJ$294</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Sheet1!$C$295:$BJ$295</c:f>
              <c:numCache>
                <c:formatCode>General</c:formatCode>
                <c:ptCount val="60"/>
                <c:pt idx="0">
                  <c:v>4</c:v>
                </c:pt>
                <c:pt idx="1">
                  <c:v>3.9</c:v>
                </c:pt>
                <c:pt idx="2">
                  <c:v>3.9</c:v>
                </c:pt>
                <c:pt idx="3">
                  <c:v>3.8</c:v>
                </c:pt>
                <c:pt idx="4">
                  <c:v>3.7</c:v>
                </c:pt>
                <c:pt idx="5">
                  <c:v>3.6</c:v>
                </c:pt>
                <c:pt idx="6">
                  <c:v>3.6</c:v>
                </c:pt>
                <c:pt idx="7">
                  <c:v>3.5</c:v>
                </c:pt>
                <c:pt idx="8">
                  <c:v>3.4</c:v>
                </c:pt>
                <c:pt idx="9">
                  <c:v>3.4</c:v>
                </c:pt>
                <c:pt idx="10">
                  <c:v>3.3</c:v>
                </c:pt>
                <c:pt idx="11">
                  <c:v>3.2</c:v>
                </c:pt>
                <c:pt idx="12">
                  <c:v>3.2</c:v>
                </c:pt>
                <c:pt idx="13">
                  <c:v>3.1</c:v>
                </c:pt>
                <c:pt idx="14">
                  <c:v>3</c:v>
                </c:pt>
                <c:pt idx="15">
                  <c:v>3</c:v>
                </c:pt>
                <c:pt idx="16">
                  <c:v>2.9</c:v>
                </c:pt>
                <c:pt idx="17">
                  <c:v>2.8</c:v>
                </c:pt>
                <c:pt idx="18">
                  <c:v>2.8</c:v>
                </c:pt>
                <c:pt idx="19">
                  <c:v>2.7</c:v>
                </c:pt>
                <c:pt idx="20">
                  <c:v>2.7</c:v>
                </c:pt>
                <c:pt idx="21">
                  <c:v>2.6</c:v>
                </c:pt>
                <c:pt idx="22">
                  <c:v>2.6</c:v>
                </c:pt>
                <c:pt idx="23">
                  <c:v>2.5</c:v>
                </c:pt>
                <c:pt idx="24">
                  <c:v>2.5</c:v>
                </c:pt>
                <c:pt idx="25">
                  <c:v>2.4</c:v>
                </c:pt>
                <c:pt idx="26">
                  <c:v>2.4</c:v>
                </c:pt>
                <c:pt idx="27">
                  <c:v>2.2999999999999998</c:v>
                </c:pt>
                <c:pt idx="28">
                  <c:v>2.2999999999999998</c:v>
                </c:pt>
                <c:pt idx="29">
                  <c:v>2.2999999999999998</c:v>
                </c:pt>
                <c:pt idx="30">
                  <c:v>2.2000000000000002</c:v>
                </c:pt>
                <c:pt idx="31">
                  <c:v>2.2000000000000002</c:v>
                </c:pt>
                <c:pt idx="32">
                  <c:v>2.1</c:v>
                </c:pt>
                <c:pt idx="33">
                  <c:v>2.1</c:v>
                </c:pt>
                <c:pt idx="34">
                  <c:v>2.1</c:v>
                </c:pt>
                <c:pt idx="35">
                  <c:v>2</c:v>
                </c:pt>
                <c:pt idx="36">
                  <c:v>2</c:v>
                </c:pt>
                <c:pt idx="37">
                  <c:v>2</c:v>
                </c:pt>
                <c:pt idx="38">
                  <c:v>1.9</c:v>
                </c:pt>
                <c:pt idx="39">
                  <c:v>1.9</c:v>
                </c:pt>
                <c:pt idx="40">
                  <c:v>1.9</c:v>
                </c:pt>
                <c:pt idx="41">
                  <c:v>1.8</c:v>
                </c:pt>
                <c:pt idx="42">
                  <c:v>1.8</c:v>
                </c:pt>
                <c:pt idx="43">
                  <c:v>1.8</c:v>
                </c:pt>
                <c:pt idx="44">
                  <c:v>1.8</c:v>
                </c:pt>
                <c:pt idx="45">
                  <c:v>1.7</c:v>
                </c:pt>
                <c:pt idx="46">
                  <c:v>1.7</c:v>
                </c:pt>
                <c:pt idx="47">
                  <c:v>1.7</c:v>
                </c:pt>
                <c:pt idx="48">
                  <c:v>1.7</c:v>
                </c:pt>
                <c:pt idx="49">
                  <c:v>1.7</c:v>
                </c:pt>
                <c:pt idx="50">
                  <c:v>1.6</c:v>
                </c:pt>
                <c:pt idx="51">
                  <c:v>1.6</c:v>
                </c:pt>
                <c:pt idx="52">
                  <c:v>1.6</c:v>
                </c:pt>
                <c:pt idx="53">
                  <c:v>1.6</c:v>
                </c:pt>
                <c:pt idx="54">
                  <c:v>1.6</c:v>
                </c:pt>
                <c:pt idx="55">
                  <c:v>1.5</c:v>
                </c:pt>
                <c:pt idx="56">
                  <c:v>1.5</c:v>
                </c:pt>
                <c:pt idx="57">
                  <c:v>1.5</c:v>
                </c:pt>
                <c:pt idx="58">
                  <c:v>1.5</c:v>
                </c:pt>
                <c:pt idx="59">
                  <c:v>1.5</c:v>
                </c:pt>
              </c:numCache>
            </c:numRef>
          </c:yVal>
          <c:smooth val="1"/>
          <c:extLst>
            <c:ext xmlns:c16="http://schemas.microsoft.com/office/drawing/2014/chart" uri="{C3380CC4-5D6E-409C-BE32-E72D297353CC}">
              <c16:uniqueId val="{00000027-7D9D-40D4-B9C0-B691BA46F9BD}"/>
            </c:ext>
          </c:extLst>
        </c:ser>
        <c:dLbls>
          <c:showLegendKey val="0"/>
          <c:showVal val="0"/>
          <c:showCatName val="0"/>
          <c:showSerName val="0"/>
          <c:showPercent val="0"/>
          <c:showBubbleSize val="0"/>
        </c:dLbls>
        <c:axId val="239644032"/>
        <c:axId val="239644608"/>
      </c:scatterChart>
      <c:valAx>
        <c:axId val="239644032"/>
        <c:scaling>
          <c:orientation val="minMax"/>
          <c:max val="55"/>
          <c:min val="0"/>
        </c:scaling>
        <c:delete val="0"/>
        <c:axPos val="b"/>
        <c:majorGridlines/>
        <c:title>
          <c:tx>
            <c:rich>
              <a:bodyPr/>
              <a:lstStyle/>
              <a:p>
                <a:pPr>
                  <a:defRPr sz="700"/>
                </a:pPr>
                <a:r>
                  <a:rPr lang="en-US" altLang="ko-KR" sz="1200" b="1" i="0" baseline="0" dirty="0">
                    <a:effectLst/>
                  </a:rPr>
                  <a:t>S. Window area (m</a:t>
                </a:r>
                <a:r>
                  <a:rPr lang="en-US" altLang="ko-KR" sz="1200" b="1" i="0" baseline="30000" dirty="0">
                    <a:effectLst/>
                  </a:rPr>
                  <a:t>2</a:t>
                </a:r>
                <a:r>
                  <a:rPr lang="en-US" altLang="ko-KR" sz="1200" b="1" i="0" baseline="0" dirty="0">
                    <a:effectLst/>
                  </a:rPr>
                  <a:t>)</a:t>
                </a:r>
                <a:endParaRPr lang="ko-KR" altLang="ko-KR" sz="700" dirty="0">
                  <a:effectLst/>
                </a:endParaRPr>
              </a:p>
            </c:rich>
          </c:tx>
          <c:overlay val="0"/>
        </c:title>
        <c:numFmt formatCode="General" sourceLinked="1"/>
        <c:majorTickMark val="out"/>
        <c:minorTickMark val="none"/>
        <c:tickLblPos val="nextTo"/>
        <c:txPr>
          <a:bodyPr/>
          <a:lstStyle/>
          <a:p>
            <a:pPr>
              <a:defRPr sz="1200"/>
            </a:pPr>
            <a:endParaRPr lang="ko-KR"/>
          </a:p>
        </c:txPr>
        <c:crossAx val="239644608"/>
        <c:crosses val="autoZero"/>
        <c:crossBetween val="midCat"/>
        <c:majorUnit val="5"/>
      </c:valAx>
      <c:valAx>
        <c:axId val="239644608"/>
        <c:scaling>
          <c:orientation val="minMax"/>
          <c:max val="6"/>
          <c:min val="0"/>
        </c:scaling>
        <c:delete val="0"/>
        <c:axPos val="l"/>
        <c:majorGridlines/>
        <c:numFmt formatCode="General" sourceLinked="1"/>
        <c:majorTickMark val="out"/>
        <c:minorTickMark val="none"/>
        <c:tickLblPos val="nextTo"/>
        <c:txPr>
          <a:bodyPr/>
          <a:lstStyle/>
          <a:p>
            <a:pPr>
              <a:defRPr sz="1200"/>
            </a:pPr>
            <a:endParaRPr lang="ko-KR"/>
          </a:p>
        </c:txPr>
        <c:crossAx val="239644032"/>
        <c:crosses val="autoZero"/>
        <c:crossBetween val="midCat"/>
        <c:majorUnit val="0.5"/>
      </c:valAx>
    </c:plotArea>
    <c:plotVisOnly val="1"/>
    <c:dispBlanksAs val="gap"/>
    <c:showDLblsOverMax val="0"/>
  </c:chart>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919795173961839"/>
          <c:y val="3.2355727820844102E-2"/>
          <c:w val="0.78552904040404037"/>
          <c:h val="0.81114530750220304"/>
        </c:manualLayout>
      </c:layout>
      <c:scatterChart>
        <c:scatterStyle val="smoothMarker"/>
        <c:varyColors val="0"/>
        <c:ser>
          <c:idx val="10"/>
          <c:order val="0"/>
          <c:tx>
            <c:strRef>
              <c:f>Sheet1!$B$263</c:f>
              <c:strCache>
                <c:ptCount val="1"/>
                <c:pt idx="0">
                  <c:v>Ug = 0.8, G값 = 0.1</c:v>
                </c:pt>
              </c:strCache>
            </c:strRef>
          </c:tx>
          <c:spPr>
            <a:ln>
              <a:noFill/>
            </a:ln>
          </c:spPr>
          <c:marker>
            <c:symbol val="none"/>
          </c:marker>
          <c:xVal>
            <c:numRef>
              <c:f>Sheet1!$C$252:$BJ$252</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Sheet1!$C$263:$BJ$263</c:f>
              <c:numCache>
                <c:formatCode>General</c:formatCode>
                <c:ptCount val="60"/>
                <c:pt idx="0">
                  <c:v>3.3</c:v>
                </c:pt>
                <c:pt idx="1">
                  <c:v>3.3</c:v>
                </c:pt>
                <c:pt idx="2">
                  <c:v>3.4</c:v>
                </c:pt>
                <c:pt idx="3">
                  <c:v>3.4</c:v>
                </c:pt>
                <c:pt idx="4">
                  <c:v>3.4</c:v>
                </c:pt>
                <c:pt idx="5">
                  <c:v>3.4</c:v>
                </c:pt>
                <c:pt idx="6">
                  <c:v>3.5</c:v>
                </c:pt>
                <c:pt idx="7">
                  <c:v>3.5</c:v>
                </c:pt>
                <c:pt idx="8">
                  <c:v>3.5</c:v>
                </c:pt>
                <c:pt idx="9">
                  <c:v>3.6</c:v>
                </c:pt>
                <c:pt idx="10">
                  <c:v>3.6</c:v>
                </c:pt>
                <c:pt idx="11">
                  <c:v>3.6</c:v>
                </c:pt>
                <c:pt idx="12">
                  <c:v>3.7</c:v>
                </c:pt>
                <c:pt idx="13">
                  <c:v>3.7</c:v>
                </c:pt>
                <c:pt idx="14">
                  <c:v>3.7</c:v>
                </c:pt>
                <c:pt idx="15">
                  <c:v>3.8</c:v>
                </c:pt>
                <c:pt idx="16">
                  <c:v>3.8</c:v>
                </c:pt>
                <c:pt idx="17">
                  <c:v>3.8</c:v>
                </c:pt>
                <c:pt idx="18">
                  <c:v>3.9</c:v>
                </c:pt>
                <c:pt idx="19">
                  <c:v>3.9</c:v>
                </c:pt>
                <c:pt idx="20">
                  <c:v>3.9</c:v>
                </c:pt>
                <c:pt idx="21">
                  <c:v>4</c:v>
                </c:pt>
                <c:pt idx="22">
                  <c:v>4</c:v>
                </c:pt>
                <c:pt idx="23">
                  <c:v>4</c:v>
                </c:pt>
                <c:pt idx="24">
                  <c:v>4.0999999999999996</c:v>
                </c:pt>
                <c:pt idx="25">
                  <c:v>4.0999999999999996</c:v>
                </c:pt>
                <c:pt idx="26">
                  <c:v>4.0999999999999996</c:v>
                </c:pt>
                <c:pt idx="27">
                  <c:v>4.2</c:v>
                </c:pt>
                <c:pt idx="28">
                  <c:v>4.2</c:v>
                </c:pt>
                <c:pt idx="29">
                  <c:v>4.2</c:v>
                </c:pt>
                <c:pt idx="30">
                  <c:v>4.3</c:v>
                </c:pt>
                <c:pt idx="31">
                  <c:v>4.3</c:v>
                </c:pt>
                <c:pt idx="32">
                  <c:v>4.3</c:v>
                </c:pt>
                <c:pt idx="33">
                  <c:v>4.4000000000000004</c:v>
                </c:pt>
                <c:pt idx="34">
                  <c:v>4.4000000000000004</c:v>
                </c:pt>
                <c:pt idx="35">
                  <c:v>4.4000000000000004</c:v>
                </c:pt>
                <c:pt idx="36">
                  <c:v>4.5</c:v>
                </c:pt>
                <c:pt idx="37">
                  <c:v>4.5</c:v>
                </c:pt>
                <c:pt idx="38">
                  <c:v>4.5</c:v>
                </c:pt>
                <c:pt idx="39">
                  <c:v>4.5999999999999996</c:v>
                </c:pt>
                <c:pt idx="40">
                  <c:v>4.5999999999999996</c:v>
                </c:pt>
                <c:pt idx="41">
                  <c:v>4.5999999999999996</c:v>
                </c:pt>
                <c:pt idx="42">
                  <c:v>4.7</c:v>
                </c:pt>
                <c:pt idx="43">
                  <c:v>4.7</c:v>
                </c:pt>
                <c:pt idx="44">
                  <c:v>4.7</c:v>
                </c:pt>
                <c:pt idx="45">
                  <c:v>4.8</c:v>
                </c:pt>
                <c:pt idx="46">
                  <c:v>4.8</c:v>
                </c:pt>
                <c:pt idx="47">
                  <c:v>4.8</c:v>
                </c:pt>
                <c:pt idx="48">
                  <c:v>4.9000000000000004</c:v>
                </c:pt>
                <c:pt idx="49">
                  <c:v>4.9000000000000004</c:v>
                </c:pt>
                <c:pt idx="50">
                  <c:v>4.9000000000000004</c:v>
                </c:pt>
                <c:pt idx="51">
                  <c:v>5</c:v>
                </c:pt>
                <c:pt idx="52">
                  <c:v>5</c:v>
                </c:pt>
                <c:pt idx="53">
                  <c:v>5</c:v>
                </c:pt>
                <c:pt idx="54">
                  <c:v>5.0999999999999996</c:v>
                </c:pt>
                <c:pt idx="55">
                  <c:v>5.0999999999999996</c:v>
                </c:pt>
                <c:pt idx="56">
                  <c:v>5.0999999999999996</c:v>
                </c:pt>
                <c:pt idx="57">
                  <c:v>5.2</c:v>
                </c:pt>
                <c:pt idx="58">
                  <c:v>5.2</c:v>
                </c:pt>
                <c:pt idx="59">
                  <c:v>5.2</c:v>
                </c:pt>
              </c:numCache>
            </c:numRef>
          </c:yVal>
          <c:smooth val="1"/>
          <c:extLst>
            <c:ext xmlns:c16="http://schemas.microsoft.com/office/drawing/2014/chart" uri="{C3380CC4-5D6E-409C-BE32-E72D297353CC}">
              <c16:uniqueId val="{00000000-D19B-4712-81A5-15DB6FD8AD39}"/>
            </c:ext>
          </c:extLst>
        </c:ser>
        <c:ser>
          <c:idx val="9"/>
          <c:order val="1"/>
          <c:tx>
            <c:strRef>
              <c:f>Sheet1!$B$262</c:f>
              <c:strCache>
                <c:ptCount val="1"/>
                <c:pt idx="0">
                  <c:v>Ug = 0.8, G값 = 0.15</c:v>
                </c:pt>
              </c:strCache>
            </c:strRef>
          </c:tx>
          <c:spPr>
            <a:ln>
              <a:noFill/>
            </a:ln>
          </c:spPr>
          <c:marker>
            <c:symbol val="none"/>
          </c:marker>
          <c:xVal>
            <c:numRef>
              <c:f>Sheet1!$C$252:$BJ$252</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Sheet1!$C$262:$BJ$262</c:f>
              <c:numCache>
                <c:formatCode>General</c:formatCode>
                <c:ptCount val="60"/>
                <c:pt idx="0">
                  <c:v>3.3</c:v>
                </c:pt>
                <c:pt idx="1">
                  <c:v>3.3</c:v>
                </c:pt>
                <c:pt idx="2">
                  <c:v>3.3</c:v>
                </c:pt>
                <c:pt idx="3">
                  <c:v>3.3</c:v>
                </c:pt>
                <c:pt idx="4">
                  <c:v>3.4</c:v>
                </c:pt>
                <c:pt idx="5">
                  <c:v>3.4</c:v>
                </c:pt>
                <c:pt idx="6">
                  <c:v>3.4</c:v>
                </c:pt>
                <c:pt idx="7">
                  <c:v>3.4</c:v>
                </c:pt>
                <c:pt idx="8">
                  <c:v>3.4</c:v>
                </c:pt>
                <c:pt idx="9">
                  <c:v>3.4</c:v>
                </c:pt>
                <c:pt idx="10">
                  <c:v>3.5</c:v>
                </c:pt>
                <c:pt idx="11">
                  <c:v>3.5</c:v>
                </c:pt>
                <c:pt idx="12">
                  <c:v>3.5</c:v>
                </c:pt>
                <c:pt idx="13">
                  <c:v>3.5</c:v>
                </c:pt>
                <c:pt idx="14">
                  <c:v>3.5</c:v>
                </c:pt>
                <c:pt idx="15">
                  <c:v>3.5</c:v>
                </c:pt>
                <c:pt idx="16">
                  <c:v>3.6</c:v>
                </c:pt>
                <c:pt idx="17">
                  <c:v>3.6</c:v>
                </c:pt>
                <c:pt idx="18">
                  <c:v>3.6</c:v>
                </c:pt>
                <c:pt idx="19">
                  <c:v>3.6</c:v>
                </c:pt>
                <c:pt idx="20">
                  <c:v>3.6</c:v>
                </c:pt>
                <c:pt idx="21">
                  <c:v>3.6</c:v>
                </c:pt>
                <c:pt idx="22">
                  <c:v>3.7</c:v>
                </c:pt>
                <c:pt idx="23">
                  <c:v>3.7</c:v>
                </c:pt>
                <c:pt idx="24">
                  <c:v>3.7</c:v>
                </c:pt>
                <c:pt idx="25">
                  <c:v>3.7</c:v>
                </c:pt>
                <c:pt idx="26">
                  <c:v>3.7</c:v>
                </c:pt>
                <c:pt idx="27">
                  <c:v>3.7</c:v>
                </c:pt>
                <c:pt idx="28">
                  <c:v>3.8</c:v>
                </c:pt>
                <c:pt idx="29">
                  <c:v>3.8</c:v>
                </c:pt>
                <c:pt idx="30">
                  <c:v>3.8</c:v>
                </c:pt>
                <c:pt idx="31">
                  <c:v>3.8</c:v>
                </c:pt>
                <c:pt idx="32">
                  <c:v>3.8</c:v>
                </c:pt>
                <c:pt idx="33">
                  <c:v>3.9</c:v>
                </c:pt>
                <c:pt idx="34">
                  <c:v>3.9</c:v>
                </c:pt>
                <c:pt idx="35">
                  <c:v>3.9</c:v>
                </c:pt>
                <c:pt idx="36">
                  <c:v>3.9</c:v>
                </c:pt>
                <c:pt idx="37">
                  <c:v>3.9</c:v>
                </c:pt>
                <c:pt idx="38">
                  <c:v>3.9</c:v>
                </c:pt>
                <c:pt idx="39">
                  <c:v>4</c:v>
                </c:pt>
                <c:pt idx="40">
                  <c:v>4</c:v>
                </c:pt>
                <c:pt idx="41">
                  <c:v>4</c:v>
                </c:pt>
                <c:pt idx="42">
                  <c:v>4</c:v>
                </c:pt>
                <c:pt idx="43">
                  <c:v>4</c:v>
                </c:pt>
                <c:pt idx="44">
                  <c:v>4.0999999999999996</c:v>
                </c:pt>
                <c:pt idx="45">
                  <c:v>4.0999999999999996</c:v>
                </c:pt>
                <c:pt idx="46">
                  <c:v>4.0999999999999996</c:v>
                </c:pt>
                <c:pt idx="47">
                  <c:v>4.0999999999999996</c:v>
                </c:pt>
                <c:pt idx="48">
                  <c:v>4.0999999999999996</c:v>
                </c:pt>
                <c:pt idx="49">
                  <c:v>4.0999999999999996</c:v>
                </c:pt>
                <c:pt idx="50">
                  <c:v>4.2</c:v>
                </c:pt>
                <c:pt idx="51">
                  <c:v>4.2</c:v>
                </c:pt>
                <c:pt idx="52">
                  <c:v>4.2</c:v>
                </c:pt>
                <c:pt idx="53">
                  <c:v>4.2</c:v>
                </c:pt>
                <c:pt idx="54">
                  <c:v>4.2</c:v>
                </c:pt>
                <c:pt idx="55">
                  <c:v>4.2</c:v>
                </c:pt>
                <c:pt idx="56">
                  <c:v>4.3</c:v>
                </c:pt>
                <c:pt idx="57">
                  <c:v>4.3</c:v>
                </c:pt>
                <c:pt idx="58">
                  <c:v>4.3</c:v>
                </c:pt>
                <c:pt idx="59">
                  <c:v>4.3</c:v>
                </c:pt>
              </c:numCache>
            </c:numRef>
          </c:yVal>
          <c:smooth val="1"/>
          <c:extLst>
            <c:ext xmlns:c16="http://schemas.microsoft.com/office/drawing/2014/chart" uri="{C3380CC4-5D6E-409C-BE32-E72D297353CC}">
              <c16:uniqueId val="{00000001-D19B-4712-81A5-15DB6FD8AD39}"/>
            </c:ext>
          </c:extLst>
        </c:ser>
        <c:ser>
          <c:idx val="8"/>
          <c:order val="2"/>
          <c:tx>
            <c:strRef>
              <c:f>Sheet1!$B$261</c:f>
              <c:strCache>
                <c:ptCount val="1"/>
                <c:pt idx="0">
                  <c:v>Ug = 0.8, G값 = 0.2</c:v>
                </c:pt>
              </c:strCache>
            </c:strRef>
          </c:tx>
          <c:spPr>
            <a:ln>
              <a:noFill/>
            </a:ln>
          </c:spPr>
          <c:marker>
            <c:symbol val="none"/>
          </c:marker>
          <c:trendline>
            <c:name>Ug = 0.8, g값 = 0.20</c:name>
            <c:spPr>
              <a:ln w="28575">
                <a:solidFill>
                  <a:srgbClr val="0070C0"/>
                </a:solidFill>
              </a:ln>
            </c:spPr>
            <c:trendlineType val="poly"/>
            <c:order val="2"/>
            <c:dispRSqr val="0"/>
            <c:dispEq val="0"/>
          </c:trendline>
          <c:xVal>
            <c:numRef>
              <c:f>Sheet1!$C$252:$BJ$252</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Sheet1!$C$261:$BJ$261</c:f>
              <c:numCache>
                <c:formatCode>General</c:formatCode>
                <c:ptCount val="60"/>
                <c:pt idx="0">
                  <c:v>3.3</c:v>
                </c:pt>
                <c:pt idx="1">
                  <c:v>3.3</c:v>
                </c:pt>
                <c:pt idx="2">
                  <c:v>3.3</c:v>
                </c:pt>
                <c:pt idx="3">
                  <c:v>3.3</c:v>
                </c:pt>
                <c:pt idx="4">
                  <c:v>3.3</c:v>
                </c:pt>
                <c:pt idx="5">
                  <c:v>3.3</c:v>
                </c:pt>
                <c:pt idx="6">
                  <c:v>3.3</c:v>
                </c:pt>
                <c:pt idx="7">
                  <c:v>3.3</c:v>
                </c:pt>
                <c:pt idx="8">
                  <c:v>3.3</c:v>
                </c:pt>
                <c:pt idx="9">
                  <c:v>3.3</c:v>
                </c:pt>
                <c:pt idx="10">
                  <c:v>3.3</c:v>
                </c:pt>
                <c:pt idx="11">
                  <c:v>3.3</c:v>
                </c:pt>
                <c:pt idx="12">
                  <c:v>3.3</c:v>
                </c:pt>
                <c:pt idx="13">
                  <c:v>3.3</c:v>
                </c:pt>
                <c:pt idx="14">
                  <c:v>3.3</c:v>
                </c:pt>
                <c:pt idx="15">
                  <c:v>3.3</c:v>
                </c:pt>
                <c:pt idx="16">
                  <c:v>3.3</c:v>
                </c:pt>
                <c:pt idx="17">
                  <c:v>3.3</c:v>
                </c:pt>
                <c:pt idx="18">
                  <c:v>3.3</c:v>
                </c:pt>
                <c:pt idx="19">
                  <c:v>3.3</c:v>
                </c:pt>
                <c:pt idx="20">
                  <c:v>3.3</c:v>
                </c:pt>
                <c:pt idx="21">
                  <c:v>3.3</c:v>
                </c:pt>
                <c:pt idx="22">
                  <c:v>3.3</c:v>
                </c:pt>
                <c:pt idx="23">
                  <c:v>3.3</c:v>
                </c:pt>
                <c:pt idx="24">
                  <c:v>3.3</c:v>
                </c:pt>
                <c:pt idx="25">
                  <c:v>3.3</c:v>
                </c:pt>
                <c:pt idx="26">
                  <c:v>3.3</c:v>
                </c:pt>
                <c:pt idx="27">
                  <c:v>3.3</c:v>
                </c:pt>
                <c:pt idx="28">
                  <c:v>3.3</c:v>
                </c:pt>
                <c:pt idx="29">
                  <c:v>3.3</c:v>
                </c:pt>
                <c:pt idx="30">
                  <c:v>3.3</c:v>
                </c:pt>
                <c:pt idx="31">
                  <c:v>3.3</c:v>
                </c:pt>
                <c:pt idx="32">
                  <c:v>3.4</c:v>
                </c:pt>
                <c:pt idx="33">
                  <c:v>3.4</c:v>
                </c:pt>
                <c:pt idx="34">
                  <c:v>3.4</c:v>
                </c:pt>
                <c:pt idx="35">
                  <c:v>3.4</c:v>
                </c:pt>
                <c:pt idx="36">
                  <c:v>3.4</c:v>
                </c:pt>
                <c:pt idx="37">
                  <c:v>3.4</c:v>
                </c:pt>
                <c:pt idx="38">
                  <c:v>3.4</c:v>
                </c:pt>
                <c:pt idx="39">
                  <c:v>3.4</c:v>
                </c:pt>
                <c:pt idx="40">
                  <c:v>3.4</c:v>
                </c:pt>
                <c:pt idx="41">
                  <c:v>3.4</c:v>
                </c:pt>
                <c:pt idx="42">
                  <c:v>3.4</c:v>
                </c:pt>
                <c:pt idx="43">
                  <c:v>3.4</c:v>
                </c:pt>
                <c:pt idx="44">
                  <c:v>3.4</c:v>
                </c:pt>
                <c:pt idx="45">
                  <c:v>3.4</c:v>
                </c:pt>
                <c:pt idx="46">
                  <c:v>3.4</c:v>
                </c:pt>
                <c:pt idx="47">
                  <c:v>3.4</c:v>
                </c:pt>
                <c:pt idx="48">
                  <c:v>3.4</c:v>
                </c:pt>
                <c:pt idx="49">
                  <c:v>3.4</c:v>
                </c:pt>
                <c:pt idx="50">
                  <c:v>3.4</c:v>
                </c:pt>
                <c:pt idx="51">
                  <c:v>3.4</c:v>
                </c:pt>
                <c:pt idx="52">
                  <c:v>3.4</c:v>
                </c:pt>
                <c:pt idx="53">
                  <c:v>3.4</c:v>
                </c:pt>
                <c:pt idx="54">
                  <c:v>3.4</c:v>
                </c:pt>
                <c:pt idx="55">
                  <c:v>3.5</c:v>
                </c:pt>
                <c:pt idx="56">
                  <c:v>3.5</c:v>
                </c:pt>
                <c:pt idx="57">
                  <c:v>3.5</c:v>
                </c:pt>
                <c:pt idx="58">
                  <c:v>3.5</c:v>
                </c:pt>
                <c:pt idx="59">
                  <c:v>3.5</c:v>
                </c:pt>
              </c:numCache>
            </c:numRef>
          </c:yVal>
          <c:smooth val="1"/>
          <c:extLst>
            <c:ext xmlns:c16="http://schemas.microsoft.com/office/drawing/2014/chart" uri="{C3380CC4-5D6E-409C-BE32-E72D297353CC}">
              <c16:uniqueId val="{00000003-D19B-4712-81A5-15DB6FD8AD39}"/>
            </c:ext>
          </c:extLst>
        </c:ser>
        <c:ser>
          <c:idx val="7"/>
          <c:order val="3"/>
          <c:tx>
            <c:strRef>
              <c:f>Sheet1!$B$260</c:f>
              <c:strCache>
                <c:ptCount val="1"/>
                <c:pt idx="0">
                  <c:v>Ug = 0.8, G값 = 0.25</c:v>
                </c:pt>
              </c:strCache>
            </c:strRef>
          </c:tx>
          <c:spPr>
            <a:ln>
              <a:noFill/>
            </a:ln>
          </c:spPr>
          <c:marker>
            <c:symbol val="none"/>
          </c:marker>
          <c:trendline>
            <c:name>Ug = 0.8, g값 = 0.25</c:name>
            <c:spPr>
              <a:ln w="28575">
                <a:solidFill>
                  <a:srgbClr val="00B0F0"/>
                </a:solidFill>
              </a:ln>
            </c:spPr>
            <c:trendlineType val="poly"/>
            <c:order val="2"/>
            <c:dispRSqr val="0"/>
            <c:dispEq val="0"/>
          </c:trendline>
          <c:xVal>
            <c:numRef>
              <c:f>Sheet1!$C$252:$BJ$252</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Sheet1!$C$260:$BJ$260</c:f>
              <c:numCache>
                <c:formatCode>General</c:formatCode>
                <c:ptCount val="60"/>
                <c:pt idx="0">
                  <c:v>3.3</c:v>
                </c:pt>
                <c:pt idx="1">
                  <c:v>3.3</c:v>
                </c:pt>
                <c:pt idx="2">
                  <c:v>3.3</c:v>
                </c:pt>
                <c:pt idx="3">
                  <c:v>3.2</c:v>
                </c:pt>
                <c:pt idx="4">
                  <c:v>3.2</c:v>
                </c:pt>
                <c:pt idx="5">
                  <c:v>3.2</c:v>
                </c:pt>
                <c:pt idx="6">
                  <c:v>3.2</c:v>
                </c:pt>
                <c:pt idx="7">
                  <c:v>3.2</c:v>
                </c:pt>
                <c:pt idx="8">
                  <c:v>3.2</c:v>
                </c:pt>
                <c:pt idx="9">
                  <c:v>3.2</c:v>
                </c:pt>
                <c:pt idx="10">
                  <c:v>3.1</c:v>
                </c:pt>
                <c:pt idx="11">
                  <c:v>3.1</c:v>
                </c:pt>
                <c:pt idx="12">
                  <c:v>3.1</c:v>
                </c:pt>
                <c:pt idx="13">
                  <c:v>3.1</c:v>
                </c:pt>
                <c:pt idx="14">
                  <c:v>3.1</c:v>
                </c:pt>
                <c:pt idx="15">
                  <c:v>3.1</c:v>
                </c:pt>
                <c:pt idx="16">
                  <c:v>3.1</c:v>
                </c:pt>
                <c:pt idx="17">
                  <c:v>3</c:v>
                </c:pt>
                <c:pt idx="18">
                  <c:v>3</c:v>
                </c:pt>
                <c:pt idx="19">
                  <c:v>3</c:v>
                </c:pt>
                <c:pt idx="20">
                  <c:v>3</c:v>
                </c:pt>
                <c:pt idx="21">
                  <c:v>3</c:v>
                </c:pt>
                <c:pt idx="22">
                  <c:v>3</c:v>
                </c:pt>
                <c:pt idx="23">
                  <c:v>3</c:v>
                </c:pt>
                <c:pt idx="24">
                  <c:v>3</c:v>
                </c:pt>
                <c:pt idx="25">
                  <c:v>3</c:v>
                </c:pt>
                <c:pt idx="26">
                  <c:v>2.9</c:v>
                </c:pt>
                <c:pt idx="27">
                  <c:v>2.9</c:v>
                </c:pt>
                <c:pt idx="28">
                  <c:v>2.9</c:v>
                </c:pt>
                <c:pt idx="29">
                  <c:v>2.9</c:v>
                </c:pt>
                <c:pt idx="30">
                  <c:v>2.9</c:v>
                </c:pt>
                <c:pt idx="31">
                  <c:v>2.9</c:v>
                </c:pt>
                <c:pt idx="32">
                  <c:v>2.9</c:v>
                </c:pt>
                <c:pt idx="33">
                  <c:v>2.9</c:v>
                </c:pt>
                <c:pt idx="34">
                  <c:v>2.9</c:v>
                </c:pt>
                <c:pt idx="35">
                  <c:v>2.9</c:v>
                </c:pt>
                <c:pt idx="36">
                  <c:v>2.9</c:v>
                </c:pt>
                <c:pt idx="37">
                  <c:v>2.8</c:v>
                </c:pt>
                <c:pt idx="38">
                  <c:v>2.8</c:v>
                </c:pt>
                <c:pt idx="39">
                  <c:v>2.8</c:v>
                </c:pt>
                <c:pt idx="40">
                  <c:v>2.8</c:v>
                </c:pt>
                <c:pt idx="41">
                  <c:v>2.8</c:v>
                </c:pt>
                <c:pt idx="42">
                  <c:v>2.8</c:v>
                </c:pt>
                <c:pt idx="43">
                  <c:v>2.8</c:v>
                </c:pt>
                <c:pt idx="44">
                  <c:v>2.8</c:v>
                </c:pt>
                <c:pt idx="45">
                  <c:v>2.8</c:v>
                </c:pt>
                <c:pt idx="46">
                  <c:v>2.8</c:v>
                </c:pt>
                <c:pt idx="47">
                  <c:v>2.8</c:v>
                </c:pt>
                <c:pt idx="48">
                  <c:v>2.8</c:v>
                </c:pt>
                <c:pt idx="49">
                  <c:v>2.8</c:v>
                </c:pt>
                <c:pt idx="50">
                  <c:v>2.8</c:v>
                </c:pt>
                <c:pt idx="51">
                  <c:v>2.8</c:v>
                </c:pt>
                <c:pt idx="52">
                  <c:v>2.7</c:v>
                </c:pt>
                <c:pt idx="53">
                  <c:v>2.7</c:v>
                </c:pt>
                <c:pt idx="54">
                  <c:v>2.7</c:v>
                </c:pt>
                <c:pt idx="55">
                  <c:v>2.7</c:v>
                </c:pt>
                <c:pt idx="56">
                  <c:v>2.7</c:v>
                </c:pt>
                <c:pt idx="57">
                  <c:v>2.7</c:v>
                </c:pt>
                <c:pt idx="58">
                  <c:v>2.7</c:v>
                </c:pt>
                <c:pt idx="59">
                  <c:v>2.7</c:v>
                </c:pt>
              </c:numCache>
            </c:numRef>
          </c:yVal>
          <c:smooth val="1"/>
          <c:extLst>
            <c:ext xmlns:c16="http://schemas.microsoft.com/office/drawing/2014/chart" uri="{C3380CC4-5D6E-409C-BE32-E72D297353CC}">
              <c16:uniqueId val="{00000005-D19B-4712-81A5-15DB6FD8AD39}"/>
            </c:ext>
          </c:extLst>
        </c:ser>
        <c:ser>
          <c:idx val="6"/>
          <c:order val="4"/>
          <c:tx>
            <c:strRef>
              <c:f>Sheet1!$B$259</c:f>
              <c:strCache>
                <c:ptCount val="1"/>
                <c:pt idx="0">
                  <c:v>Ug = 0.8, G값 = 0.3</c:v>
                </c:pt>
              </c:strCache>
            </c:strRef>
          </c:tx>
          <c:spPr>
            <a:ln>
              <a:noFill/>
            </a:ln>
          </c:spPr>
          <c:marker>
            <c:symbol val="none"/>
          </c:marker>
          <c:trendline>
            <c:name>Ug = 0.8, g값 = 0.30</c:name>
            <c:spPr>
              <a:ln w="28575">
                <a:solidFill>
                  <a:srgbClr val="00B050"/>
                </a:solidFill>
              </a:ln>
            </c:spPr>
            <c:trendlineType val="poly"/>
            <c:order val="2"/>
            <c:dispRSqr val="0"/>
            <c:dispEq val="0"/>
          </c:trendline>
          <c:xVal>
            <c:numRef>
              <c:f>Sheet1!$C$252:$BJ$252</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Sheet1!$C$259:$BJ$259</c:f>
              <c:numCache>
                <c:formatCode>General</c:formatCode>
                <c:ptCount val="60"/>
                <c:pt idx="0">
                  <c:v>3.3</c:v>
                </c:pt>
                <c:pt idx="1">
                  <c:v>3.3</c:v>
                </c:pt>
                <c:pt idx="2">
                  <c:v>3.2</c:v>
                </c:pt>
                <c:pt idx="3">
                  <c:v>3.2</c:v>
                </c:pt>
                <c:pt idx="4">
                  <c:v>3.2</c:v>
                </c:pt>
                <c:pt idx="5">
                  <c:v>3.1</c:v>
                </c:pt>
                <c:pt idx="6">
                  <c:v>3.1</c:v>
                </c:pt>
                <c:pt idx="7">
                  <c:v>3.1</c:v>
                </c:pt>
                <c:pt idx="8">
                  <c:v>3</c:v>
                </c:pt>
                <c:pt idx="9">
                  <c:v>3</c:v>
                </c:pt>
                <c:pt idx="10">
                  <c:v>3</c:v>
                </c:pt>
                <c:pt idx="11">
                  <c:v>3</c:v>
                </c:pt>
                <c:pt idx="12">
                  <c:v>2.9</c:v>
                </c:pt>
                <c:pt idx="13">
                  <c:v>2.9</c:v>
                </c:pt>
                <c:pt idx="14">
                  <c:v>2.9</c:v>
                </c:pt>
                <c:pt idx="15">
                  <c:v>2.8</c:v>
                </c:pt>
                <c:pt idx="16">
                  <c:v>2.8</c:v>
                </c:pt>
                <c:pt idx="17">
                  <c:v>2.8</c:v>
                </c:pt>
                <c:pt idx="18">
                  <c:v>2.8</c:v>
                </c:pt>
                <c:pt idx="19">
                  <c:v>2.7</c:v>
                </c:pt>
                <c:pt idx="20">
                  <c:v>2.7</c:v>
                </c:pt>
                <c:pt idx="21">
                  <c:v>2.7</c:v>
                </c:pt>
                <c:pt idx="22">
                  <c:v>2.7</c:v>
                </c:pt>
                <c:pt idx="23">
                  <c:v>2.6</c:v>
                </c:pt>
                <c:pt idx="24">
                  <c:v>2.6</c:v>
                </c:pt>
                <c:pt idx="25">
                  <c:v>2.6</c:v>
                </c:pt>
                <c:pt idx="26">
                  <c:v>2.6</c:v>
                </c:pt>
                <c:pt idx="27">
                  <c:v>2.6</c:v>
                </c:pt>
                <c:pt idx="28">
                  <c:v>2.5</c:v>
                </c:pt>
                <c:pt idx="29">
                  <c:v>2.5</c:v>
                </c:pt>
                <c:pt idx="30">
                  <c:v>2.5</c:v>
                </c:pt>
                <c:pt idx="31">
                  <c:v>2.5</c:v>
                </c:pt>
                <c:pt idx="32">
                  <c:v>2.5</c:v>
                </c:pt>
                <c:pt idx="33">
                  <c:v>2.4</c:v>
                </c:pt>
                <c:pt idx="34">
                  <c:v>2.4</c:v>
                </c:pt>
                <c:pt idx="35">
                  <c:v>2.4</c:v>
                </c:pt>
                <c:pt idx="36">
                  <c:v>2.4</c:v>
                </c:pt>
                <c:pt idx="37">
                  <c:v>2.4</c:v>
                </c:pt>
                <c:pt idx="38">
                  <c:v>2.2999999999999998</c:v>
                </c:pt>
                <c:pt idx="39">
                  <c:v>2.2999999999999998</c:v>
                </c:pt>
                <c:pt idx="40">
                  <c:v>2.2999999999999998</c:v>
                </c:pt>
                <c:pt idx="41">
                  <c:v>2.2999999999999998</c:v>
                </c:pt>
                <c:pt idx="42">
                  <c:v>2.2999999999999998</c:v>
                </c:pt>
                <c:pt idx="43">
                  <c:v>2.2999999999999998</c:v>
                </c:pt>
                <c:pt idx="44">
                  <c:v>2.2999999999999998</c:v>
                </c:pt>
                <c:pt idx="45">
                  <c:v>2.2000000000000002</c:v>
                </c:pt>
                <c:pt idx="46">
                  <c:v>2.2000000000000002</c:v>
                </c:pt>
                <c:pt idx="47">
                  <c:v>2.2000000000000002</c:v>
                </c:pt>
                <c:pt idx="48">
                  <c:v>2.2000000000000002</c:v>
                </c:pt>
                <c:pt idx="49">
                  <c:v>2.2000000000000002</c:v>
                </c:pt>
                <c:pt idx="50">
                  <c:v>2.2000000000000002</c:v>
                </c:pt>
                <c:pt idx="51">
                  <c:v>2.2000000000000002</c:v>
                </c:pt>
                <c:pt idx="52">
                  <c:v>2.2000000000000002</c:v>
                </c:pt>
                <c:pt idx="53">
                  <c:v>2.1</c:v>
                </c:pt>
                <c:pt idx="54">
                  <c:v>2.1</c:v>
                </c:pt>
                <c:pt idx="55">
                  <c:v>2.1</c:v>
                </c:pt>
                <c:pt idx="56">
                  <c:v>2.1</c:v>
                </c:pt>
                <c:pt idx="57">
                  <c:v>2.1</c:v>
                </c:pt>
                <c:pt idx="58">
                  <c:v>2.1</c:v>
                </c:pt>
                <c:pt idx="59">
                  <c:v>2.1</c:v>
                </c:pt>
              </c:numCache>
            </c:numRef>
          </c:yVal>
          <c:smooth val="1"/>
          <c:extLst>
            <c:ext xmlns:c16="http://schemas.microsoft.com/office/drawing/2014/chart" uri="{C3380CC4-5D6E-409C-BE32-E72D297353CC}">
              <c16:uniqueId val="{00000007-D19B-4712-81A5-15DB6FD8AD39}"/>
            </c:ext>
          </c:extLst>
        </c:ser>
        <c:ser>
          <c:idx val="5"/>
          <c:order val="5"/>
          <c:tx>
            <c:strRef>
              <c:f>Sheet1!$B$258</c:f>
              <c:strCache>
                <c:ptCount val="1"/>
                <c:pt idx="0">
                  <c:v>Ug = 0.8, G값 = 0.35</c:v>
                </c:pt>
              </c:strCache>
            </c:strRef>
          </c:tx>
          <c:spPr>
            <a:ln>
              <a:noFill/>
            </a:ln>
          </c:spPr>
          <c:marker>
            <c:symbol val="none"/>
          </c:marker>
          <c:trendline>
            <c:name>Ug = 0.8, g값 = 0.35</c:name>
            <c:spPr>
              <a:ln w="28575">
                <a:solidFill>
                  <a:srgbClr val="92D050"/>
                </a:solidFill>
              </a:ln>
            </c:spPr>
            <c:trendlineType val="poly"/>
            <c:order val="2"/>
            <c:dispRSqr val="0"/>
            <c:dispEq val="0"/>
          </c:trendline>
          <c:xVal>
            <c:numRef>
              <c:f>Sheet1!$C$252:$BJ$252</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Sheet1!$C$258:$BJ$258</c:f>
              <c:numCache>
                <c:formatCode>General</c:formatCode>
                <c:ptCount val="60"/>
                <c:pt idx="0">
                  <c:v>3.3</c:v>
                </c:pt>
                <c:pt idx="1">
                  <c:v>3.2</c:v>
                </c:pt>
                <c:pt idx="2">
                  <c:v>3.2</c:v>
                </c:pt>
                <c:pt idx="3">
                  <c:v>3.1</c:v>
                </c:pt>
                <c:pt idx="4">
                  <c:v>3.1</c:v>
                </c:pt>
                <c:pt idx="5">
                  <c:v>3.1</c:v>
                </c:pt>
                <c:pt idx="6">
                  <c:v>3</c:v>
                </c:pt>
                <c:pt idx="7">
                  <c:v>3</c:v>
                </c:pt>
                <c:pt idx="8">
                  <c:v>2.9</c:v>
                </c:pt>
                <c:pt idx="9">
                  <c:v>2.9</c:v>
                </c:pt>
                <c:pt idx="10">
                  <c:v>2.8</c:v>
                </c:pt>
                <c:pt idx="11">
                  <c:v>2.8</c:v>
                </c:pt>
                <c:pt idx="12">
                  <c:v>2.7</c:v>
                </c:pt>
                <c:pt idx="13">
                  <c:v>2.7</c:v>
                </c:pt>
                <c:pt idx="14">
                  <c:v>2.7</c:v>
                </c:pt>
                <c:pt idx="15">
                  <c:v>2.6</c:v>
                </c:pt>
                <c:pt idx="16">
                  <c:v>2.6</c:v>
                </c:pt>
                <c:pt idx="17">
                  <c:v>2.5</c:v>
                </c:pt>
                <c:pt idx="18">
                  <c:v>2.5</c:v>
                </c:pt>
                <c:pt idx="19">
                  <c:v>2.5</c:v>
                </c:pt>
                <c:pt idx="20">
                  <c:v>2.4</c:v>
                </c:pt>
                <c:pt idx="21">
                  <c:v>2.4</c:v>
                </c:pt>
                <c:pt idx="22">
                  <c:v>2.4</c:v>
                </c:pt>
                <c:pt idx="23">
                  <c:v>2.2999999999999998</c:v>
                </c:pt>
                <c:pt idx="24">
                  <c:v>2.2999999999999998</c:v>
                </c:pt>
                <c:pt idx="25">
                  <c:v>2.2999999999999998</c:v>
                </c:pt>
                <c:pt idx="26">
                  <c:v>2.2000000000000002</c:v>
                </c:pt>
                <c:pt idx="27">
                  <c:v>2.2000000000000002</c:v>
                </c:pt>
                <c:pt idx="28">
                  <c:v>2.2000000000000002</c:v>
                </c:pt>
                <c:pt idx="29">
                  <c:v>2.1</c:v>
                </c:pt>
                <c:pt idx="30">
                  <c:v>2.1</c:v>
                </c:pt>
                <c:pt idx="31">
                  <c:v>2.1</c:v>
                </c:pt>
                <c:pt idx="32">
                  <c:v>2.1</c:v>
                </c:pt>
                <c:pt idx="33">
                  <c:v>2</c:v>
                </c:pt>
                <c:pt idx="34">
                  <c:v>2</c:v>
                </c:pt>
                <c:pt idx="35">
                  <c:v>2</c:v>
                </c:pt>
                <c:pt idx="36">
                  <c:v>2</c:v>
                </c:pt>
                <c:pt idx="37">
                  <c:v>1.9</c:v>
                </c:pt>
                <c:pt idx="38">
                  <c:v>1.9</c:v>
                </c:pt>
                <c:pt idx="39">
                  <c:v>1.9</c:v>
                </c:pt>
                <c:pt idx="40">
                  <c:v>1.9</c:v>
                </c:pt>
                <c:pt idx="41">
                  <c:v>1.9</c:v>
                </c:pt>
                <c:pt idx="42">
                  <c:v>1.8</c:v>
                </c:pt>
                <c:pt idx="43">
                  <c:v>1.8</c:v>
                </c:pt>
                <c:pt idx="44">
                  <c:v>1.8</c:v>
                </c:pt>
                <c:pt idx="45">
                  <c:v>1.8</c:v>
                </c:pt>
                <c:pt idx="46">
                  <c:v>1.8</c:v>
                </c:pt>
                <c:pt idx="47">
                  <c:v>1.7</c:v>
                </c:pt>
                <c:pt idx="48">
                  <c:v>1.7</c:v>
                </c:pt>
                <c:pt idx="49">
                  <c:v>1.7</c:v>
                </c:pt>
                <c:pt idx="50">
                  <c:v>1.7</c:v>
                </c:pt>
                <c:pt idx="51">
                  <c:v>1.7</c:v>
                </c:pt>
                <c:pt idx="52">
                  <c:v>1.7</c:v>
                </c:pt>
                <c:pt idx="53">
                  <c:v>1.6</c:v>
                </c:pt>
                <c:pt idx="54">
                  <c:v>1.6</c:v>
                </c:pt>
                <c:pt idx="55">
                  <c:v>1.6</c:v>
                </c:pt>
                <c:pt idx="56">
                  <c:v>1.6</c:v>
                </c:pt>
                <c:pt idx="57">
                  <c:v>1.6</c:v>
                </c:pt>
                <c:pt idx="58">
                  <c:v>1.6</c:v>
                </c:pt>
                <c:pt idx="59">
                  <c:v>1.6</c:v>
                </c:pt>
              </c:numCache>
            </c:numRef>
          </c:yVal>
          <c:smooth val="1"/>
          <c:extLst>
            <c:ext xmlns:c16="http://schemas.microsoft.com/office/drawing/2014/chart" uri="{C3380CC4-5D6E-409C-BE32-E72D297353CC}">
              <c16:uniqueId val="{00000009-D19B-4712-81A5-15DB6FD8AD39}"/>
            </c:ext>
          </c:extLst>
        </c:ser>
        <c:ser>
          <c:idx val="4"/>
          <c:order val="6"/>
          <c:tx>
            <c:strRef>
              <c:f>Sheet1!$B$257</c:f>
              <c:strCache>
                <c:ptCount val="1"/>
                <c:pt idx="0">
                  <c:v>Ug = 0.8, G값 = 0.4</c:v>
                </c:pt>
              </c:strCache>
            </c:strRef>
          </c:tx>
          <c:spPr>
            <a:ln>
              <a:noFill/>
            </a:ln>
          </c:spPr>
          <c:marker>
            <c:symbol val="none"/>
          </c:marker>
          <c:trendline>
            <c:name>Ug = 0.8, g값 = 0.40</c:name>
            <c:spPr>
              <a:ln w="28575">
                <a:solidFill>
                  <a:srgbClr val="C00000"/>
                </a:solidFill>
              </a:ln>
            </c:spPr>
            <c:trendlineType val="poly"/>
            <c:order val="2"/>
            <c:dispRSqr val="0"/>
            <c:dispEq val="0"/>
          </c:trendline>
          <c:xVal>
            <c:numRef>
              <c:f>Sheet1!$C$252:$BJ$252</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Sheet1!$C$257:$BJ$257</c:f>
              <c:numCache>
                <c:formatCode>General</c:formatCode>
                <c:ptCount val="60"/>
                <c:pt idx="0">
                  <c:v>3.3</c:v>
                </c:pt>
                <c:pt idx="1">
                  <c:v>3.2</c:v>
                </c:pt>
                <c:pt idx="2">
                  <c:v>3.2</c:v>
                </c:pt>
                <c:pt idx="3">
                  <c:v>3.1</c:v>
                </c:pt>
                <c:pt idx="4">
                  <c:v>3</c:v>
                </c:pt>
                <c:pt idx="5">
                  <c:v>3</c:v>
                </c:pt>
                <c:pt idx="6">
                  <c:v>2.9</c:v>
                </c:pt>
                <c:pt idx="7">
                  <c:v>2.9</c:v>
                </c:pt>
                <c:pt idx="8">
                  <c:v>2.8</c:v>
                </c:pt>
                <c:pt idx="9">
                  <c:v>2.7</c:v>
                </c:pt>
                <c:pt idx="10">
                  <c:v>2.7</c:v>
                </c:pt>
                <c:pt idx="11">
                  <c:v>2.6</c:v>
                </c:pt>
                <c:pt idx="12">
                  <c:v>2.6</c:v>
                </c:pt>
                <c:pt idx="13">
                  <c:v>2.5</c:v>
                </c:pt>
                <c:pt idx="14">
                  <c:v>2.5</c:v>
                </c:pt>
                <c:pt idx="15">
                  <c:v>2.4</c:v>
                </c:pt>
                <c:pt idx="16">
                  <c:v>2.4</c:v>
                </c:pt>
                <c:pt idx="17">
                  <c:v>2.2999999999999998</c:v>
                </c:pt>
                <c:pt idx="18">
                  <c:v>2.2999999999999998</c:v>
                </c:pt>
                <c:pt idx="19">
                  <c:v>2.2000000000000002</c:v>
                </c:pt>
                <c:pt idx="20">
                  <c:v>2.2000000000000002</c:v>
                </c:pt>
                <c:pt idx="21">
                  <c:v>2.1</c:v>
                </c:pt>
                <c:pt idx="22">
                  <c:v>2.1</c:v>
                </c:pt>
                <c:pt idx="23">
                  <c:v>2</c:v>
                </c:pt>
                <c:pt idx="24">
                  <c:v>2</c:v>
                </c:pt>
                <c:pt idx="25">
                  <c:v>2</c:v>
                </c:pt>
                <c:pt idx="26">
                  <c:v>1.9</c:v>
                </c:pt>
                <c:pt idx="27">
                  <c:v>1.9</c:v>
                </c:pt>
                <c:pt idx="28">
                  <c:v>1.8</c:v>
                </c:pt>
                <c:pt idx="29">
                  <c:v>1.8</c:v>
                </c:pt>
                <c:pt idx="30">
                  <c:v>1.8</c:v>
                </c:pt>
                <c:pt idx="31">
                  <c:v>1.7</c:v>
                </c:pt>
                <c:pt idx="32">
                  <c:v>1.7</c:v>
                </c:pt>
                <c:pt idx="33">
                  <c:v>1.7</c:v>
                </c:pt>
                <c:pt idx="34">
                  <c:v>1.7</c:v>
                </c:pt>
                <c:pt idx="35">
                  <c:v>1.6</c:v>
                </c:pt>
                <c:pt idx="36">
                  <c:v>1.6</c:v>
                </c:pt>
                <c:pt idx="37">
                  <c:v>1.6</c:v>
                </c:pt>
                <c:pt idx="38">
                  <c:v>1.5</c:v>
                </c:pt>
                <c:pt idx="39">
                  <c:v>1.5</c:v>
                </c:pt>
                <c:pt idx="40">
                  <c:v>1.5</c:v>
                </c:pt>
                <c:pt idx="41">
                  <c:v>1.5</c:v>
                </c:pt>
                <c:pt idx="42">
                  <c:v>1.4</c:v>
                </c:pt>
                <c:pt idx="43">
                  <c:v>1.4</c:v>
                </c:pt>
                <c:pt idx="44">
                  <c:v>1.4</c:v>
                </c:pt>
                <c:pt idx="45">
                  <c:v>1.4</c:v>
                </c:pt>
                <c:pt idx="46">
                  <c:v>1.4</c:v>
                </c:pt>
                <c:pt idx="47">
                  <c:v>1.3</c:v>
                </c:pt>
                <c:pt idx="48">
                  <c:v>1.3</c:v>
                </c:pt>
                <c:pt idx="49">
                  <c:v>1.3</c:v>
                </c:pt>
                <c:pt idx="50">
                  <c:v>1.3</c:v>
                </c:pt>
                <c:pt idx="51">
                  <c:v>1.3</c:v>
                </c:pt>
                <c:pt idx="52">
                  <c:v>1.3</c:v>
                </c:pt>
                <c:pt idx="53">
                  <c:v>1.2</c:v>
                </c:pt>
                <c:pt idx="54">
                  <c:v>1.2</c:v>
                </c:pt>
                <c:pt idx="55">
                  <c:v>1.2</c:v>
                </c:pt>
                <c:pt idx="56">
                  <c:v>1.2</c:v>
                </c:pt>
                <c:pt idx="57">
                  <c:v>1.2</c:v>
                </c:pt>
                <c:pt idx="58">
                  <c:v>1.2</c:v>
                </c:pt>
                <c:pt idx="59">
                  <c:v>1.2</c:v>
                </c:pt>
              </c:numCache>
            </c:numRef>
          </c:yVal>
          <c:smooth val="1"/>
          <c:extLst>
            <c:ext xmlns:c16="http://schemas.microsoft.com/office/drawing/2014/chart" uri="{C3380CC4-5D6E-409C-BE32-E72D297353CC}">
              <c16:uniqueId val="{0000000B-D19B-4712-81A5-15DB6FD8AD39}"/>
            </c:ext>
          </c:extLst>
        </c:ser>
        <c:ser>
          <c:idx val="3"/>
          <c:order val="7"/>
          <c:tx>
            <c:strRef>
              <c:f>Sheet1!$B$256</c:f>
              <c:strCache>
                <c:ptCount val="1"/>
                <c:pt idx="0">
                  <c:v>Ug = 0.8, G값 = 0.45</c:v>
                </c:pt>
              </c:strCache>
            </c:strRef>
          </c:tx>
          <c:spPr>
            <a:ln>
              <a:noFill/>
            </a:ln>
          </c:spPr>
          <c:marker>
            <c:symbol val="none"/>
          </c:marker>
          <c:trendline>
            <c:name>Ug = 0.8, g값 = 0.45</c:name>
            <c:spPr>
              <a:ln w="28575">
                <a:solidFill>
                  <a:srgbClr val="FFC000"/>
                </a:solidFill>
              </a:ln>
            </c:spPr>
            <c:trendlineType val="poly"/>
            <c:order val="3"/>
            <c:dispRSqr val="0"/>
            <c:dispEq val="0"/>
          </c:trendline>
          <c:xVal>
            <c:numRef>
              <c:f>Sheet1!$C$252:$BJ$252</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Sheet1!$C$256:$BJ$256</c:f>
              <c:numCache>
                <c:formatCode>General</c:formatCode>
                <c:ptCount val="60"/>
                <c:pt idx="0">
                  <c:v>3.3</c:v>
                </c:pt>
                <c:pt idx="1">
                  <c:v>3.2</c:v>
                </c:pt>
                <c:pt idx="2">
                  <c:v>3.1</c:v>
                </c:pt>
                <c:pt idx="3">
                  <c:v>3.1</c:v>
                </c:pt>
                <c:pt idx="4">
                  <c:v>3</c:v>
                </c:pt>
                <c:pt idx="5">
                  <c:v>2.9</c:v>
                </c:pt>
                <c:pt idx="6">
                  <c:v>2.8</c:v>
                </c:pt>
                <c:pt idx="7">
                  <c:v>2.7</c:v>
                </c:pt>
                <c:pt idx="8">
                  <c:v>2.7</c:v>
                </c:pt>
                <c:pt idx="9">
                  <c:v>2.6</c:v>
                </c:pt>
                <c:pt idx="10">
                  <c:v>2.5</c:v>
                </c:pt>
                <c:pt idx="11">
                  <c:v>2.5</c:v>
                </c:pt>
                <c:pt idx="12">
                  <c:v>2.4</c:v>
                </c:pt>
                <c:pt idx="13">
                  <c:v>2.2999999999999998</c:v>
                </c:pt>
                <c:pt idx="14">
                  <c:v>2.2999999999999998</c:v>
                </c:pt>
                <c:pt idx="15">
                  <c:v>2.2000000000000002</c:v>
                </c:pt>
                <c:pt idx="16">
                  <c:v>2.1</c:v>
                </c:pt>
                <c:pt idx="17">
                  <c:v>2.1</c:v>
                </c:pt>
                <c:pt idx="18">
                  <c:v>2</c:v>
                </c:pt>
                <c:pt idx="19">
                  <c:v>2</c:v>
                </c:pt>
                <c:pt idx="20">
                  <c:v>1.9</c:v>
                </c:pt>
                <c:pt idx="21">
                  <c:v>1.9</c:v>
                </c:pt>
                <c:pt idx="22">
                  <c:v>1.8</c:v>
                </c:pt>
                <c:pt idx="23">
                  <c:v>1.8</c:v>
                </c:pt>
                <c:pt idx="24">
                  <c:v>1.7</c:v>
                </c:pt>
                <c:pt idx="25">
                  <c:v>1.7</c:v>
                </c:pt>
                <c:pt idx="26">
                  <c:v>1.6</c:v>
                </c:pt>
                <c:pt idx="27">
                  <c:v>1.6</c:v>
                </c:pt>
                <c:pt idx="28">
                  <c:v>1.6</c:v>
                </c:pt>
                <c:pt idx="29">
                  <c:v>1.5</c:v>
                </c:pt>
                <c:pt idx="30">
                  <c:v>1.5</c:v>
                </c:pt>
                <c:pt idx="31">
                  <c:v>1.4</c:v>
                </c:pt>
                <c:pt idx="32">
                  <c:v>1.4</c:v>
                </c:pt>
                <c:pt idx="33">
                  <c:v>1.4</c:v>
                </c:pt>
                <c:pt idx="34">
                  <c:v>1.3</c:v>
                </c:pt>
                <c:pt idx="35">
                  <c:v>1.3</c:v>
                </c:pt>
                <c:pt idx="36">
                  <c:v>1.3</c:v>
                </c:pt>
                <c:pt idx="37">
                  <c:v>1.3</c:v>
                </c:pt>
                <c:pt idx="38">
                  <c:v>1.2</c:v>
                </c:pt>
                <c:pt idx="39">
                  <c:v>1.2</c:v>
                </c:pt>
                <c:pt idx="40">
                  <c:v>1.2</c:v>
                </c:pt>
                <c:pt idx="41">
                  <c:v>1.2</c:v>
                </c:pt>
                <c:pt idx="42">
                  <c:v>1.1000000000000001</c:v>
                </c:pt>
                <c:pt idx="43">
                  <c:v>1.1000000000000001</c:v>
                </c:pt>
                <c:pt idx="44">
                  <c:v>1.1000000000000001</c:v>
                </c:pt>
                <c:pt idx="45">
                  <c:v>1.1000000000000001</c:v>
                </c:pt>
                <c:pt idx="46">
                  <c:v>1.1000000000000001</c:v>
                </c:pt>
                <c:pt idx="47">
                  <c:v>1</c:v>
                </c:pt>
                <c:pt idx="48">
                  <c:v>1</c:v>
                </c:pt>
                <c:pt idx="49">
                  <c:v>1</c:v>
                </c:pt>
                <c:pt idx="50">
                  <c:v>1</c:v>
                </c:pt>
                <c:pt idx="51">
                  <c:v>1</c:v>
                </c:pt>
                <c:pt idx="52">
                  <c:v>1</c:v>
                </c:pt>
                <c:pt idx="53">
                  <c:v>0.9</c:v>
                </c:pt>
                <c:pt idx="54">
                  <c:v>0.9</c:v>
                </c:pt>
                <c:pt idx="55">
                  <c:v>0.9</c:v>
                </c:pt>
                <c:pt idx="56">
                  <c:v>0.9</c:v>
                </c:pt>
                <c:pt idx="57">
                  <c:v>0.9</c:v>
                </c:pt>
                <c:pt idx="58">
                  <c:v>0.9</c:v>
                </c:pt>
                <c:pt idx="59">
                  <c:v>0.9</c:v>
                </c:pt>
              </c:numCache>
            </c:numRef>
          </c:yVal>
          <c:smooth val="1"/>
          <c:extLst>
            <c:ext xmlns:c16="http://schemas.microsoft.com/office/drawing/2014/chart" uri="{C3380CC4-5D6E-409C-BE32-E72D297353CC}">
              <c16:uniqueId val="{0000000D-D19B-4712-81A5-15DB6FD8AD39}"/>
            </c:ext>
          </c:extLst>
        </c:ser>
        <c:ser>
          <c:idx val="2"/>
          <c:order val="8"/>
          <c:tx>
            <c:strRef>
              <c:f>Sheet1!$B$255</c:f>
              <c:strCache>
                <c:ptCount val="1"/>
                <c:pt idx="0">
                  <c:v>Ug = 0.8, G값 = 0.5</c:v>
                </c:pt>
              </c:strCache>
            </c:strRef>
          </c:tx>
          <c:spPr>
            <a:ln>
              <a:noFill/>
            </a:ln>
          </c:spPr>
          <c:marker>
            <c:symbol val="none"/>
          </c:marker>
          <c:trendline>
            <c:name>Ug = 0.8, g값 = 0.50</c:name>
            <c:spPr>
              <a:ln w="28575">
                <a:solidFill>
                  <a:srgbClr val="7030A0"/>
                </a:solidFill>
              </a:ln>
            </c:spPr>
            <c:trendlineType val="poly"/>
            <c:order val="3"/>
            <c:dispRSqr val="0"/>
            <c:dispEq val="0"/>
          </c:trendline>
          <c:xVal>
            <c:numRef>
              <c:f>Sheet1!$C$252:$BJ$252</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Sheet1!$C$255:$BJ$255</c:f>
              <c:numCache>
                <c:formatCode>General</c:formatCode>
                <c:ptCount val="60"/>
                <c:pt idx="0">
                  <c:v>3.2</c:v>
                </c:pt>
                <c:pt idx="1">
                  <c:v>3.2</c:v>
                </c:pt>
                <c:pt idx="2">
                  <c:v>3.1</c:v>
                </c:pt>
                <c:pt idx="3">
                  <c:v>3</c:v>
                </c:pt>
                <c:pt idx="4">
                  <c:v>2.9</c:v>
                </c:pt>
                <c:pt idx="5">
                  <c:v>2.8</c:v>
                </c:pt>
                <c:pt idx="6">
                  <c:v>2.7</c:v>
                </c:pt>
                <c:pt idx="7">
                  <c:v>2.6</c:v>
                </c:pt>
                <c:pt idx="8">
                  <c:v>2.6</c:v>
                </c:pt>
                <c:pt idx="9">
                  <c:v>2.5</c:v>
                </c:pt>
                <c:pt idx="10">
                  <c:v>2.4</c:v>
                </c:pt>
                <c:pt idx="11">
                  <c:v>2.2999999999999998</c:v>
                </c:pt>
                <c:pt idx="12">
                  <c:v>2.2000000000000002</c:v>
                </c:pt>
                <c:pt idx="13">
                  <c:v>2.1</c:v>
                </c:pt>
                <c:pt idx="14">
                  <c:v>2.1</c:v>
                </c:pt>
                <c:pt idx="15">
                  <c:v>2</c:v>
                </c:pt>
                <c:pt idx="16">
                  <c:v>1.9</c:v>
                </c:pt>
                <c:pt idx="17">
                  <c:v>1.9</c:v>
                </c:pt>
                <c:pt idx="18">
                  <c:v>1.8</c:v>
                </c:pt>
                <c:pt idx="19">
                  <c:v>1.7</c:v>
                </c:pt>
                <c:pt idx="20">
                  <c:v>1.7</c:v>
                </c:pt>
                <c:pt idx="21">
                  <c:v>1.6</c:v>
                </c:pt>
                <c:pt idx="22">
                  <c:v>1.6</c:v>
                </c:pt>
                <c:pt idx="23">
                  <c:v>1.5</c:v>
                </c:pt>
                <c:pt idx="24">
                  <c:v>1.5</c:v>
                </c:pt>
                <c:pt idx="25">
                  <c:v>1.4</c:v>
                </c:pt>
                <c:pt idx="26">
                  <c:v>1.4</c:v>
                </c:pt>
                <c:pt idx="27">
                  <c:v>1.3</c:v>
                </c:pt>
                <c:pt idx="28">
                  <c:v>1.3</c:v>
                </c:pt>
                <c:pt idx="29">
                  <c:v>1.3</c:v>
                </c:pt>
                <c:pt idx="30">
                  <c:v>1.2</c:v>
                </c:pt>
                <c:pt idx="31">
                  <c:v>1.2</c:v>
                </c:pt>
                <c:pt idx="32">
                  <c:v>1.2</c:v>
                </c:pt>
                <c:pt idx="33">
                  <c:v>1.1000000000000001</c:v>
                </c:pt>
                <c:pt idx="34">
                  <c:v>1.1000000000000001</c:v>
                </c:pt>
                <c:pt idx="35">
                  <c:v>1.1000000000000001</c:v>
                </c:pt>
                <c:pt idx="36">
                  <c:v>1</c:v>
                </c:pt>
                <c:pt idx="37">
                  <c:v>1</c:v>
                </c:pt>
                <c:pt idx="38">
                  <c:v>1</c:v>
                </c:pt>
                <c:pt idx="39">
                  <c:v>1</c:v>
                </c:pt>
                <c:pt idx="40">
                  <c:v>0.9</c:v>
                </c:pt>
                <c:pt idx="41">
                  <c:v>0.9</c:v>
                </c:pt>
                <c:pt idx="42">
                  <c:v>0.9</c:v>
                </c:pt>
                <c:pt idx="43">
                  <c:v>0.9</c:v>
                </c:pt>
                <c:pt idx="44">
                  <c:v>0.9</c:v>
                </c:pt>
                <c:pt idx="45">
                  <c:v>0.8</c:v>
                </c:pt>
                <c:pt idx="46">
                  <c:v>0.8</c:v>
                </c:pt>
                <c:pt idx="47">
                  <c:v>0.8</c:v>
                </c:pt>
                <c:pt idx="48">
                  <c:v>0.8</c:v>
                </c:pt>
                <c:pt idx="49">
                  <c:v>0.8</c:v>
                </c:pt>
                <c:pt idx="50">
                  <c:v>0.8</c:v>
                </c:pt>
                <c:pt idx="51">
                  <c:v>0.7</c:v>
                </c:pt>
                <c:pt idx="52">
                  <c:v>0.7</c:v>
                </c:pt>
                <c:pt idx="53">
                  <c:v>0.7</c:v>
                </c:pt>
                <c:pt idx="54">
                  <c:v>0.7</c:v>
                </c:pt>
                <c:pt idx="55">
                  <c:v>0.7</c:v>
                </c:pt>
                <c:pt idx="56">
                  <c:v>0.7</c:v>
                </c:pt>
                <c:pt idx="57">
                  <c:v>0.7</c:v>
                </c:pt>
                <c:pt idx="58">
                  <c:v>0.7</c:v>
                </c:pt>
                <c:pt idx="59">
                  <c:v>0.6</c:v>
                </c:pt>
              </c:numCache>
            </c:numRef>
          </c:yVal>
          <c:smooth val="1"/>
          <c:extLst>
            <c:ext xmlns:c16="http://schemas.microsoft.com/office/drawing/2014/chart" uri="{C3380CC4-5D6E-409C-BE32-E72D297353CC}">
              <c16:uniqueId val="{0000000F-D19B-4712-81A5-15DB6FD8AD39}"/>
            </c:ext>
          </c:extLst>
        </c:ser>
        <c:ser>
          <c:idx val="1"/>
          <c:order val="9"/>
          <c:tx>
            <c:strRef>
              <c:f>Sheet1!$B$254</c:f>
              <c:strCache>
                <c:ptCount val="1"/>
                <c:pt idx="0">
                  <c:v>Ug = 0.8, G값 = 0.55</c:v>
                </c:pt>
              </c:strCache>
            </c:strRef>
          </c:tx>
          <c:spPr>
            <a:ln>
              <a:noFill/>
            </a:ln>
          </c:spPr>
          <c:marker>
            <c:symbol val="none"/>
          </c:marker>
          <c:xVal>
            <c:numRef>
              <c:f>Sheet1!$C$252:$BJ$252</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Sheet1!$C$254:$BJ$254</c:f>
              <c:numCache>
                <c:formatCode>General</c:formatCode>
                <c:ptCount val="60"/>
                <c:pt idx="0">
                  <c:v>3.3</c:v>
                </c:pt>
                <c:pt idx="1">
                  <c:v>3.2</c:v>
                </c:pt>
                <c:pt idx="2">
                  <c:v>3.1</c:v>
                </c:pt>
                <c:pt idx="3">
                  <c:v>3</c:v>
                </c:pt>
                <c:pt idx="4">
                  <c:v>2.8</c:v>
                </c:pt>
                <c:pt idx="5">
                  <c:v>2.7</c:v>
                </c:pt>
                <c:pt idx="6">
                  <c:v>2.6</c:v>
                </c:pt>
                <c:pt idx="7">
                  <c:v>2.5</c:v>
                </c:pt>
                <c:pt idx="8">
                  <c:v>2.4</c:v>
                </c:pt>
                <c:pt idx="9">
                  <c:v>2.2999999999999998</c:v>
                </c:pt>
                <c:pt idx="10">
                  <c:v>2.2000000000000002</c:v>
                </c:pt>
                <c:pt idx="11">
                  <c:v>2.1</c:v>
                </c:pt>
                <c:pt idx="12">
                  <c:v>2.1</c:v>
                </c:pt>
                <c:pt idx="13">
                  <c:v>2</c:v>
                </c:pt>
                <c:pt idx="14">
                  <c:v>1.9</c:v>
                </c:pt>
                <c:pt idx="15">
                  <c:v>1.8</c:v>
                </c:pt>
                <c:pt idx="16">
                  <c:v>1.7</c:v>
                </c:pt>
                <c:pt idx="17">
                  <c:v>1.7</c:v>
                </c:pt>
                <c:pt idx="18">
                  <c:v>1.6</c:v>
                </c:pt>
                <c:pt idx="19">
                  <c:v>1.5</c:v>
                </c:pt>
                <c:pt idx="20">
                  <c:v>1.5</c:v>
                </c:pt>
                <c:pt idx="21">
                  <c:v>1.4</c:v>
                </c:pt>
                <c:pt idx="22">
                  <c:v>1.4</c:v>
                </c:pt>
                <c:pt idx="23">
                  <c:v>1.3</c:v>
                </c:pt>
                <c:pt idx="24">
                  <c:v>1.3</c:v>
                </c:pt>
                <c:pt idx="25">
                  <c:v>1.2</c:v>
                </c:pt>
                <c:pt idx="26">
                  <c:v>1.2</c:v>
                </c:pt>
                <c:pt idx="27">
                  <c:v>1.1000000000000001</c:v>
                </c:pt>
                <c:pt idx="28">
                  <c:v>1.1000000000000001</c:v>
                </c:pt>
                <c:pt idx="29">
                  <c:v>1</c:v>
                </c:pt>
                <c:pt idx="30">
                  <c:v>1</c:v>
                </c:pt>
                <c:pt idx="31">
                  <c:v>1</c:v>
                </c:pt>
                <c:pt idx="32">
                  <c:v>0.9</c:v>
                </c:pt>
                <c:pt idx="33">
                  <c:v>0.9</c:v>
                </c:pt>
                <c:pt idx="34">
                  <c:v>0.9</c:v>
                </c:pt>
                <c:pt idx="35">
                  <c:v>0.9</c:v>
                </c:pt>
                <c:pt idx="36">
                  <c:v>0.8</c:v>
                </c:pt>
                <c:pt idx="37">
                  <c:v>0.8</c:v>
                </c:pt>
                <c:pt idx="38">
                  <c:v>0.8</c:v>
                </c:pt>
                <c:pt idx="39">
                  <c:v>0.8</c:v>
                </c:pt>
                <c:pt idx="40">
                  <c:v>0.7</c:v>
                </c:pt>
                <c:pt idx="41">
                  <c:v>0.7</c:v>
                </c:pt>
                <c:pt idx="42">
                  <c:v>0.7</c:v>
                </c:pt>
                <c:pt idx="43">
                  <c:v>0.7</c:v>
                </c:pt>
                <c:pt idx="44">
                  <c:v>0.7</c:v>
                </c:pt>
                <c:pt idx="45">
                  <c:v>0.6</c:v>
                </c:pt>
                <c:pt idx="46">
                  <c:v>0.6</c:v>
                </c:pt>
                <c:pt idx="47">
                  <c:v>0.6</c:v>
                </c:pt>
                <c:pt idx="48">
                  <c:v>0.6</c:v>
                </c:pt>
                <c:pt idx="49">
                  <c:v>0.6</c:v>
                </c:pt>
                <c:pt idx="50">
                  <c:v>0.6</c:v>
                </c:pt>
                <c:pt idx="51">
                  <c:v>0.6</c:v>
                </c:pt>
                <c:pt idx="52">
                  <c:v>0.6</c:v>
                </c:pt>
                <c:pt idx="53">
                  <c:v>0.5</c:v>
                </c:pt>
                <c:pt idx="54">
                  <c:v>0.5</c:v>
                </c:pt>
                <c:pt idx="55">
                  <c:v>0.5</c:v>
                </c:pt>
                <c:pt idx="56">
                  <c:v>0.5</c:v>
                </c:pt>
                <c:pt idx="57">
                  <c:v>0.5</c:v>
                </c:pt>
                <c:pt idx="58">
                  <c:v>0.5</c:v>
                </c:pt>
                <c:pt idx="59">
                  <c:v>0.5</c:v>
                </c:pt>
              </c:numCache>
            </c:numRef>
          </c:yVal>
          <c:smooth val="1"/>
          <c:extLst>
            <c:ext xmlns:c16="http://schemas.microsoft.com/office/drawing/2014/chart" uri="{C3380CC4-5D6E-409C-BE32-E72D297353CC}">
              <c16:uniqueId val="{00000010-D19B-4712-81A5-15DB6FD8AD39}"/>
            </c:ext>
          </c:extLst>
        </c:ser>
        <c:ser>
          <c:idx val="0"/>
          <c:order val="10"/>
          <c:tx>
            <c:strRef>
              <c:f>Sheet1!$B$253</c:f>
              <c:strCache>
                <c:ptCount val="1"/>
                <c:pt idx="0">
                  <c:v>Ug = 0.8, G값 = 0.6</c:v>
                </c:pt>
              </c:strCache>
            </c:strRef>
          </c:tx>
          <c:spPr>
            <a:ln>
              <a:noFill/>
            </a:ln>
          </c:spPr>
          <c:marker>
            <c:symbol val="none"/>
          </c:marker>
          <c:xVal>
            <c:numRef>
              <c:f>Sheet1!$C$252:$BJ$252</c:f>
              <c:numCache>
                <c:formatCode>General</c:formatCode>
                <c:ptCount val="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numCache>
            </c:numRef>
          </c:xVal>
          <c:yVal>
            <c:numRef>
              <c:f>Sheet1!$C$253:$BJ$253</c:f>
              <c:numCache>
                <c:formatCode>General</c:formatCode>
                <c:ptCount val="60"/>
                <c:pt idx="0">
                  <c:v>3.3</c:v>
                </c:pt>
                <c:pt idx="1">
                  <c:v>3.2</c:v>
                </c:pt>
                <c:pt idx="2">
                  <c:v>3</c:v>
                </c:pt>
                <c:pt idx="3">
                  <c:v>2.9</c:v>
                </c:pt>
                <c:pt idx="4">
                  <c:v>2.8</c:v>
                </c:pt>
                <c:pt idx="5">
                  <c:v>2.7</c:v>
                </c:pt>
                <c:pt idx="6">
                  <c:v>2.5</c:v>
                </c:pt>
                <c:pt idx="7">
                  <c:v>2.4</c:v>
                </c:pt>
                <c:pt idx="8">
                  <c:v>2.2999999999999998</c:v>
                </c:pt>
                <c:pt idx="9">
                  <c:v>2.2000000000000002</c:v>
                </c:pt>
                <c:pt idx="10">
                  <c:v>2.1</c:v>
                </c:pt>
                <c:pt idx="11">
                  <c:v>2</c:v>
                </c:pt>
                <c:pt idx="12">
                  <c:v>1.9</c:v>
                </c:pt>
                <c:pt idx="13">
                  <c:v>1.8</c:v>
                </c:pt>
                <c:pt idx="14">
                  <c:v>1.7</c:v>
                </c:pt>
                <c:pt idx="15">
                  <c:v>1.6</c:v>
                </c:pt>
                <c:pt idx="16">
                  <c:v>1.6</c:v>
                </c:pt>
                <c:pt idx="17">
                  <c:v>1.5</c:v>
                </c:pt>
                <c:pt idx="18">
                  <c:v>1.4</c:v>
                </c:pt>
                <c:pt idx="19">
                  <c:v>1.3</c:v>
                </c:pt>
                <c:pt idx="20">
                  <c:v>1.3</c:v>
                </c:pt>
                <c:pt idx="21">
                  <c:v>1.2</c:v>
                </c:pt>
                <c:pt idx="22">
                  <c:v>1.2</c:v>
                </c:pt>
                <c:pt idx="23">
                  <c:v>1.1000000000000001</c:v>
                </c:pt>
                <c:pt idx="24">
                  <c:v>1.1000000000000001</c:v>
                </c:pt>
                <c:pt idx="25">
                  <c:v>1</c:v>
                </c:pt>
                <c:pt idx="26">
                  <c:v>1</c:v>
                </c:pt>
                <c:pt idx="27">
                  <c:v>0.9</c:v>
                </c:pt>
                <c:pt idx="28">
                  <c:v>0.9</c:v>
                </c:pt>
                <c:pt idx="29">
                  <c:v>0.9</c:v>
                </c:pt>
                <c:pt idx="30">
                  <c:v>0.8</c:v>
                </c:pt>
                <c:pt idx="31">
                  <c:v>0.8</c:v>
                </c:pt>
                <c:pt idx="32">
                  <c:v>0.8</c:v>
                </c:pt>
                <c:pt idx="33">
                  <c:v>0.7</c:v>
                </c:pt>
                <c:pt idx="34">
                  <c:v>0.7</c:v>
                </c:pt>
                <c:pt idx="35">
                  <c:v>0.7</c:v>
                </c:pt>
                <c:pt idx="36">
                  <c:v>0.7</c:v>
                </c:pt>
                <c:pt idx="37">
                  <c:v>0.6</c:v>
                </c:pt>
                <c:pt idx="38">
                  <c:v>0.6</c:v>
                </c:pt>
                <c:pt idx="39">
                  <c:v>0.6</c:v>
                </c:pt>
                <c:pt idx="40">
                  <c:v>0.6</c:v>
                </c:pt>
                <c:pt idx="41">
                  <c:v>0.6</c:v>
                </c:pt>
                <c:pt idx="42">
                  <c:v>0.5</c:v>
                </c:pt>
                <c:pt idx="43">
                  <c:v>0.5</c:v>
                </c:pt>
                <c:pt idx="44">
                  <c:v>0.5</c:v>
                </c:pt>
                <c:pt idx="45">
                  <c:v>0.5</c:v>
                </c:pt>
                <c:pt idx="46">
                  <c:v>0.5</c:v>
                </c:pt>
                <c:pt idx="47">
                  <c:v>0.5</c:v>
                </c:pt>
                <c:pt idx="48">
                  <c:v>0.5</c:v>
                </c:pt>
                <c:pt idx="49">
                  <c:v>0.5</c:v>
                </c:pt>
                <c:pt idx="50">
                  <c:v>0.4</c:v>
                </c:pt>
                <c:pt idx="51">
                  <c:v>0.4</c:v>
                </c:pt>
                <c:pt idx="52">
                  <c:v>0.4</c:v>
                </c:pt>
                <c:pt idx="53">
                  <c:v>0.4</c:v>
                </c:pt>
                <c:pt idx="54">
                  <c:v>0.4</c:v>
                </c:pt>
                <c:pt idx="55">
                  <c:v>0.4</c:v>
                </c:pt>
                <c:pt idx="56">
                  <c:v>0.4</c:v>
                </c:pt>
                <c:pt idx="57">
                  <c:v>0.4</c:v>
                </c:pt>
                <c:pt idx="58">
                  <c:v>0.4</c:v>
                </c:pt>
                <c:pt idx="59">
                  <c:v>0.4</c:v>
                </c:pt>
              </c:numCache>
            </c:numRef>
          </c:yVal>
          <c:smooth val="1"/>
          <c:extLst>
            <c:ext xmlns:c16="http://schemas.microsoft.com/office/drawing/2014/chart" uri="{C3380CC4-5D6E-409C-BE32-E72D297353CC}">
              <c16:uniqueId val="{00000011-D19B-4712-81A5-15DB6FD8AD39}"/>
            </c:ext>
          </c:extLst>
        </c:ser>
        <c:dLbls>
          <c:showLegendKey val="0"/>
          <c:showVal val="0"/>
          <c:showCatName val="0"/>
          <c:showSerName val="0"/>
          <c:showPercent val="0"/>
          <c:showBubbleSize val="0"/>
        </c:dLbls>
        <c:axId val="239646336"/>
        <c:axId val="239646912"/>
      </c:scatterChart>
      <c:valAx>
        <c:axId val="239646336"/>
        <c:scaling>
          <c:orientation val="minMax"/>
          <c:max val="55"/>
          <c:min val="0"/>
        </c:scaling>
        <c:delete val="0"/>
        <c:axPos val="b"/>
        <c:majorGridlines/>
        <c:title>
          <c:tx>
            <c:rich>
              <a:bodyPr/>
              <a:lstStyle/>
              <a:p>
                <a:pPr>
                  <a:defRPr sz="700"/>
                </a:pPr>
                <a:r>
                  <a:rPr lang="en-US" altLang="ko-KR" sz="1200" b="1" i="0" baseline="0" dirty="0">
                    <a:effectLst/>
                  </a:rPr>
                  <a:t>S. Window area (m</a:t>
                </a:r>
                <a:r>
                  <a:rPr lang="en-US" altLang="ko-KR" sz="1200" b="1" i="0" baseline="30000" dirty="0">
                    <a:effectLst/>
                  </a:rPr>
                  <a:t>2</a:t>
                </a:r>
                <a:r>
                  <a:rPr lang="en-US" altLang="ko-KR" sz="1200" b="1" i="0" baseline="0" dirty="0">
                    <a:effectLst/>
                  </a:rPr>
                  <a:t>)</a:t>
                </a:r>
              </a:p>
            </c:rich>
          </c:tx>
          <c:overlay val="0"/>
        </c:title>
        <c:numFmt formatCode="General" sourceLinked="1"/>
        <c:majorTickMark val="out"/>
        <c:minorTickMark val="none"/>
        <c:tickLblPos val="nextTo"/>
        <c:txPr>
          <a:bodyPr/>
          <a:lstStyle/>
          <a:p>
            <a:pPr>
              <a:defRPr sz="1200"/>
            </a:pPr>
            <a:endParaRPr lang="ko-KR"/>
          </a:p>
        </c:txPr>
        <c:crossAx val="239646912"/>
        <c:crosses val="autoZero"/>
        <c:crossBetween val="midCat"/>
        <c:majorUnit val="5"/>
      </c:valAx>
      <c:valAx>
        <c:axId val="239646912"/>
        <c:scaling>
          <c:orientation val="minMax"/>
          <c:max val="6"/>
          <c:min val="0"/>
        </c:scaling>
        <c:delete val="0"/>
        <c:axPos val="l"/>
        <c:majorGridlines/>
        <c:numFmt formatCode="General" sourceLinked="1"/>
        <c:majorTickMark val="out"/>
        <c:minorTickMark val="none"/>
        <c:tickLblPos val="nextTo"/>
        <c:txPr>
          <a:bodyPr/>
          <a:lstStyle/>
          <a:p>
            <a:pPr>
              <a:defRPr sz="1200"/>
            </a:pPr>
            <a:endParaRPr lang="ko-KR"/>
          </a:p>
        </c:txPr>
        <c:crossAx val="239646336"/>
        <c:crosses val="autoZero"/>
        <c:crossBetween val="midCat"/>
        <c:majorUnit val="0.5"/>
      </c:valAx>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5279171800564121"/>
          <c:y val="2.0966155027994864E-2"/>
          <c:w val="0.76239137009468083"/>
          <c:h val="0.81098037720455551"/>
        </c:manualLayout>
      </c:layout>
      <c:lineChart>
        <c:grouping val="standard"/>
        <c:varyColors val="0"/>
        <c:ser>
          <c:idx val="0"/>
          <c:order val="0"/>
          <c:tx>
            <c:strRef>
              <c:f>Sheet1!$B$3</c:f>
              <c:strCache>
                <c:ptCount val="1"/>
                <c:pt idx="0">
                  <c:v>독일표준</c:v>
                </c:pt>
              </c:strCache>
            </c:strRef>
          </c:tx>
          <c:val>
            <c:numRef>
              <c:f>Sheet1!$C$3:$M$3</c:f>
              <c:numCache>
                <c:formatCode>General_)</c:formatCode>
                <c:ptCount val="11"/>
                <c:pt idx="0">
                  <c:v>0.9</c:v>
                </c:pt>
                <c:pt idx="1">
                  <c:v>2</c:v>
                </c:pt>
                <c:pt idx="2">
                  <c:v>8.4</c:v>
                </c:pt>
                <c:pt idx="3">
                  <c:v>16.2</c:v>
                </c:pt>
                <c:pt idx="4">
                  <c:v>16.7</c:v>
                </c:pt>
                <c:pt idx="5">
                  <c:v>18.7</c:v>
                </c:pt>
                <c:pt idx="6">
                  <c:v>19.600000000000001</c:v>
                </c:pt>
                <c:pt idx="7">
                  <c:v>14.7</c:v>
                </c:pt>
                <c:pt idx="8">
                  <c:v>11</c:v>
                </c:pt>
                <c:pt idx="9">
                  <c:v>5.9</c:v>
                </c:pt>
                <c:pt idx="10">
                  <c:v>1.7</c:v>
                </c:pt>
              </c:numCache>
            </c:numRef>
          </c:val>
          <c:smooth val="0"/>
          <c:extLst>
            <c:ext xmlns:c16="http://schemas.microsoft.com/office/drawing/2014/chart" uri="{C3380CC4-5D6E-409C-BE32-E72D297353CC}">
              <c16:uniqueId val="{00000000-9A09-4296-A025-C5B3A99097EF}"/>
            </c:ext>
          </c:extLst>
        </c:ser>
        <c:ser>
          <c:idx val="1"/>
          <c:order val="1"/>
          <c:tx>
            <c:strRef>
              <c:f>Sheet1!$B$4</c:f>
              <c:strCache>
                <c:ptCount val="1"/>
                <c:pt idx="0">
                  <c:v>서울</c:v>
                </c:pt>
              </c:strCache>
            </c:strRef>
          </c:tx>
          <c:val>
            <c:numRef>
              <c:f>Sheet1!$C$4:$M$4</c:f>
              <c:numCache>
                <c:formatCode>General_)</c:formatCode>
                <c:ptCount val="11"/>
                <c:pt idx="0">
                  <c:v>-2</c:v>
                </c:pt>
                <c:pt idx="1">
                  <c:v>0.8</c:v>
                </c:pt>
                <c:pt idx="2">
                  <c:v>13.1</c:v>
                </c:pt>
                <c:pt idx="3">
                  <c:v>18.2</c:v>
                </c:pt>
                <c:pt idx="4">
                  <c:v>22.7</c:v>
                </c:pt>
                <c:pt idx="5">
                  <c:v>25.3</c:v>
                </c:pt>
                <c:pt idx="6">
                  <c:v>25.5</c:v>
                </c:pt>
                <c:pt idx="7">
                  <c:v>21.6</c:v>
                </c:pt>
                <c:pt idx="8">
                  <c:v>14.6</c:v>
                </c:pt>
                <c:pt idx="9">
                  <c:v>7.4</c:v>
                </c:pt>
                <c:pt idx="10">
                  <c:v>0.7</c:v>
                </c:pt>
              </c:numCache>
            </c:numRef>
          </c:val>
          <c:smooth val="0"/>
          <c:extLst>
            <c:ext xmlns:c16="http://schemas.microsoft.com/office/drawing/2014/chart" uri="{C3380CC4-5D6E-409C-BE32-E72D297353CC}">
              <c16:uniqueId val="{00000001-9A09-4296-A025-C5B3A99097EF}"/>
            </c:ext>
          </c:extLst>
        </c:ser>
        <c:dLbls>
          <c:showLegendKey val="0"/>
          <c:showVal val="0"/>
          <c:showCatName val="0"/>
          <c:showSerName val="0"/>
          <c:showPercent val="0"/>
          <c:showBubbleSize val="0"/>
        </c:dLbls>
        <c:marker val="1"/>
        <c:smooth val="0"/>
        <c:axId val="240586752"/>
        <c:axId val="239946560"/>
      </c:lineChart>
      <c:catAx>
        <c:axId val="240586752"/>
        <c:scaling>
          <c:orientation val="minMax"/>
        </c:scaling>
        <c:delete val="0"/>
        <c:axPos val="b"/>
        <c:majorTickMark val="none"/>
        <c:minorTickMark val="none"/>
        <c:tickLblPos val="nextTo"/>
        <c:crossAx val="239946560"/>
        <c:crosses val="autoZero"/>
        <c:auto val="1"/>
        <c:lblAlgn val="ctr"/>
        <c:lblOffset val="100"/>
        <c:noMultiLvlLbl val="0"/>
      </c:catAx>
      <c:valAx>
        <c:axId val="239946560"/>
        <c:scaling>
          <c:orientation val="minMax"/>
        </c:scaling>
        <c:delete val="0"/>
        <c:axPos val="l"/>
        <c:majorGridlines/>
        <c:title>
          <c:tx>
            <c:rich>
              <a:bodyPr/>
              <a:lstStyle/>
              <a:p>
                <a:pPr>
                  <a:defRPr/>
                </a:pPr>
                <a:r>
                  <a:rPr lang="en-US" altLang="ko-KR" dirty="0"/>
                  <a:t>temperature</a:t>
                </a:r>
                <a:r>
                  <a:rPr lang="ko-KR" altLang="en-US" dirty="0"/>
                  <a:t> </a:t>
                </a:r>
                <a:r>
                  <a:rPr lang="en-US" altLang="ko-KR" dirty="0"/>
                  <a:t>(</a:t>
                </a:r>
                <a:r>
                  <a:rPr lang="ko-KR" altLang="en-US" dirty="0"/>
                  <a:t>℃</a:t>
                </a:r>
                <a:r>
                  <a:rPr lang="en-US" altLang="ko-KR" dirty="0"/>
                  <a:t>)</a:t>
                </a:r>
                <a:endParaRPr lang="ko-KR" altLang="en-US" dirty="0"/>
              </a:p>
            </c:rich>
          </c:tx>
          <c:overlay val="0"/>
        </c:title>
        <c:numFmt formatCode="General_)" sourceLinked="1"/>
        <c:majorTickMark val="none"/>
        <c:minorTickMark val="none"/>
        <c:tickLblPos val="nextTo"/>
        <c:crossAx val="240586752"/>
        <c:crosses val="autoZero"/>
        <c:crossBetween val="between"/>
      </c:valAx>
      <c:dTable>
        <c:showHorzBorder val="1"/>
        <c:showVertBorder val="1"/>
        <c:showOutline val="1"/>
        <c:showKeys val="1"/>
        <c:txPr>
          <a:bodyPr/>
          <a:lstStyle/>
          <a:p>
            <a:pPr rtl="0">
              <a:defRPr sz="1050"/>
            </a:pPr>
            <a:endParaRPr lang="ko-KR"/>
          </a:p>
        </c:txPr>
      </c:dTable>
    </c:plotArea>
    <c:plotVisOnly val="1"/>
    <c:dispBlanksAs val="gap"/>
    <c:showDLblsOverMax val="0"/>
  </c:chart>
  <c:externalData r:id="rId2">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1"/>
            <a:ext cx="2949786" cy="496966"/>
          </a:xfrm>
          <a:prstGeom prst="rect">
            <a:avLst/>
          </a:prstGeom>
        </p:spPr>
        <p:txBody>
          <a:bodyPr vert="horz" lIns="95687" tIns="47843" rIns="95687" bIns="47843" rtlCol="0"/>
          <a:lstStyle>
            <a:lvl1pPr algn="l">
              <a:defRPr sz="1300">
                <a:latin typeface="굴림" pitchFamily="50" charset="-127"/>
                <a:ea typeface="굴림" pitchFamily="50" charset="-127"/>
              </a:defRPr>
            </a:lvl1pPr>
          </a:lstStyle>
          <a:p>
            <a:pPr>
              <a:defRPr/>
            </a:pPr>
            <a:endParaRPr lang="ko-KR" altLang="en-US"/>
          </a:p>
        </p:txBody>
      </p:sp>
      <p:sp>
        <p:nvSpPr>
          <p:cNvPr id="3" name="날짜 개체 틀 2"/>
          <p:cNvSpPr>
            <a:spLocks noGrp="1"/>
          </p:cNvSpPr>
          <p:nvPr>
            <p:ph type="dt" idx="1"/>
          </p:nvPr>
        </p:nvSpPr>
        <p:spPr>
          <a:xfrm>
            <a:off x="3855840" y="1"/>
            <a:ext cx="2949786" cy="496966"/>
          </a:xfrm>
          <a:prstGeom prst="rect">
            <a:avLst/>
          </a:prstGeom>
        </p:spPr>
        <p:txBody>
          <a:bodyPr vert="horz" lIns="95687" tIns="47843" rIns="95687" bIns="47843" rtlCol="0"/>
          <a:lstStyle>
            <a:lvl1pPr algn="r">
              <a:defRPr sz="1300">
                <a:latin typeface="굴림" pitchFamily="50" charset="-127"/>
                <a:ea typeface="굴림" pitchFamily="50" charset="-127"/>
              </a:defRPr>
            </a:lvl1pPr>
          </a:lstStyle>
          <a:p>
            <a:pPr>
              <a:defRPr/>
            </a:pPr>
            <a:fld id="{100AA2CC-D0CD-4F91-8E1C-DFECA14BA173}" type="datetimeFigureOut">
              <a:rPr lang="ko-KR" altLang="en-US"/>
              <a:pPr>
                <a:defRPr/>
              </a:pPr>
              <a:t>2022-02-17</a:t>
            </a:fld>
            <a:endParaRPr lang="ko-KR" altLang="en-US"/>
          </a:p>
        </p:txBody>
      </p:sp>
      <p:sp>
        <p:nvSpPr>
          <p:cNvPr id="4" name="슬라이드 이미지 개체 틀 3"/>
          <p:cNvSpPr>
            <a:spLocks noGrp="1" noRot="1" noChangeAspect="1"/>
          </p:cNvSpPr>
          <p:nvPr>
            <p:ph type="sldImg" idx="2"/>
          </p:nvPr>
        </p:nvSpPr>
        <p:spPr>
          <a:xfrm>
            <a:off x="769938" y="746125"/>
            <a:ext cx="5267325" cy="3725863"/>
          </a:xfrm>
          <a:prstGeom prst="rect">
            <a:avLst/>
          </a:prstGeom>
          <a:noFill/>
          <a:ln w="12700">
            <a:solidFill>
              <a:prstClr val="black"/>
            </a:solidFill>
          </a:ln>
        </p:spPr>
        <p:txBody>
          <a:bodyPr vert="horz" lIns="95687" tIns="47843" rIns="95687" bIns="47843" rtlCol="0" anchor="ctr"/>
          <a:lstStyle/>
          <a:p>
            <a:pPr lvl="0"/>
            <a:endParaRPr lang="ko-KR" altLang="en-US" noProof="0"/>
          </a:p>
        </p:txBody>
      </p:sp>
      <p:sp>
        <p:nvSpPr>
          <p:cNvPr id="5" name="슬라이드 노트 개체 틀 4"/>
          <p:cNvSpPr>
            <a:spLocks noGrp="1"/>
          </p:cNvSpPr>
          <p:nvPr>
            <p:ph type="body" sz="quarter" idx="3"/>
          </p:nvPr>
        </p:nvSpPr>
        <p:spPr>
          <a:xfrm>
            <a:off x="680721" y="4721188"/>
            <a:ext cx="5445760" cy="4472701"/>
          </a:xfrm>
          <a:prstGeom prst="rect">
            <a:avLst/>
          </a:prstGeom>
        </p:spPr>
        <p:txBody>
          <a:bodyPr vert="horz" lIns="95687" tIns="47843" rIns="95687" bIns="47843"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2" y="9440647"/>
            <a:ext cx="2949786" cy="496966"/>
          </a:xfrm>
          <a:prstGeom prst="rect">
            <a:avLst/>
          </a:prstGeom>
        </p:spPr>
        <p:txBody>
          <a:bodyPr vert="horz" lIns="95687" tIns="47843" rIns="95687" bIns="47843" rtlCol="0" anchor="b"/>
          <a:lstStyle>
            <a:lvl1pPr algn="l">
              <a:defRPr sz="1300">
                <a:latin typeface="굴림" pitchFamily="50" charset="-127"/>
                <a:ea typeface="굴림" pitchFamily="50" charset="-127"/>
              </a:defRPr>
            </a:lvl1pPr>
          </a:lstStyle>
          <a:p>
            <a:pPr>
              <a:defRPr/>
            </a:pPr>
            <a:endParaRPr lang="ko-KR" altLang="en-US"/>
          </a:p>
        </p:txBody>
      </p:sp>
      <p:sp>
        <p:nvSpPr>
          <p:cNvPr id="7" name="슬라이드 번호 개체 틀 6"/>
          <p:cNvSpPr>
            <a:spLocks noGrp="1"/>
          </p:cNvSpPr>
          <p:nvPr>
            <p:ph type="sldNum" sz="quarter" idx="5"/>
          </p:nvPr>
        </p:nvSpPr>
        <p:spPr>
          <a:xfrm>
            <a:off x="3855840" y="9440647"/>
            <a:ext cx="2949786" cy="496966"/>
          </a:xfrm>
          <a:prstGeom prst="rect">
            <a:avLst/>
          </a:prstGeom>
        </p:spPr>
        <p:txBody>
          <a:bodyPr vert="horz" lIns="95687" tIns="47843" rIns="95687" bIns="47843" rtlCol="0" anchor="b"/>
          <a:lstStyle>
            <a:lvl1pPr algn="r">
              <a:defRPr sz="1300">
                <a:latin typeface="굴림" pitchFamily="50" charset="-127"/>
                <a:ea typeface="굴림" pitchFamily="50" charset="-127"/>
              </a:defRPr>
            </a:lvl1pPr>
          </a:lstStyle>
          <a:p>
            <a:pPr>
              <a:defRPr/>
            </a:pPr>
            <a:fld id="{AC648241-E5FA-49ED-B9B8-F1B58BFB950F}" type="slidenum">
              <a:rPr lang="ko-KR" altLang="en-US"/>
              <a:pPr>
                <a:defRPr/>
              </a:pPr>
              <a:t>‹#›</a:t>
            </a:fld>
            <a:endParaRPr lang="ko-KR" altLang="en-US"/>
          </a:p>
        </p:txBody>
      </p:sp>
    </p:spTree>
    <p:extLst>
      <p:ext uri="{BB962C8B-B14F-4D97-AF65-F5344CB8AC3E}">
        <p14:creationId xmlns:p14="http://schemas.microsoft.com/office/powerpoint/2010/main" val="272931664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3025" y="76200"/>
            <a:ext cx="6958013" cy="4919663"/>
          </a:xfrm>
        </p:spPr>
      </p:sp>
      <p:sp>
        <p:nvSpPr>
          <p:cNvPr id="3" name="슬라이드 노트 개체 틀 2"/>
          <p:cNvSpPr>
            <a:spLocks noGrp="1"/>
          </p:cNvSpPr>
          <p:nvPr>
            <p:ph type="body" idx="1"/>
          </p:nvPr>
        </p:nvSpPr>
        <p:spPr/>
        <p:txBody>
          <a:bodyPr/>
          <a:lstStyle/>
          <a:p>
            <a:r>
              <a:rPr lang="ko-KR" altLang="en-US" dirty="0"/>
              <a:t>정부의 제로에너지 건축 인증 범위 확대 및 에너지 성능기준 강화 배경</a:t>
            </a:r>
            <a:endParaRPr lang="en-US" altLang="ko-KR" dirty="0"/>
          </a:p>
          <a:p>
            <a:r>
              <a:rPr lang="ko-KR" altLang="en-US" dirty="0"/>
              <a:t>온실가스 감축 </a:t>
            </a:r>
            <a:r>
              <a:rPr lang="ko-KR" altLang="en-US" dirty="0" err="1"/>
              <a:t>로드랩</a:t>
            </a:r>
            <a:r>
              <a:rPr lang="ko-KR" altLang="en-US" dirty="0"/>
              <a:t> 수정으로 건물 부분의 </a:t>
            </a:r>
            <a:r>
              <a:rPr lang="ko-KR" altLang="en-US" dirty="0" err="1"/>
              <a:t>감축률</a:t>
            </a:r>
            <a:r>
              <a:rPr lang="ko-KR" altLang="en-US" dirty="0"/>
              <a:t> 상향</a:t>
            </a:r>
            <a:endParaRPr lang="en-US" altLang="ko-KR" dirty="0"/>
          </a:p>
          <a:p>
            <a:pPr marL="0" indent="0">
              <a:buNone/>
            </a:pPr>
            <a:r>
              <a:rPr lang="ko-KR" altLang="en-US" dirty="0"/>
              <a:t> </a:t>
            </a:r>
            <a:r>
              <a:rPr lang="en-US" altLang="ko-KR" dirty="0"/>
              <a:t>-</a:t>
            </a:r>
            <a:r>
              <a:rPr lang="ko-KR" altLang="en-US" dirty="0"/>
              <a:t> 신축건축물 에너지 기준 강화</a:t>
            </a:r>
            <a:br>
              <a:rPr lang="en-US" altLang="ko-KR" dirty="0"/>
            </a:br>
            <a:r>
              <a:rPr lang="en-US" altLang="ko-KR" dirty="0"/>
              <a:t> - </a:t>
            </a:r>
            <a:r>
              <a:rPr lang="ko-KR" altLang="en-US" dirty="0"/>
              <a:t>기존 건축물 </a:t>
            </a:r>
            <a:r>
              <a:rPr lang="ko-KR" altLang="en-US" dirty="0" err="1"/>
              <a:t>그린리모델링</a:t>
            </a:r>
            <a:r>
              <a:rPr lang="ko-KR" altLang="en-US" dirty="0"/>
              <a:t> 활성화</a:t>
            </a:r>
            <a:br>
              <a:rPr lang="en-US" altLang="ko-KR" dirty="0"/>
            </a:br>
            <a:br>
              <a:rPr lang="en-US" altLang="ko-KR" dirty="0"/>
            </a:br>
            <a:endParaRPr lang="en-US" altLang="ko-KR" dirty="0"/>
          </a:p>
        </p:txBody>
      </p:sp>
      <p:sp>
        <p:nvSpPr>
          <p:cNvPr id="4" name="슬라이드 번호 개체 틀 3"/>
          <p:cNvSpPr>
            <a:spLocks noGrp="1"/>
          </p:cNvSpPr>
          <p:nvPr>
            <p:ph type="sldNum" sz="quarter" idx="5"/>
          </p:nvPr>
        </p:nvSpPr>
        <p:spPr/>
        <p:txBody>
          <a:bodyPr/>
          <a:lstStyle/>
          <a:p>
            <a:fld id="{C6E2CDD6-44FB-4579-88AA-0E0894A75AB7}" type="slidenum">
              <a:rPr lang="ko-KR" altLang="en-US" smtClean="0"/>
              <a:pPr/>
              <a:t>5</a:t>
            </a:fld>
            <a:endParaRPr lang="ko-KR" altLang="en-US"/>
          </a:p>
        </p:txBody>
      </p:sp>
    </p:spTree>
    <p:extLst>
      <p:ext uri="{BB962C8B-B14F-4D97-AF65-F5344CB8AC3E}">
        <p14:creationId xmlns:p14="http://schemas.microsoft.com/office/powerpoint/2010/main" val="404579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3025" y="76200"/>
            <a:ext cx="6958013" cy="4919663"/>
          </a:xfrm>
        </p:spPr>
      </p:sp>
      <p:sp>
        <p:nvSpPr>
          <p:cNvPr id="3" name="슬라이드 노트 개체 틀 2"/>
          <p:cNvSpPr>
            <a:spLocks noGrp="1"/>
          </p:cNvSpPr>
          <p:nvPr>
            <p:ph type="body" idx="1"/>
          </p:nvPr>
        </p:nvSpPr>
        <p:spPr/>
        <p:txBody>
          <a:bodyPr/>
          <a:lstStyle/>
          <a:p>
            <a:r>
              <a:rPr lang="ko-KR" altLang="en-US" dirty="0"/>
              <a:t>정부의 제로에너지 건축 인증 범위 확대 및 에너지 성능기준 강화 배경</a:t>
            </a:r>
            <a:endParaRPr lang="en-US" altLang="ko-KR" dirty="0"/>
          </a:p>
          <a:p>
            <a:r>
              <a:rPr lang="ko-KR" altLang="en-US" dirty="0"/>
              <a:t>온실가스 감축 </a:t>
            </a:r>
            <a:r>
              <a:rPr lang="ko-KR" altLang="en-US" dirty="0" err="1"/>
              <a:t>로드랩</a:t>
            </a:r>
            <a:r>
              <a:rPr lang="ko-KR" altLang="en-US" dirty="0"/>
              <a:t> 수정으로 건물 부분의 </a:t>
            </a:r>
            <a:r>
              <a:rPr lang="ko-KR" altLang="en-US" dirty="0" err="1"/>
              <a:t>감축률</a:t>
            </a:r>
            <a:r>
              <a:rPr lang="ko-KR" altLang="en-US" dirty="0"/>
              <a:t> 상향</a:t>
            </a:r>
            <a:endParaRPr lang="en-US" altLang="ko-KR" dirty="0"/>
          </a:p>
          <a:p>
            <a:pPr marL="0" indent="0">
              <a:buNone/>
            </a:pPr>
            <a:r>
              <a:rPr lang="ko-KR" altLang="en-US" dirty="0"/>
              <a:t> </a:t>
            </a:r>
            <a:r>
              <a:rPr lang="en-US" altLang="ko-KR" dirty="0"/>
              <a:t>-</a:t>
            </a:r>
            <a:r>
              <a:rPr lang="ko-KR" altLang="en-US" dirty="0"/>
              <a:t> 신축건축물 에너지 기준 강화</a:t>
            </a:r>
            <a:br>
              <a:rPr lang="en-US" altLang="ko-KR" dirty="0"/>
            </a:br>
            <a:r>
              <a:rPr lang="en-US" altLang="ko-KR" dirty="0"/>
              <a:t> - </a:t>
            </a:r>
            <a:r>
              <a:rPr lang="ko-KR" altLang="en-US" dirty="0"/>
              <a:t>기존 건축물 </a:t>
            </a:r>
            <a:r>
              <a:rPr lang="ko-KR" altLang="en-US" dirty="0" err="1"/>
              <a:t>그린리모델링</a:t>
            </a:r>
            <a:r>
              <a:rPr lang="ko-KR" altLang="en-US" dirty="0"/>
              <a:t> 활성화</a:t>
            </a:r>
            <a:br>
              <a:rPr lang="en-US" altLang="ko-KR" dirty="0"/>
            </a:br>
            <a:br>
              <a:rPr lang="en-US" altLang="ko-KR" dirty="0"/>
            </a:br>
            <a:endParaRPr lang="en-US" altLang="ko-KR" dirty="0"/>
          </a:p>
        </p:txBody>
      </p:sp>
      <p:sp>
        <p:nvSpPr>
          <p:cNvPr id="4" name="슬라이드 번호 개체 틀 3"/>
          <p:cNvSpPr>
            <a:spLocks noGrp="1"/>
          </p:cNvSpPr>
          <p:nvPr>
            <p:ph type="sldNum" sz="quarter" idx="5"/>
          </p:nvPr>
        </p:nvSpPr>
        <p:spPr/>
        <p:txBody>
          <a:bodyPr/>
          <a:lstStyle/>
          <a:p>
            <a:fld id="{C6E2CDD6-44FB-4579-88AA-0E0894A75AB7}" type="slidenum">
              <a:rPr lang="ko-KR" altLang="en-US" smtClean="0"/>
              <a:pPr/>
              <a:t>6</a:t>
            </a:fld>
            <a:endParaRPr lang="ko-KR" altLang="en-US"/>
          </a:p>
        </p:txBody>
      </p:sp>
    </p:spTree>
    <p:extLst>
      <p:ext uri="{BB962C8B-B14F-4D97-AF65-F5344CB8AC3E}">
        <p14:creationId xmlns:p14="http://schemas.microsoft.com/office/powerpoint/2010/main" val="18599724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900113"/>
            <a:ext cx="10693400" cy="6661150"/>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3" name="Rectangle 4"/>
          <p:cNvSpPr>
            <a:spLocks noChangeArrowheads="1"/>
          </p:cNvSpPr>
          <p:nvPr userDrawn="1"/>
        </p:nvSpPr>
        <p:spPr bwMode="auto">
          <a:xfrm>
            <a:off x="720725" y="0"/>
            <a:ext cx="2159000" cy="107950"/>
          </a:xfrm>
          <a:prstGeom prst="rect">
            <a:avLst/>
          </a:prstGeom>
          <a:solidFill>
            <a:srgbClr val="C00000"/>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4" name="Text Box 6"/>
          <p:cNvSpPr txBox="1">
            <a:spLocks noChangeArrowheads="1"/>
          </p:cNvSpPr>
          <p:nvPr userDrawn="1"/>
        </p:nvSpPr>
        <p:spPr bwMode="auto">
          <a:xfrm>
            <a:off x="600010" y="128588"/>
            <a:ext cx="4278638" cy="246221"/>
          </a:xfrm>
          <a:prstGeom prst="rect">
            <a:avLst/>
          </a:prstGeom>
          <a:noFill/>
          <a:ln w="9525" algn="ctr">
            <a:noFill/>
            <a:miter lim="800000"/>
            <a:headEnd/>
            <a:tailEnd/>
          </a:ln>
          <a:effectLst/>
        </p:spPr>
        <p:txBody>
          <a:bodyPr wrap="square">
            <a:spAutoFit/>
          </a:bodyPr>
          <a:lstStyle/>
          <a:p>
            <a:pPr algn="l" defTabSz="995363" fontAlgn="auto" latinLnBrk="0">
              <a:spcBef>
                <a:spcPts val="0"/>
              </a:spcBef>
              <a:spcAft>
                <a:spcPts val="0"/>
              </a:spcAft>
              <a:defRPr/>
            </a:pPr>
            <a:r>
              <a:rPr kumimoji="0" lang="en-US" altLang="ko-KR"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rPr>
              <a:t>Modernization of Uzbekistan Building Code (UBC) System</a:t>
            </a:r>
            <a:endParaRPr kumimoji="0" lang="ko-KR" altLang="en-US"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endParaRPr>
          </a:p>
        </p:txBody>
      </p:sp>
      <p:sp>
        <p:nvSpPr>
          <p:cNvPr id="5" name="슬라이드 번호 개체 틀 5"/>
          <p:cNvSpPr txBox="1">
            <a:spLocks/>
          </p:cNvSpPr>
          <p:nvPr userDrawn="1"/>
        </p:nvSpPr>
        <p:spPr>
          <a:xfrm>
            <a:off x="10063225" y="493713"/>
            <a:ext cx="630176" cy="403225"/>
          </a:xfrm>
          <a:prstGeom prst="rect">
            <a:avLst/>
          </a:prstGeom>
        </p:spPr>
        <p:txBody>
          <a:bodyPr lIns="104306" tIns="52153" rIns="104306" bIns="52153" anchor="ctr"/>
          <a:lstStyle/>
          <a:p>
            <a:pPr defTabSz="1043056" fontAlgn="auto">
              <a:spcBef>
                <a:spcPts val="0"/>
              </a:spcBef>
              <a:spcAft>
                <a:spcPts val="0"/>
              </a:spcAft>
              <a:defRPr/>
            </a:pPr>
            <a:r>
              <a:rPr kumimoji="0" lang="en-US" altLang="ko-KR" sz="1000" kern="0" dirty="0">
                <a:solidFill>
                  <a:srgbClr val="808080"/>
                </a:solidFill>
                <a:latin typeface="Arial" panose="020B0604020202020204" pitchFamily="34" charset="0"/>
                <a:ea typeface="Arial Unicode MS" pitchFamily="50" charset="-127"/>
                <a:cs typeface="Arial" panose="020B0604020202020204" pitchFamily="34" charset="0"/>
              </a:rPr>
              <a:t>● </a:t>
            </a:r>
            <a:fld id="{F58F95F5-2853-49B8-A0DF-F5D643B5F0F1}" type="slidenum">
              <a:rPr kumimoji="0" lang="ko-KR" altLang="en-US" sz="1400">
                <a:solidFill>
                  <a:schemeClr val="tx1">
                    <a:tint val="75000"/>
                  </a:schemeClr>
                </a:solidFill>
                <a:latin typeface="Arial" panose="020B0604020202020204" pitchFamily="34" charset="0"/>
                <a:ea typeface="+mn-ea"/>
                <a:cs typeface="Arial" panose="020B0604020202020204" pitchFamily="34" charset="0"/>
              </a:rPr>
              <a:pPr defTabSz="1043056" fontAlgn="auto">
                <a:spcBef>
                  <a:spcPts val="0"/>
                </a:spcBef>
                <a:spcAft>
                  <a:spcPts val="0"/>
                </a:spcAft>
                <a:defRPr/>
              </a:pPr>
              <a:t>‹#›</a:t>
            </a:fld>
            <a:endParaRPr kumimoji="0" lang="ko-KR" altLang="en-US" sz="1400" dirty="0">
              <a:solidFill>
                <a:schemeClr val="tx1">
                  <a:tint val="75000"/>
                </a:schemeClr>
              </a:solidFill>
              <a:latin typeface="Arial" panose="020B0604020202020204" pitchFamily="34" charset="0"/>
              <a:ea typeface="+mn-ea"/>
              <a:cs typeface="Arial" panose="020B0604020202020204" pitchFamily="34" charset="0"/>
            </a:endParaRPr>
          </a:p>
        </p:txBody>
      </p:sp>
      <p:sp>
        <p:nvSpPr>
          <p:cNvPr id="8" name="내용 개체 틀 2"/>
          <p:cNvSpPr>
            <a:spLocks noGrp="1"/>
          </p:cNvSpPr>
          <p:nvPr>
            <p:ph idx="1"/>
          </p:nvPr>
        </p:nvSpPr>
        <p:spPr>
          <a:xfrm>
            <a:off x="136097" y="1078669"/>
            <a:ext cx="10401762" cy="6277905"/>
          </a:xfrm>
        </p:spPr>
        <p:txBody>
          <a:bodyPr/>
          <a:lstStyle>
            <a:lvl1pPr marL="265113" indent="-265113">
              <a:buClrTx/>
              <a:buFont typeface="Wingdings" pitchFamily="2" charset="2"/>
              <a:buChar char="§"/>
              <a:defRPr sz="1800" b="1" baseline="0">
                <a:latin typeface="Arial" pitchFamily="34" charset="0"/>
                <a:ea typeface="맑은 고딕" pitchFamily="50" charset="-127"/>
                <a:cs typeface="Arial"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내용 개체 틀 2"/>
          <p:cNvSpPr>
            <a:spLocks noGrp="1"/>
          </p:cNvSpPr>
          <p:nvPr>
            <p:ph idx="10"/>
          </p:nvPr>
        </p:nvSpPr>
        <p:spPr>
          <a:xfrm>
            <a:off x="526984" y="421435"/>
            <a:ext cx="9529893" cy="365130"/>
          </a:xfrm>
          <a:ln w="50800">
            <a:noFill/>
            <a:prstDash val="sysDot"/>
          </a:ln>
        </p:spPr>
        <p:txBody>
          <a:bodyPr anchor="ctr"/>
          <a:lstStyle>
            <a:lvl1pPr marL="208250" indent="-208250">
              <a:buClrTx/>
              <a:buFontTx/>
              <a:buNone/>
              <a:defRPr sz="2400" b="1" baseline="0">
                <a:solidFill>
                  <a:srgbClr val="C00000"/>
                </a:solidFill>
                <a:latin typeface="Arial" panose="020B0604020202020204" pitchFamily="34" charset="0"/>
                <a:ea typeface="HY견고딕" pitchFamily="18" charset="-127"/>
                <a:cs typeface="Arial" pitchFamily="34" charset="0"/>
              </a:defRPr>
            </a:lvl1pPr>
            <a:lvl2pPr marL="615693" indent="-208250">
              <a:defRPr sz="1800" b="0">
                <a:latin typeface="맑은 고딕" pitchFamily="50" charset="-127"/>
                <a:ea typeface="맑은 고딕" pitchFamily="50" charset="-127"/>
              </a:defRPr>
            </a:lvl2pPr>
            <a:lvl3pPr marL="1024947" indent="-210060">
              <a:defRPr sz="1600" b="0">
                <a:latin typeface="맑은 고딕" pitchFamily="50" charset="-127"/>
                <a:ea typeface="맑은 고딕" pitchFamily="50" charset="-127"/>
              </a:defRPr>
            </a:lvl3pPr>
            <a:lvl4pPr marL="1432392" indent="-210060">
              <a:buFont typeface="Wingdings" pitchFamily="2" charset="2"/>
              <a:buChar char="Ø"/>
              <a:defRPr sz="1400" b="0">
                <a:latin typeface="맑은 고딕" pitchFamily="50" charset="-127"/>
                <a:ea typeface="맑은 고딕" pitchFamily="50" charset="-127"/>
              </a:defRPr>
            </a:lvl4pPr>
            <a:lvl5pPr marL="1839835" indent="-199195">
              <a:defRPr sz="1400" b="0">
                <a:latin typeface="맑은 고딕" pitchFamily="50" charset="-127"/>
                <a:ea typeface="맑은 고딕" pitchFamily="50" charset="-127"/>
              </a:defRPr>
            </a:lvl5pPr>
          </a:lstStyle>
          <a:p>
            <a:pPr lvl="0"/>
            <a:r>
              <a:rPr lang="ko-KR" altLang="en-US" dirty="0"/>
              <a:t>마스터 텍스트 스타일을 편집합니다</a:t>
            </a:r>
          </a:p>
        </p:txBody>
      </p:sp>
      <p:grpSp>
        <p:nvGrpSpPr>
          <p:cNvPr id="10" name="그룹 9">
            <a:extLst>
              <a:ext uri="{FF2B5EF4-FFF2-40B4-BE49-F238E27FC236}">
                <a16:creationId xmlns:a16="http://schemas.microsoft.com/office/drawing/2014/main" id="{9750BC28-0D7B-4415-88F1-B58E27D6447C}"/>
              </a:ext>
            </a:extLst>
          </p:cNvPr>
          <p:cNvGrpSpPr/>
          <p:nvPr userDrawn="1"/>
        </p:nvGrpSpPr>
        <p:grpSpPr>
          <a:xfrm>
            <a:off x="7902984" y="36215"/>
            <a:ext cx="2379207" cy="418774"/>
            <a:chOff x="131757" y="57524"/>
            <a:chExt cx="2379207" cy="418774"/>
          </a:xfrm>
        </p:grpSpPr>
        <p:pic>
          <p:nvPicPr>
            <p:cNvPr id="11" name="그림 10">
              <a:extLst>
                <a:ext uri="{FF2B5EF4-FFF2-40B4-BE49-F238E27FC236}">
                  <a16:creationId xmlns:a16="http://schemas.microsoft.com/office/drawing/2014/main" id="{B77C7876-0B01-48AB-BF89-89DD03D78A9D}"/>
                </a:ext>
              </a:extLst>
            </p:cNvPr>
            <p:cNvPicPr>
              <a:picLocks noChangeAspect="1"/>
            </p:cNvPicPr>
            <p:nvPr/>
          </p:nvPicPr>
          <p:blipFill>
            <a:blip r:embed="rId2"/>
            <a:stretch>
              <a:fillRect/>
            </a:stretch>
          </p:blipFill>
          <p:spPr>
            <a:xfrm>
              <a:off x="131757" y="57524"/>
              <a:ext cx="418774" cy="418774"/>
            </a:xfrm>
            <a:prstGeom prst="rect">
              <a:avLst/>
            </a:prstGeom>
          </p:spPr>
        </p:pic>
        <p:pic>
          <p:nvPicPr>
            <p:cNvPr id="12" name="그림 11">
              <a:extLst>
                <a:ext uri="{FF2B5EF4-FFF2-40B4-BE49-F238E27FC236}">
                  <a16:creationId xmlns:a16="http://schemas.microsoft.com/office/drawing/2014/main" id="{323599A5-A4BF-45BE-AE74-3FC6D1EF7CB9}"/>
                </a:ext>
              </a:extLst>
            </p:cNvPr>
            <p:cNvPicPr>
              <a:picLocks noChangeAspect="1"/>
            </p:cNvPicPr>
            <p:nvPr/>
          </p:nvPicPr>
          <p:blipFill>
            <a:blip r:embed="rId3"/>
            <a:stretch>
              <a:fillRect/>
            </a:stretch>
          </p:blipFill>
          <p:spPr>
            <a:xfrm>
              <a:off x="596516" y="146177"/>
              <a:ext cx="358669" cy="241468"/>
            </a:xfrm>
            <a:prstGeom prst="rect">
              <a:avLst/>
            </a:prstGeom>
          </p:spPr>
        </p:pic>
        <p:pic>
          <p:nvPicPr>
            <p:cNvPr id="13" name="그림 12">
              <a:extLst>
                <a:ext uri="{FF2B5EF4-FFF2-40B4-BE49-F238E27FC236}">
                  <a16:creationId xmlns:a16="http://schemas.microsoft.com/office/drawing/2014/main" id="{C050777A-9BA0-457C-B73E-49052A5516CF}"/>
                </a:ext>
              </a:extLst>
            </p:cNvPr>
            <p:cNvPicPr>
              <a:picLocks noChangeAspect="1"/>
            </p:cNvPicPr>
            <p:nvPr/>
          </p:nvPicPr>
          <p:blipFill>
            <a:blip r:embed="rId4"/>
            <a:stretch>
              <a:fillRect/>
            </a:stretch>
          </p:blipFill>
          <p:spPr>
            <a:xfrm>
              <a:off x="1028564" y="115047"/>
              <a:ext cx="358669" cy="303728"/>
            </a:xfrm>
            <a:prstGeom prst="rect">
              <a:avLst/>
            </a:prstGeom>
          </p:spPr>
        </p:pic>
        <p:pic>
          <p:nvPicPr>
            <p:cNvPr id="14" name="그림 13">
              <a:extLst>
                <a:ext uri="{FF2B5EF4-FFF2-40B4-BE49-F238E27FC236}">
                  <a16:creationId xmlns:a16="http://schemas.microsoft.com/office/drawing/2014/main" id="{7CEFDEDD-7980-4E84-9DE4-093EC837B458}"/>
                </a:ext>
              </a:extLst>
            </p:cNvPr>
            <p:cNvPicPr>
              <a:picLocks noChangeAspect="1"/>
            </p:cNvPicPr>
            <p:nvPr/>
          </p:nvPicPr>
          <p:blipFill>
            <a:blip r:embed="rId5"/>
            <a:stretch>
              <a:fillRect/>
            </a:stretch>
          </p:blipFill>
          <p:spPr>
            <a:xfrm>
              <a:off x="1424608" y="87376"/>
              <a:ext cx="477661" cy="359069"/>
            </a:xfrm>
            <a:prstGeom prst="rect">
              <a:avLst/>
            </a:prstGeom>
          </p:spPr>
        </p:pic>
        <p:pic>
          <p:nvPicPr>
            <p:cNvPr id="15" name="그림 14">
              <a:extLst>
                <a:ext uri="{FF2B5EF4-FFF2-40B4-BE49-F238E27FC236}">
                  <a16:creationId xmlns:a16="http://schemas.microsoft.com/office/drawing/2014/main" id="{27307A9D-7F17-452B-8380-4EA420FDC90F}"/>
                </a:ext>
              </a:extLst>
            </p:cNvPr>
            <p:cNvPicPr>
              <a:picLocks noChangeAspect="1"/>
            </p:cNvPicPr>
            <p:nvPr/>
          </p:nvPicPr>
          <p:blipFill>
            <a:blip r:embed="rId6"/>
            <a:stretch>
              <a:fillRect/>
            </a:stretch>
          </p:blipFill>
          <p:spPr>
            <a:xfrm>
              <a:off x="1712640" y="85910"/>
              <a:ext cx="798324" cy="362002"/>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16" name="제목 개체 틀 1">
            <a:extLst>
              <a:ext uri="{FF2B5EF4-FFF2-40B4-BE49-F238E27FC236}">
                <a16:creationId xmlns:a16="http://schemas.microsoft.com/office/drawing/2014/main" id="{0A3C19FD-C6AD-4A52-9E44-CF920FDB5351}"/>
              </a:ext>
            </a:extLst>
          </p:cNvPr>
          <p:cNvSpPr>
            <a:spLocks noGrp="1"/>
          </p:cNvSpPr>
          <p:nvPr>
            <p:ph type="title"/>
          </p:nvPr>
        </p:nvSpPr>
        <p:spPr bwMode="auto">
          <a:xfrm>
            <a:off x="1026221" y="1908422"/>
            <a:ext cx="8640960" cy="1569661"/>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lvl1pPr>
              <a:defRPr kumimoji="1" lang="ko-KR" altLang="en-US" sz="3200" b="1" kern="1200" dirty="0" smtClean="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defRPr>
            </a:lvl1pPr>
          </a:lstStyle>
          <a:p>
            <a:pPr lvl="0"/>
            <a:r>
              <a:rPr lang="ko-KR" altLang="en-US" dirty="0"/>
              <a:t>마스터 제목 스타일 편집</a:t>
            </a:r>
          </a:p>
        </p:txBody>
      </p:sp>
      <p:sp>
        <p:nvSpPr>
          <p:cNvPr id="19" name="내용 개체 틀 2">
            <a:extLst>
              <a:ext uri="{FF2B5EF4-FFF2-40B4-BE49-F238E27FC236}">
                <a16:creationId xmlns:a16="http://schemas.microsoft.com/office/drawing/2014/main" id="{510A6C93-99CD-478F-AAB6-4EBA46D87762}"/>
              </a:ext>
            </a:extLst>
          </p:cNvPr>
          <p:cNvSpPr>
            <a:spLocks noGrp="1"/>
          </p:cNvSpPr>
          <p:nvPr>
            <p:ph idx="11" hasCustomPrompt="1"/>
          </p:nvPr>
        </p:nvSpPr>
        <p:spPr>
          <a:xfrm>
            <a:off x="302656" y="4716735"/>
            <a:ext cx="10079285" cy="461666"/>
          </a:xfrm>
        </p:spPr>
        <p:txBody>
          <a:bodyPr/>
          <a:lstStyle>
            <a:lvl1pPr marL="0" indent="0" algn="ctr">
              <a:buClrTx/>
              <a:buFont typeface="Wingdings" pitchFamily="2" charset="2"/>
              <a:buNone/>
              <a:defRPr kumimoji="1" lang="ko-KR" altLang="en-US" sz="2400" b="1" kern="1200" dirty="0" smtClean="0">
                <a:solidFill>
                  <a:schemeClr val="tx1">
                    <a:lumMod val="65000"/>
                    <a:lumOff val="35000"/>
                  </a:schemeClr>
                </a:solidFill>
                <a:latin typeface="Arial" panose="020B0604020202020204" pitchFamily="34" charset="0"/>
                <a:ea typeface="KoPubWorld돋움체 Medium" panose="000006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
        <p:nvSpPr>
          <p:cNvPr id="20" name="내용 개체 틀 2">
            <a:extLst>
              <a:ext uri="{FF2B5EF4-FFF2-40B4-BE49-F238E27FC236}">
                <a16:creationId xmlns:a16="http://schemas.microsoft.com/office/drawing/2014/main" id="{4FBD87FE-8BA8-4A95-8F0D-3B2E78C691C8}"/>
              </a:ext>
            </a:extLst>
          </p:cNvPr>
          <p:cNvSpPr>
            <a:spLocks noGrp="1"/>
          </p:cNvSpPr>
          <p:nvPr>
            <p:ph idx="12" hasCustomPrompt="1"/>
          </p:nvPr>
        </p:nvSpPr>
        <p:spPr>
          <a:xfrm>
            <a:off x="302655" y="5220791"/>
            <a:ext cx="10079285" cy="360040"/>
          </a:xfrm>
        </p:spPr>
        <p:txBody>
          <a:bodyPr/>
          <a:lstStyle>
            <a:lvl1pPr marL="0" indent="0" algn="ctr">
              <a:buClrTx/>
              <a:buFont typeface="Wingdings" pitchFamily="2" charset="2"/>
              <a:buNone/>
              <a:defRPr kumimoji="1" lang="ko-KR" altLang="en-US" sz="1800" kern="1200" dirty="0" smtClean="0">
                <a:solidFill>
                  <a:schemeClr val="tx1">
                    <a:lumMod val="65000"/>
                    <a:lumOff val="35000"/>
                  </a:schemeClr>
                </a:solidFill>
                <a:latin typeface="Arial" panose="020B0604020202020204" pitchFamily="34" charset="0"/>
                <a:ea typeface="KoPubWorld돋움체 Light" panose="000003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Tree>
    <p:extLst>
      <p:ext uri="{BB962C8B-B14F-4D97-AF65-F5344CB8AC3E}">
        <p14:creationId xmlns:p14="http://schemas.microsoft.com/office/powerpoint/2010/main" val="17296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3" name="TextBox 2">
            <a:extLst>
              <a:ext uri="{FF2B5EF4-FFF2-40B4-BE49-F238E27FC236}">
                <a16:creationId xmlns:a16="http://schemas.microsoft.com/office/drawing/2014/main" id="{47EAB9C4-A266-43FB-AACD-DA4BC2D0C967}"/>
              </a:ext>
            </a:extLst>
          </p:cNvPr>
          <p:cNvSpPr txBox="1"/>
          <p:nvPr userDrawn="1"/>
        </p:nvSpPr>
        <p:spPr>
          <a:xfrm>
            <a:off x="1026220" y="2772519"/>
            <a:ext cx="8640960" cy="1015663"/>
          </a:xfrm>
          <a:prstGeom prst="rect">
            <a:avLst/>
          </a:prstGeom>
          <a:noFill/>
        </p:spPr>
        <p:txBody>
          <a:bodyPr wrap="square" rtlCol="0">
            <a:spAutoFit/>
          </a:bodyPr>
          <a:lstStyle/>
          <a:p>
            <a:pPr algn="ctr"/>
            <a:r>
              <a:rPr kumimoji="1" lang="en-US" altLang="ko-KR"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rPr>
              <a:t>Thank you</a:t>
            </a:r>
            <a:endParaRPr kumimoji="1" lang="ko-KR" altLang="en-US"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endParaRPr>
          </a:p>
        </p:txBody>
      </p:sp>
    </p:spTree>
    <p:extLst>
      <p:ext uri="{BB962C8B-B14F-4D97-AF65-F5344CB8AC3E}">
        <p14:creationId xmlns:p14="http://schemas.microsoft.com/office/powerpoint/2010/main" val="3334437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1_제목 슬라이드">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036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34FF78F-2DFA-4327-AACD-B5F74545710D}" type="slidenum">
              <a:rPr lang="ko-KR" altLang="en-US" smtClean="0"/>
              <a:t>‹#›</a:t>
            </a:fld>
            <a:endParaRPr lang="ko-KR" altLang="en-US"/>
          </a:p>
        </p:txBody>
      </p:sp>
    </p:spTree>
    <p:extLst>
      <p:ext uri="{BB962C8B-B14F-4D97-AF65-F5344CB8AC3E}">
        <p14:creationId xmlns:p14="http://schemas.microsoft.com/office/powerpoint/2010/main" val="22186395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534988" y="303213"/>
            <a:ext cx="9623425" cy="1260475"/>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p>
            <a:pPr lvl="0"/>
            <a:r>
              <a:rPr lang="ko-KR" altLang="en-US"/>
              <a:t>마스터 제목 스타일 편집</a:t>
            </a:r>
          </a:p>
        </p:txBody>
      </p:sp>
      <p:sp>
        <p:nvSpPr>
          <p:cNvPr id="1027" name="텍스트 개체 틀 2"/>
          <p:cNvSpPr>
            <a:spLocks noGrp="1"/>
          </p:cNvSpPr>
          <p:nvPr>
            <p:ph type="body" idx="1"/>
          </p:nvPr>
        </p:nvSpPr>
        <p:spPr bwMode="auto">
          <a:xfrm>
            <a:off x="534988" y="1763713"/>
            <a:ext cx="9623425" cy="4991100"/>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534988" y="7008813"/>
            <a:ext cx="2495550" cy="401637"/>
          </a:xfrm>
          <a:prstGeom prst="rect">
            <a:avLst/>
          </a:prstGeom>
        </p:spPr>
        <p:txBody>
          <a:bodyPr vert="horz" lIns="104306" tIns="52153" rIns="104306" bIns="52153" rtlCol="0" anchor="ctr"/>
          <a:lstStyle>
            <a:lvl1pPr algn="l" defTabSz="1043056" fontAlgn="auto">
              <a:spcBef>
                <a:spcPts val="0"/>
              </a:spcBef>
              <a:spcAft>
                <a:spcPts val="0"/>
              </a:spcAft>
              <a:defRPr kumimoji="0" sz="1400">
                <a:solidFill>
                  <a:schemeClr val="tx1">
                    <a:tint val="75000"/>
                  </a:schemeClr>
                </a:solidFill>
                <a:latin typeface="+mn-lt"/>
                <a:ea typeface="+mn-ea"/>
              </a:defRPr>
            </a:lvl1pPr>
          </a:lstStyle>
          <a:p>
            <a:pPr>
              <a:defRPr/>
            </a:pPr>
            <a:fld id="{7872B9CA-AB7C-47D1-8D03-AAD05741BA44}" type="datetimeFigureOut">
              <a:rPr lang="ko-KR" altLang="en-US"/>
              <a:pPr>
                <a:defRPr/>
              </a:pPr>
              <a:t>2022-02-17</a:t>
            </a:fld>
            <a:endParaRPr lang="ko-KR" altLang="en-US"/>
          </a:p>
        </p:txBody>
      </p:sp>
      <p:sp>
        <p:nvSpPr>
          <p:cNvPr id="5" name="바닥글 개체 틀 4"/>
          <p:cNvSpPr>
            <a:spLocks noGrp="1"/>
          </p:cNvSpPr>
          <p:nvPr>
            <p:ph type="ftr" sz="quarter" idx="3"/>
          </p:nvPr>
        </p:nvSpPr>
        <p:spPr>
          <a:xfrm>
            <a:off x="3652838" y="7008813"/>
            <a:ext cx="3387725" cy="401637"/>
          </a:xfrm>
          <a:prstGeom prst="rect">
            <a:avLst/>
          </a:prstGeom>
        </p:spPr>
        <p:txBody>
          <a:bodyPr vert="horz" lIns="104306" tIns="52153" rIns="104306" bIns="52153" rtlCol="0" anchor="ctr"/>
          <a:lstStyle>
            <a:lvl1pPr algn="ctr" defTabSz="1043056" fontAlgn="auto">
              <a:spcBef>
                <a:spcPts val="0"/>
              </a:spcBef>
              <a:spcAft>
                <a:spcPts val="0"/>
              </a:spcAft>
              <a:defRPr kumimoji="0" sz="1400">
                <a:solidFill>
                  <a:schemeClr val="tx1">
                    <a:tint val="75000"/>
                  </a:schemeClr>
                </a:solidFill>
                <a:latin typeface="+mn-lt"/>
                <a:ea typeface="+mn-ea"/>
              </a:defRPr>
            </a:lvl1pPr>
          </a:lstStyle>
          <a:p>
            <a:pPr>
              <a:defRPr/>
            </a:pPr>
            <a:endParaRPr lang="ko-KR" altLang="en-US"/>
          </a:p>
        </p:txBody>
      </p:sp>
      <p:sp>
        <p:nvSpPr>
          <p:cNvPr id="6" name="슬라이드 번호 개체 틀 5"/>
          <p:cNvSpPr>
            <a:spLocks noGrp="1"/>
          </p:cNvSpPr>
          <p:nvPr>
            <p:ph type="sldNum" sz="quarter" idx="4"/>
          </p:nvPr>
        </p:nvSpPr>
        <p:spPr>
          <a:xfrm>
            <a:off x="7662863" y="7008813"/>
            <a:ext cx="2495550" cy="401637"/>
          </a:xfrm>
          <a:prstGeom prst="rect">
            <a:avLst/>
          </a:prstGeom>
        </p:spPr>
        <p:txBody>
          <a:bodyPr vert="horz" lIns="104306" tIns="52153" rIns="104306" bIns="52153" rtlCol="0" anchor="ctr"/>
          <a:lstStyle>
            <a:lvl1pPr algn="r" defTabSz="1043056" fontAlgn="auto">
              <a:spcBef>
                <a:spcPts val="0"/>
              </a:spcBef>
              <a:spcAft>
                <a:spcPts val="0"/>
              </a:spcAft>
              <a:defRPr kumimoji="0" sz="1400">
                <a:solidFill>
                  <a:schemeClr val="tx1">
                    <a:tint val="75000"/>
                  </a:schemeClr>
                </a:solidFill>
                <a:latin typeface="+mn-lt"/>
                <a:ea typeface="+mn-ea"/>
              </a:defRPr>
            </a:lvl1pPr>
          </a:lstStyle>
          <a:p>
            <a:pPr>
              <a:defRPr/>
            </a:pPr>
            <a:fld id="{6F6B85A7-04CA-4851-A782-98DA6DDA6A7C}"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4119" r:id="rId1"/>
    <p:sldLayoutId id="2147484122" r:id="rId2"/>
    <p:sldLayoutId id="2147484123" r:id="rId3"/>
    <p:sldLayoutId id="2147484126" r:id="rId4"/>
    <p:sldLayoutId id="2147484127" r:id="rId5"/>
  </p:sldLayoutIdLst>
  <p:txStyles>
    <p:titleStyle>
      <a:lvl1pPr algn="ctr" defTabSz="1042988" rtl="0" eaLnBrk="0" fontAlgn="base" latinLnBrk="1" hangingPunct="0">
        <a:spcBef>
          <a:spcPct val="0"/>
        </a:spcBef>
        <a:spcAft>
          <a:spcPct val="0"/>
        </a:spcAft>
        <a:defRPr sz="5000" kern="1200">
          <a:solidFill>
            <a:schemeClr val="tx1"/>
          </a:solidFill>
          <a:latin typeface="+mj-lt"/>
          <a:ea typeface="+mj-ea"/>
          <a:cs typeface="+mj-cs"/>
        </a:defRPr>
      </a:lvl1pPr>
      <a:lvl2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2pPr>
      <a:lvl3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3pPr>
      <a:lvl4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4pPr>
      <a:lvl5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5pPr>
      <a:lvl6pPr marL="4572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6pPr>
      <a:lvl7pPr marL="9144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7pPr>
      <a:lvl8pPr marL="13716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8pPr>
      <a:lvl9pPr marL="18288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9pPr>
    </p:titleStyle>
    <p:bodyStyle>
      <a:lvl1pPr marL="390525" indent="-390525" algn="l" defTabSz="1042988" rtl="0" eaLnBrk="0" fontAlgn="base" latinLnBrk="1" hangingPunct="0">
        <a:spcBef>
          <a:spcPct val="20000"/>
        </a:spcBef>
        <a:spcAft>
          <a:spcPct val="0"/>
        </a:spcAft>
        <a:buFont typeface="Arial" charset="0"/>
        <a:buChar char="•"/>
        <a:defRPr sz="3700" kern="1200">
          <a:solidFill>
            <a:schemeClr val="tx1"/>
          </a:solidFill>
          <a:latin typeface="+mn-lt"/>
          <a:ea typeface="+mn-ea"/>
          <a:cs typeface="+mn-cs"/>
        </a:defRPr>
      </a:lvl1pPr>
      <a:lvl2pPr marL="846138" indent="-325438" algn="l" defTabSz="1042988"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2pPr>
      <a:lvl3pPr marL="1303338" indent="-260350" algn="l" defTabSz="1042988" rtl="0" eaLnBrk="0" fontAlgn="base" latinLnBrk="1" hangingPunct="0">
        <a:spcBef>
          <a:spcPct val="20000"/>
        </a:spcBef>
        <a:spcAft>
          <a:spcPct val="0"/>
        </a:spcAft>
        <a:buFont typeface="Arial" charset="0"/>
        <a:buChar char="•"/>
        <a:defRPr sz="2700" kern="1200">
          <a:solidFill>
            <a:schemeClr val="tx1"/>
          </a:solidFill>
          <a:latin typeface="+mn-lt"/>
          <a:ea typeface="+mn-ea"/>
          <a:cs typeface="+mn-cs"/>
        </a:defRPr>
      </a:lvl3pPr>
      <a:lvl4pPr marL="1824038"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4pPr>
      <a:lvl5pPr marL="2346325"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ko-KR"/>
      </a:defPPr>
      <a:lvl1pPr marL="0" algn="l" defTabSz="1043056" rtl="0" eaLnBrk="1" latinLnBrk="1" hangingPunct="1">
        <a:defRPr sz="2100" kern="1200">
          <a:solidFill>
            <a:schemeClr val="tx1"/>
          </a:solidFill>
          <a:latin typeface="+mn-lt"/>
          <a:ea typeface="+mn-ea"/>
          <a:cs typeface="+mn-cs"/>
        </a:defRPr>
      </a:lvl1pPr>
      <a:lvl2pPr marL="521528" algn="l" defTabSz="1043056" rtl="0" eaLnBrk="1" latinLnBrk="1" hangingPunct="1">
        <a:defRPr sz="2100" kern="1200">
          <a:solidFill>
            <a:schemeClr val="tx1"/>
          </a:solidFill>
          <a:latin typeface="+mn-lt"/>
          <a:ea typeface="+mn-ea"/>
          <a:cs typeface="+mn-cs"/>
        </a:defRPr>
      </a:lvl2pPr>
      <a:lvl3pPr marL="1043056" algn="l" defTabSz="1043056" rtl="0" eaLnBrk="1" latinLnBrk="1" hangingPunct="1">
        <a:defRPr sz="2100" kern="1200">
          <a:solidFill>
            <a:schemeClr val="tx1"/>
          </a:solidFill>
          <a:latin typeface="+mn-lt"/>
          <a:ea typeface="+mn-ea"/>
          <a:cs typeface="+mn-cs"/>
        </a:defRPr>
      </a:lvl3pPr>
      <a:lvl4pPr marL="1564584" algn="l" defTabSz="1043056" rtl="0" eaLnBrk="1" latinLnBrk="1" hangingPunct="1">
        <a:defRPr sz="2100" kern="1200">
          <a:solidFill>
            <a:schemeClr val="tx1"/>
          </a:solidFill>
          <a:latin typeface="+mn-lt"/>
          <a:ea typeface="+mn-ea"/>
          <a:cs typeface="+mn-cs"/>
        </a:defRPr>
      </a:lvl4pPr>
      <a:lvl5pPr marL="2086112" algn="l" defTabSz="1043056" rtl="0" eaLnBrk="1" latinLnBrk="1" hangingPunct="1">
        <a:defRPr sz="2100" kern="1200">
          <a:solidFill>
            <a:schemeClr val="tx1"/>
          </a:solidFill>
          <a:latin typeface="+mn-lt"/>
          <a:ea typeface="+mn-ea"/>
          <a:cs typeface="+mn-cs"/>
        </a:defRPr>
      </a:lvl5pPr>
      <a:lvl6pPr marL="2607640" algn="l" defTabSz="1043056" rtl="0" eaLnBrk="1" latinLnBrk="1" hangingPunct="1">
        <a:defRPr sz="2100" kern="1200">
          <a:solidFill>
            <a:schemeClr val="tx1"/>
          </a:solidFill>
          <a:latin typeface="+mn-lt"/>
          <a:ea typeface="+mn-ea"/>
          <a:cs typeface="+mn-cs"/>
        </a:defRPr>
      </a:lvl6pPr>
      <a:lvl7pPr marL="3129168" algn="l" defTabSz="1043056" rtl="0" eaLnBrk="1" latinLnBrk="1" hangingPunct="1">
        <a:defRPr sz="2100" kern="1200">
          <a:solidFill>
            <a:schemeClr val="tx1"/>
          </a:solidFill>
          <a:latin typeface="+mn-lt"/>
          <a:ea typeface="+mn-ea"/>
          <a:cs typeface="+mn-cs"/>
        </a:defRPr>
      </a:lvl7pPr>
      <a:lvl8pPr marL="3650696" algn="l" defTabSz="1043056" rtl="0" eaLnBrk="1" latinLnBrk="1" hangingPunct="1">
        <a:defRPr sz="2100" kern="1200">
          <a:solidFill>
            <a:schemeClr val="tx1"/>
          </a:solidFill>
          <a:latin typeface="+mn-lt"/>
          <a:ea typeface="+mn-ea"/>
          <a:cs typeface="+mn-cs"/>
        </a:defRPr>
      </a:lvl8pPr>
      <a:lvl9pPr marL="4172224" algn="l" defTabSz="1043056" rtl="0" eaLnBrk="1" latinLnBrk="1"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chart" Target="../charts/chart1.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chart" Target="../charts/chart2.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52.png"/><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svg"/></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635479-C163-468C-9B0E-7FABBC01740B}"/>
              </a:ext>
            </a:extLst>
          </p:cNvPr>
          <p:cNvSpPr>
            <a:spLocks noGrp="1"/>
          </p:cNvSpPr>
          <p:nvPr>
            <p:ph type="title"/>
          </p:nvPr>
        </p:nvSpPr>
        <p:spPr/>
        <p:txBody>
          <a:bodyPr/>
          <a:lstStyle/>
          <a:p>
            <a:r>
              <a:rPr lang="en-US" altLang="ko-KR" dirty="0"/>
              <a:t>Localization of passive house construction</a:t>
            </a:r>
          </a:p>
        </p:txBody>
      </p:sp>
      <p:sp>
        <p:nvSpPr>
          <p:cNvPr id="3" name="내용 개체 틀 2">
            <a:extLst>
              <a:ext uri="{FF2B5EF4-FFF2-40B4-BE49-F238E27FC236}">
                <a16:creationId xmlns:a16="http://schemas.microsoft.com/office/drawing/2014/main" id="{DDC2D895-F6B7-4A37-931A-9B945E924358}"/>
              </a:ext>
            </a:extLst>
          </p:cNvPr>
          <p:cNvSpPr>
            <a:spLocks noGrp="1"/>
          </p:cNvSpPr>
          <p:nvPr>
            <p:ph idx="11"/>
          </p:nvPr>
        </p:nvSpPr>
        <p:spPr/>
        <p:txBody>
          <a:bodyPr/>
          <a:lstStyle/>
          <a:p>
            <a:r>
              <a:rPr lang="en-US" altLang="ko-KR" dirty="0"/>
              <a:t>Oh, </a:t>
            </a:r>
            <a:r>
              <a:rPr lang="en-US" altLang="ko-KR" dirty="0" err="1"/>
              <a:t>Dae-seok</a:t>
            </a:r>
            <a:endParaRPr lang="ko-KR" altLang="en-US" dirty="0"/>
          </a:p>
        </p:txBody>
      </p:sp>
      <p:sp>
        <p:nvSpPr>
          <p:cNvPr id="4" name="내용 개체 틀 3">
            <a:extLst>
              <a:ext uri="{FF2B5EF4-FFF2-40B4-BE49-F238E27FC236}">
                <a16:creationId xmlns:a16="http://schemas.microsoft.com/office/drawing/2014/main" id="{A1C8EE53-ECFB-4FF6-AC63-0AAE914BADFC}"/>
              </a:ext>
            </a:extLst>
          </p:cNvPr>
          <p:cNvSpPr>
            <a:spLocks noGrp="1"/>
          </p:cNvSpPr>
          <p:nvPr>
            <p:ph idx="12"/>
          </p:nvPr>
        </p:nvSpPr>
        <p:spPr/>
        <p:txBody>
          <a:bodyPr/>
          <a:lstStyle/>
          <a:p>
            <a:r>
              <a:rPr lang="en-US" altLang="ko-KR" dirty="0"/>
              <a:t>Passive House Institute Korea</a:t>
            </a:r>
            <a:endParaRPr lang="ko-KR" altLang="en-US" dirty="0"/>
          </a:p>
        </p:txBody>
      </p:sp>
    </p:spTree>
    <p:extLst>
      <p:ext uri="{BB962C8B-B14F-4D97-AF65-F5344CB8AC3E}">
        <p14:creationId xmlns:p14="http://schemas.microsoft.com/office/powerpoint/2010/main" val="2120833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내용 개체 틀 1">
            <a:extLst>
              <a:ext uri="{FF2B5EF4-FFF2-40B4-BE49-F238E27FC236}">
                <a16:creationId xmlns:a16="http://schemas.microsoft.com/office/drawing/2014/main" id="{37347525-52E4-459E-B833-1B40992EC1D1}"/>
              </a:ext>
            </a:extLst>
          </p:cNvPr>
          <p:cNvSpPr>
            <a:spLocks noGrp="1"/>
          </p:cNvSpPr>
          <p:nvPr>
            <p:ph idx="1"/>
          </p:nvPr>
        </p:nvSpPr>
        <p:spPr>
          <a:xfrm>
            <a:off x="136097" y="1078669"/>
            <a:ext cx="10401762" cy="1405818"/>
          </a:xfrm>
        </p:spPr>
        <p:txBody>
          <a:bodyPr/>
          <a:lstStyle/>
          <a:p>
            <a:r>
              <a:rPr lang="en-US" altLang="ko-KR" sz="1800" b="1" dirty="0"/>
              <a:t>Preparation of legal basis</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600" b="0" i="0" u="none" strike="noStrike" kern="1200" cap="none" spc="0" normalizeH="0" baseline="0" noProof="0" dirty="0">
                <a:ln>
                  <a:noFill/>
                </a:ln>
                <a:solidFill>
                  <a:prstClr val="black"/>
                </a:solidFill>
                <a:effectLst/>
                <a:uLnTx/>
                <a:uFillTx/>
                <a:latin typeface="Arial" panose="020B0604020202020204" pitchFamily="34" charset="0"/>
                <a:ea typeface="HY울릉도B"/>
                <a:cs typeface="Arial" panose="020B0604020202020204" pitchFamily="34" charset="0"/>
              </a:rPr>
              <a:t>Changes in legal window and door U-value according to the roadmap</a:t>
            </a:r>
            <a:endParaRPr lang="en-AU" altLang="ko-KR" sz="1800" b="1" dirty="0"/>
          </a:p>
        </p:txBody>
      </p:sp>
      <p:sp>
        <p:nvSpPr>
          <p:cNvPr id="36" name="내용 개체 틀 2">
            <a:extLst>
              <a:ext uri="{FF2B5EF4-FFF2-40B4-BE49-F238E27FC236}">
                <a16:creationId xmlns:a16="http://schemas.microsoft.com/office/drawing/2014/main" id="{CC82CC5E-9DF5-484C-9F87-CD10D2352BDC}"/>
              </a:ext>
            </a:extLst>
          </p:cNvPr>
          <p:cNvSpPr>
            <a:spLocks noGrp="1"/>
          </p:cNvSpPr>
          <p:nvPr>
            <p:ph idx="10"/>
          </p:nvPr>
        </p:nvSpPr>
        <p:spPr>
          <a:xfrm>
            <a:off x="526984" y="421435"/>
            <a:ext cx="9529893" cy="365130"/>
          </a:xfrm>
        </p:spPr>
        <p:txBody>
          <a:bodyPr/>
          <a:lstStyle/>
          <a:p>
            <a:r>
              <a:rPr lang="en-US" altLang="ko-KR" dirty="0"/>
              <a:t>Government's zero energy building certification system </a:t>
            </a:r>
            <a:endParaRPr lang="ko-KR" altLang="en-US" dirty="0"/>
          </a:p>
        </p:txBody>
      </p:sp>
      <p:cxnSp>
        <p:nvCxnSpPr>
          <p:cNvPr id="43" name="직선 연결선 42">
            <a:extLst>
              <a:ext uri="{FF2B5EF4-FFF2-40B4-BE49-F238E27FC236}">
                <a16:creationId xmlns:a16="http://schemas.microsoft.com/office/drawing/2014/main" id="{8CD8FBFD-D5C0-4D03-B680-752A87510186}"/>
              </a:ext>
            </a:extLst>
          </p:cNvPr>
          <p:cNvCxnSpPr>
            <a:cxnSpLocks/>
          </p:cNvCxnSpPr>
          <p:nvPr/>
        </p:nvCxnSpPr>
        <p:spPr bwMode="auto">
          <a:xfrm flipV="1">
            <a:off x="7372449" y="3024547"/>
            <a:ext cx="0" cy="2968014"/>
          </a:xfrm>
          <a:prstGeom prst="line">
            <a:avLst/>
          </a:prstGeom>
          <a:noFill/>
          <a:ln w="34925" cap="flat" cmpd="sng" algn="ctr">
            <a:solidFill>
              <a:srgbClr val="FF0000"/>
            </a:solidFill>
            <a:prstDash val="sysDash"/>
          </a:ln>
          <a:effectLst/>
        </p:spPr>
      </p:cxnSp>
      <p:cxnSp>
        <p:nvCxnSpPr>
          <p:cNvPr id="46" name="직선 연결선 45">
            <a:extLst>
              <a:ext uri="{FF2B5EF4-FFF2-40B4-BE49-F238E27FC236}">
                <a16:creationId xmlns:a16="http://schemas.microsoft.com/office/drawing/2014/main" id="{8000F2F0-49D6-4F6F-83C6-A2A96CABFC46}"/>
              </a:ext>
            </a:extLst>
          </p:cNvPr>
          <p:cNvCxnSpPr>
            <a:cxnSpLocks/>
          </p:cNvCxnSpPr>
          <p:nvPr/>
        </p:nvCxnSpPr>
        <p:spPr bwMode="auto">
          <a:xfrm flipV="1">
            <a:off x="6318808" y="3024547"/>
            <a:ext cx="0" cy="2968014"/>
          </a:xfrm>
          <a:prstGeom prst="line">
            <a:avLst/>
          </a:prstGeom>
          <a:noFill/>
          <a:ln w="34925" cap="flat" cmpd="sng" algn="ctr">
            <a:solidFill>
              <a:srgbClr val="FF0000"/>
            </a:solidFill>
            <a:prstDash val="sysDash"/>
          </a:ln>
          <a:effectLst/>
        </p:spPr>
      </p:cxnSp>
      <p:cxnSp>
        <p:nvCxnSpPr>
          <p:cNvPr id="47" name="직선 연결선 46">
            <a:extLst>
              <a:ext uri="{FF2B5EF4-FFF2-40B4-BE49-F238E27FC236}">
                <a16:creationId xmlns:a16="http://schemas.microsoft.com/office/drawing/2014/main" id="{D10F35FC-CB82-4848-90E7-DD734F461641}"/>
              </a:ext>
            </a:extLst>
          </p:cNvPr>
          <p:cNvCxnSpPr>
            <a:cxnSpLocks/>
          </p:cNvCxnSpPr>
          <p:nvPr/>
        </p:nvCxnSpPr>
        <p:spPr bwMode="auto">
          <a:xfrm flipH="1">
            <a:off x="6318808" y="3384587"/>
            <a:ext cx="1053641" cy="0"/>
          </a:xfrm>
          <a:prstGeom prst="line">
            <a:avLst/>
          </a:prstGeom>
          <a:noFill/>
          <a:ln w="25400" cap="flat" cmpd="sng" algn="ctr">
            <a:solidFill>
              <a:srgbClr val="5ECCF3"/>
            </a:solidFill>
            <a:prstDash val="solid"/>
            <a:headEnd type="triangle" w="lg" len="med"/>
            <a:tailEnd type="triangle" w="lg" len="med"/>
          </a:ln>
          <a:effectLst>
            <a:outerShdw blurRad="40000" dist="20000" dir="5400000" rotWithShape="0">
              <a:srgbClr val="000000">
                <a:alpha val="38000"/>
              </a:srgbClr>
            </a:outerShdw>
          </a:effectLst>
        </p:spPr>
      </p:cxnSp>
      <p:pic>
        <p:nvPicPr>
          <p:cNvPr id="13" name="그림 12">
            <a:extLst>
              <a:ext uri="{FF2B5EF4-FFF2-40B4-BE49-F238E27FC236}">
                <a16:creationId xmlns:a16="http://schemas.microsoft.com/office/drawing/2014/main" id="{19FC5A80-1738-4B4D-9E68-7FD6FDF565D7}"/>
              </a:ext>
            </a:extLst>
          </p:cNvPr>
          <p:cNvPicPr>
            <a:picLocks noChangeAspect="1"/>
          </p:cNvPicPr>
          <p:nvPr/>
        </p:nvPicPr>
        <p:blipFill>
          <a:blip r:embed="rId2"/>
          <a:stretch>
            <a:fillRect/>
          </a:stretch>
        </p:blipFill>
        <p:spPr>
          <a:xfrm>
            <a:off x="1028129" y="2277884"/>
            <a:ext cx="8566721" cy="4830698"/>
          </a:xfrm>
          <a:prstGeom prst="rect">
            <a:avLst/>
          </a:prstGeom>
        </p:spPr>
      </p:pic>
      <p:cxnSp>
        <p:nvCxnSpPr>
          <p:cNvPr id="10" name="직선 연결선 9">
            <a:extLst>
              <a:ext uri="{FF2B5EF4-FFF2-40B4-BE49-F238E27FC236}">
                <a16:creationId xmlns:a16="http://schemas.microsoft.com/office/drawing/2014/main" id="{A0A225EB-22BE-4AC3-90E4-3BD51F06EB05}"/>
              </a:ext>
            </a:extLst>
          </p:cNvPr>
          <p:cNvCxnSpPr>
            <a:cxnSpLocks/>
          </p:cNvCxnSpPr>
          <p:nvPr/>
        </p:nvCxnSpPr>
        <p:spPr bwMode="auto">
          <a:xfrm flipV="1">
            <a:off x="7300441" y="2884847"/>
            <a:ext cx="0" cy="2968014"/>
          </a:xfrm>
          <a:prstGeom prst="line">
            <a:avLst/>
          </a:prstGeom>
          <a:noFill/>
          <a:ln w="34925" cap="flat" cmpd="sng" algn="ctr">
            <a:solidFill>
              <a:srgbClr val="FF0000"/>
            </a:solidFill>
            <a:prstDash val="sysDash"/>
          </a:ln>
          <a:effectLst/>
        </p:spPr>
      </p:cxnSp>
      <p:sp>
        <p:nvSpPr>
          <p:cNvPr id="42" name="TextBox 41">
            <a:extLst>
              <a:ext uri="{FF2B5EF4-FFF2-40B4-BE49-F238E27FC236}">
                <a16:creationId xmlns:a16="http://schemas.microsoft.com/office/drawing/2014/main" id="{3112A1E7-1EB3-49FA-BC36-C46C916A48C5}"/>
              </a:ext>
            </a:extLst>
          </p:cNvPr>
          <p:cNvSpPr txBox="1"/>
          <p:nvPr/>
        </p:nvSpPr>
        <p:spPr>
          <a:xfrm>
            <a:off x="7411523" y="3005455"/>
            <a:ext cx="5348286" cy="646331"/>
          </a:xfrm>
          <a:prstGeom prst="rect">
            <a:avLst/>
          </a:prstGeom>
          <a:noFill/>
        </p:spPr>
        <p:txBody>
          <a:bodyPr wrap="square">
            <a:spAutoFit/>
          </a:bodyPr>
          <a:lstStyle/>
          <a:p>
            <a:pPr marL="0" marR="0" lvl="0" indent="0" algn="l" defTabSz="1042988"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dirty="0" err="1">
                <a:ln>
                  <a:noFill/>
                </a:ln>
                <a:solidFill>
                  <a:prstClr val="black"/>
                </a:solidFill>
                <a:effectLst/>
                <a:uLnTx/>
                <a:uFillTx/>
                <a:latin typeface="Arial" panose="020B0604020202020204" pitchFamily="34" charset="0"/>
                <a:ea typeface="굴림" charset="-127"/>
                <a:cs typeface="Arial" panose="020B0604020202020204" pitchFamily="34" charset="0"/>
              </a:rPr>
              <a:t>Announcement</a:t>
            </a:r>
            <a:endParaRPr kumimoji="1" lang="en-US" altLang="ko-KR" sz="1800" b="0" i="0" u="none" strike="noStrike" kern="1200" cap="none" spc="0" normalizeH="0" baseline="0" noProof="0" dirty="0">
              <a:ln>
                <a:noFill/>
              </a:ln>
              <a:solidFill>
                <a:prstClr val="black"/>
              </a:solidFill>
              <a:effectLst/>
              <a:uLnTx/>
              <a:uFillTx/>
              <a:latin typeface="Arial" panose="020B0604020202020204" pitchFamily="34" charset="0"/>
              <a:ea typeface="굴림" charset="-127"/>
              <a:cs typeface="Arial" panose="020B0604020202020204" pitchFamily="34" charset="0"/>
            </a:endParaRPr>
          </a:p>
          <a:p>
            <a:pPr marL="0" marR="0" lvl="0" indent="0" algn="l" defTabSz="1042988"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dirty="0">
                <a:ln>
                  <a:noFill/>
                </a:ln>
                <a:solidFill>
                  <a:prstClr val="black"/>
                </a:solidFill>
                <a:effectLst/>
                <a:uLnTx/>
                <a:uFillTx/>
                <a:latin typeface="Arial" panose="020B0604020202020204" pitchFamily="34" charset="0"/>
                <a:ea typeface="굴림" charset="-127"/>
                <a:cs typeface="Arial" panose="020B0604020202020204" pitchFamily="34" charset="0"/>
              </a:rPr>
              <a:t>of ZEB </a:t>
            </a:r>
            <a:endParaRPr kumimoji="1" lang="en-US" altLang="ko-KR" sz="1800" b="0" i="0" u="none" strike="noStrike" kern="1200" cap="none" spc="0" normalizeH="0" baseline="0" noProof="0" dirty="0">
              <a:ln>
                <a:noFill/>
              </a:ln>
              <a:solidFill>
                <a:prstClr val="black"/>
              </a:solidFill>
              <a:effectLst/>
              <a:uLnTx/>
              <a:uFillTx/>
              <a:latin typeface="Arial" panose="020B0604020202020204" pitchFamily="34" charset="0"/>
              <a:ea typeface="굴림" charset="-127"/>
              <a:cs typeface="Arial" panose="020B0604020202020204" pitchFamily="34" charset="0"/>
            </a:endParaRPr>
          </a:p>
        </p:txBody>
      </p:sp>
    </p:spTree>
    <p:extLst>
      <p:ext uri="{BB962C8B-B14F-4D97-AF65-F5344CB8AC3E}">
        <p14:creationId xmlns:p14="http://schemas.microsoft.com/office/powerpoint/2010/main" val="25315838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AD3C53AF-672A-40FE-956C-EABC0357FC69}"/>
              </a:ext>
            </a:extLst>
          </p:cNvPr>
          <p:cNvSpPr>
            <a:spLocks noGrp="1"/>
          </p:cNvSpPr>
          <p:nvPr>
            <p:ph idx="10"/>
          </p:nvPr>
        </p:nvSpPr>
        <p:spPr/>
        <p:txBody>
          <a:bodyPr/>
          <a:lstStyle/>
          <a:p>
            <a:r>
              <a:rPr lang="en-US" altLang="ko-KR" dirty="0"/>
              <a:t>Government's zero energy building certification system </a:t>
            </a:r>
            <a:endParaRPr lang="ko-KR" altLang="en-US" dirty="0"/>
          </a:p>
        </p:txBody>
      </p:sp>
      <p:sp>
        <p:nvSpPr>
          <p:cNvPr id="44" name="내용 개체 틀 1">
            <a:extLst>
              <a:ext uri="{FF2B5EF4-FFF2-40B4-BE49-F238E27FC236}">
                <a16:creationId xmlns:a16="http://schemas.microsoft.com/office/drawing/2014/main" id="{37347525-52E4-459E-B833-1B40992EC1D1}"/>
              </a:ext>
            </a:extLst>
          </p:cNvPr>
          <p:cNvSpPr>
            <a:spLocks noGrp="1"/>
          </p:cNvSpPr>
          <p:nvPr>
            <p:ph idx="1"/>
          </p:nvPr>
        </p:nvSpPr>
        <p:spPr>
          <a:xfrm>
            <a:off x="136097" y="1078669"/>
            <a:ext cx="10401762" cy="556363"/>
          </a:xfrm>
        </p:spPr>
        <p:txBody>
          <a:bodyPr/>
          <a:lstStyle/>
          <a:p>
            <a:r>
              <a:rPr lang="en-US" altLang="ko-KR" dirty="0"/>
              <a:t>Zero</a:t>
            </a:r>
            <a:r>
              <a:rPr lang="ko-KR" altLang="en-US" dirty="0"/>
              <a:t> </a:t>
            </a:r>
            <a:r>
              <a:rPr lang="en-US" altLang="ko-KR" dirty="0"/>
              <a:t>energy</a:t>
            </a:r>
            <a:r>
              <a:rPr lang="ko-KR" altLang="en-US" dirty="0"/>
              <a:t> </a:t>
            </a:r>
            <a:r>
              <a:rPr lang="en-US" altLang="ko-KR" dirty="0"/>
              <a:t>building</a:t>
            </a:r>
            <a:r>
              <a:rPr lang="ko-KR" altLang="en-US" dirty="0"/>
              <a:t> </a:t>
            </a:r>
            <a:r>
              <a:rPr lang="en-US" altLang="ko-KR" dirty="0"/>
              <a:t>certification</a:t>
            </a:r>
          </a:p>
        </p:txBody>
      </p:sp>
      <p:pic>
        <p:nvPicPr>
          <p:cNvPr id="12" name="Picture 2" descr="C:\Users\ods-pc\Downloads\제로에너지빌딩 로고 gif\제로에너지빌딩 로고.gif">
            <a:extLst>
              <a:ext uri="{FF2B5EF4-FFF2-40B4-BE49-F238E27FC236}">
                <a16:creationId xmlns:a16="http://schemas.microsoft.com/office/drawing/2014/main" id="{F1F7FC8A-45AD-4FB1-997C-ED5FABB2BE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084" t="7392" r="26125" b="66529"/>
          <a:stretch/>
        </p:blipFill>
        <p:spPr bwMode="auto">
          <a:xfrm>
            <a:off x="1068127" y="2425642"/>
            <a:ext cx="4662458" cy="35249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ods-pc\Downloads\제로에너지빌딩 로고 gif\제로에너지빌딩 로고.gif">
            <a:extLst>
              <a:ext uri="{FF2B5EF4-FFF2-40B4-BE49-F238E27FC236}">
                <a16:creationId xmlns:a16="http://schemas.microsoft.com/office/drawing/2014/main" id="{9A415260-4282-476E-98A9-94AE287998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33" t="76508" r="1857" b="9705"/>
          <a:stretch/>
        </p:blipFill>
        <p:spPr bwMode="auto">
          <a:xfrm>
            <a:off x="1035409" y="5947773"/>
            <a:ext cx="4696559" cy="11476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ods-pc\Downloads\제로에너지빌딩 로고 gif\제로에너지빌딩 로고.gif">
            <a:extLst>
              <a:ext uri="{FF2B5EF4-FFF2-40B4-BE49-F238E27FC236}">
                <a16:creationId xmlns:a16="http://schemas.microsoft.com/office/drawing/2014/main" id="{5E0690A9-EAC5-47D7-A1DE-F5115B8B93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932" b="88394"/>
          <a:stretch/>
        </p:blipFill>
        <p:spPr bwMode="auto">
          <a:xfrm>
            <a:off x="853118" y="1520514"/>
            <a:ext cx="1768032" cy="90512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
            <a:extLst>
              <a:ext uri="{FF2B5EF4-FFF2-40B4-BE49-F238E27FC236}">
                <a16:creationId xmlns:a16="http://schemas.microsoft.com/office/drawing/2014/main" id="{037EE507-D777-4156-9EDF-9690C4D1BA20}"/>
              </a:ext>
            </a:extLst>
          </p:cNvPr>
          <p:cNvSpPr>
            <a:spLocks noChangeArrowheads="1"/>
          </p:cNvSpPr>
          <p:nvPr/>
        </p:nvSpPr>
        <p:spPr bwMode="auto">
          <a:xfrm>
            <a:off x="6254626" y="2333941"/>
            <a:ext cx="4118115" cy="246221"/>
          </a:xfrm>
          <a:prstGeom prst="rect">
            <a:avLst/>
          </a:prstGeom>
          <a:noFill/>
          <a:ln>
            <a:noFill/>
          </a:ln>
          <a:effectLst/>
        </p:spPr>
        <p:txBody>
          <a:bodyPr vert="horz" wrap="none" lIns="0" tIns="0" rIns="0" bIns="0" numCol="1" anchor="ctr" anchorCtr="0" compatLnSpc="1">
            <a:prstTxWarp prst="textNoShape">
              <a:avLst/>
            </a:prstTxWarp>
            <a:spAutoFit/>
          </a:bodyPr>
          <a:lstStyle/>
          <a:p>
            <a:pPr defTabSz="1069299"/>
            <a:r>
              <a:rPr lang="en-US" altLang="ko-KR" sz="1600" b="1" dirty="0">
                <a:latin typeface="Arial" panose="020B0604020202020204" pitchFamily="34" charset="0"/>
                <a:cs typeface="Arial" panose="020B0604020202020204" pitchFamily="34" charset="0"/>
              </a:rPr>
              <a:t>Zero</a:t>
            </a:r>
            <a:r>
              <a:rPr lang="ko-KR" altLang="en-US" sz="1600" b="1" dirty="0">
                <a:latin typeface="Arial" panose="020B0604020202020204" pitchFamily="34" charset="0"/>
                <a:cs typeface="Arial" panose="020B0604020202020204" pitchFamily="34" charset="0"/>
              </a:rPr>
              <a:t> </a:t>
            </a:r>
            <a:r>
              <a:rPr lang="en-US" altLang="ko-KR" sz="1600" b="1" dirty="0">
                <a:latin typeface="Arial" panose="020B0604020202020204" pitchFamily="34" charset="0"/>
                <a:cs typeface="Arial" panose="020B0604020202020204" pitchFamily="34" charset="0"/>
              </a:rPr>
              <a:t>Energy</a:t>
            </a:r>
            <a:r>
              <a:rPr lang="ko-KR" altLang="en-US" sz="1600" b="1" dirty="0">
                <a:latin typeface="Arial" panose="020B0604020202020204" pitchFamily="34" charset="0"/>
                <a:cs typeface="Arial" panose="020B0604020202020204" pitchFamily="34" charset="0"/>
              </a:rPr>
              <a:t> </a:t>
            </a:r>
            <a:r>
              <a:rPr lang="en-US" altLang="ko-KR" sz="1600" b="1" dirty="0">
                <a:latin typeface="Arial" panose="020B0604020202020204" pitchFamily="34" charset="0"/>
                <a:cs typeface="Arial" panose="020B0604020202020204" pitchFamily="34" charset="0"/>
              </a:rPr>
              <a:t>Building Certification System</a:t>
            </a:r>
            <a:endParaRPr lang="ko-KR" altLang="ko-KR" sz="1600" b="1" dirty="0">
              <a:latin typeface="Arial" panose="020B0604020202020204" pitchFamily="34" charset="0"/>
              <a:cs typeface="Arial" panose="020B0604020202020204" pitchFamily="34" charset="0"/>
            </a:endParaRPr>
          </a:p>
        </p:txBody>
      </p:sp>
      <p:sp>
        <p:nvSpPr>
          <p:cNvPr id="16" name="Rectangle 1">
            <a:extLst>
              <a:ext uri="{FF2B5EF4-FFF2-40B4-BE49-F238E27FC236}">
                <a16:creationId xmlns:a16="http://schemas.microsoft.com/office/drawing/2014/main" id="{42928B4C-6A60-4036-99A4-0722886D4A17}"/>
              </a:ext>
            </a:extLst>
          </p:cNvPr>
          <p:cNvSpPr>
            <a:spLocks noChangeArrowheads="1"/>
          </p:cNvSpPr>
          <p:nvPr/>
        </p:nvSpPr>
        <p:spPr bwMode="auto">
          <a:xfrm>
            <a:off x="6577177" y="2686611"/>
            <a:ext cx="2461667" cy="606384"/>
          </a:xfrm>
          <a:prstGeom prst="rect">
            <a:avLst/>
          </a:prstGeom>
          <a:noFill/>
          <a:ln>
            <a:noFill/>
          </a:ln>
          <a:effectLst/>
        </p:spPr>
        <p:txBody>
          <a:bodyPr vert="horz" wrap="square" lIns="0" tIns="0" rIns="0" bIns="0" numCol="1" anchor="t" anchorCtr="0" compatLnSpc="1">
            <a:prstTxWarp prst="textNoShape">
              <a:avLst/>
            </a:prstTxWarp>
            <a:spAutoFit/>
          </a:bodyPr>
          <a:lstStyle/>
          <a:p>
            <a:pPr defTabSz="1069299">
              <a:lnSpc>
                <a:spcPct val="150000"/>
              </a:lnSpc>
            </a:pPr>
            <a:r>
              <a:rPr lang="en-US" altLang="ko-KR" sz="1400" dirty="0">
                <a:latin typeface="Arial" panose="020B0604020202020204" pitchFamily="34" charset="0"/>
                <a:cs typeface="Arial" panose="020B0604020202020204" pitchFamily="34" charset="0"/>
              </a:rPr>
              <a:t>-   2020 in public sector</a:t>
            </a:r>
          </a:p>
          <a:p>
            <a:pPr defTabSz="1069299">
              <a:lnSpc>
                <a:spcPct val="150000"/>
              </a:lnSpc>
            </a:pPr>
            <a:r>
              <a:rPr lang="en-US" altLang="ko-KR" sz="1400" dirty="0">
                <a:latin typeface="Arial" panose="020B0604020202020204" pitchFamily="34" charset="0"/>
                <a:cs typeface="Arial" panose="020B0604020202020204" pitchFamily="34" charset="0"/>
              </a:rPr>
              <a:t>-   2025 in private sector</a:t>
            </a:r>
            <a:endParaRPr lang="ko-KR" altLang="ko-KR" sz="1400" dirty="0">
              <a:latin typeface="Arial" panose="020B0604020202020204" pitchFamily="34" charset="0"/>
              <a:cs typeface="Arial" panose="020B0604020202020204" pitchFamily="34" charset="0"/>
            </a:endParaRPr>
          </a:p>
        </p:txBody>
      </p:sp>
      <p:sp>
        <p:nvSpPr>
          <p:cNvPr id="17" name="Rectangle 1">
            <a:extLst>
              <a:ext uri="{FF2B5EF4-FFF2-40B4-BE49-F238E27FC236}">
                <a16:creationId xmlns:a16="http://schemas.microsoft.com/office/drawing/2014/main" id="{0926C67E-5314-4F38-82F9-3E8B0A8DF416}"/>
              </a:ext>
            </a:extLst>
          </p:cNvPr>
          <p:cNvSpPr>
            <a:spLocks noChangeArrowheads="1"/>
          </p:cNvSpPr>
          <p:nvPr/>
        </p:nvSpPr>
        <p:spPr bwMode="auto">
          <a:xfrm>
            <a:off x="6254626" y="4317131"/>
            <a:ext cx="2146421" cy="246221"/>
          </a:xfrm>
          <a:prstGeom prst="rect">
            <a:avLst/>
          </a:prstGeom>
          <a:noFill/>
          <a:ln>
            <a:noFill/>
          </a:ln>
          <a:effectLst/>
        </p:spPr>
        <p:txBody>
          <a:bodyPr vert="horz" wrap="none" lIns="0" tIns="0" rIns="0" bIns="0" numCol="1" anchor="ctr" anchorCtr="0" compatLnSpc="1">
            <a:prstTxWarp prst="textNoShape">
              <a:avLst/>
            </a:prstTxWarp>
            <a:spAutoFit/>
          </a:bodyPr>
          <a:lstStyle/>
          <a:p>
            <a:pPr defTabSz="1069299"/>
            <a:r>
              <a:rPr lang="en-US" altLang="ko-KR" sz="1600" b="1" dirty="0">
                <a:latin typeface="Arial" panose="020B0604020202020204" pitchFamily="34" charset="0"/>
                <a:cs typeface="Arial" panose="020B0604020202020204" pitchFamily="34" charset="0"/>
              </a:rPr>
              <a:t>Minimum requirement</a:t>
            </a:r>
            <a:endParaRPr lang="ko-KR" altLang="ko-KR" sz="1600" b="1" dirty="0">
              <a:latin typeface="Arial" panose="020B0604020202020204" pitchFamily="34" charset="0"/>
              <a:cs typeface="Arial" panose="020B0604020202020204" pitchFamily="34" charset="0"/>
            </a:endParaRPr>
          </a:p>
        </p:txBody>
      </p:sp>
      <p:sp>
        <p:nvSpPr>
          <p:cNvPr id="18" name="Rectangle 1">
            <a:extLst>
              <a:ext uri="{FF2B5EF4-FFF2-40B4-BE49-F238E27FC236}">
                <a16:creationId xmlns:a16="http://schemas.microsoft.com/office/drawing/2014/main" id="{CB8B6241-F68C-4A97-A552-81AD9931BBC0}"/>
              </a:ext>
            </a:extLst>
          </p:cNvPr>
          <p:cNvSpPr>
            <a:spLocks noChangeArrowheads="1"/>
          </p:cNvSpPr>
          <p:nvPr/>
        </p:nvSpPr>
        <p:spPr bwMode="auto">
          <a:xfrm>
            <a:off x="6426820" y="4752739"/>
            <a:ext cx="3595280" cy="1575881"/>
          </a:xfrm>
          <a:prstGeom prst="rect">
            <a:avLst/>
          </a:prstGeom>
          <a:noFill/>
          <a:ln>
            <a:noFill/>
          </a:ln>
          <a:effectLst/>
        </p:spPr>
        <p:txBody>
          <a:bodyPr vert="horz" wrap="square" lIns="0" tIns="0" rIns="0" bIns="0" numCol="1" anchor="t" anchorCtr="0" compatLnSpc="1">
            <a:prstTxWarp prst="textNoShape">
              <a:avLst/>
            </a:prstTxWarp>
            <a:spAutoFit/>
          </a:bodyPr>
          <a:lstStyle/>
          <a:p>
            <a:pPr marL="200494" indent="-200494" defTabSz="1069299">
              <a:lnSpc>
                <a:spcPct val="150000"/>
              </a:lnSpc>
              <a:buFontTx/>
              <a:buChar char="-"/>
            </a:pPr>
            <a:r>
              <a:rPr lang="en-US" altLang="ko-KR" sz="1400" dirty="0">
                <a:latin typeface="Arial" panose="020B0604020202020204" pitchFamily="34" charset="0"/>
                <a:cs typeface="Arial" panose="020B0604020202020204" pitchFamily="34" charset="0"/>
              </a:rPr>
              <a:t>Building energy efficiency 1++</a:t>
            </a:r>
            <a:br>
              <a:rPr lang="en-US" altLang="ko-KR" sz="1400" dirty="0">
                <a:latin typeface="Arial" panose="020B0604020202020204" pitchFamily="34" charset="0"/>
                <a:cs typeface="Arial" panose="020B0604020202020204" pitchFamily="34" charset="0"/>
              </a:rPr>
            </a:br>
            <a:r>
              <a:rPr lang="en-US" altLang="ko-KR" sz="1400" dirty="0">
                <a:latin typeface="Arial" panose="020B0604020202020204" pitchFamily="34" charset="0"/>
                <a:cs typeface="Arial" panose="020B0604020202020204" pitchFamily="34" charset="0"/>
              </a:rPr>
              <a:t>(Residential &gt; 90 kWh/</a:t>
            </a:r>
            <a:r>
              <a:rPr lang="en-US" altLang="ko-KR" sz="1400" dirty="0">
                <a:latin typeface="맑은 고딕" panose="020B0503020000020004" pitchFamily="50" charset="-127"/>
                <a:ea typeface="맑은 고딕" panose="020B0503020000020004" pitchFamily="50" charset="-127"/>
                <a:cs typeface="Arial" panose="020B0604020202020204" pitchFamily="34" charset="0"/>
              </a:rPr>
              <a:t>㎡</a:t>
            </a:r>
            <a:r>
              <a:rPr lang="en-US" altLang="ko-KR" sz="1400" dirty="0">
                <a:latin typeface="Arial" panose="020B0604020202020204" pitchFamily="34" charset="0"/>
                <a:cs typeface="Arial" panose="020B0604020202020204" pitchFamily="34" charset="0"/>
              </a:rPr>
              <a:t>a</a:t>
            </a:r>
            <a:br>
              <a:rPr lang="en-US" altLang="ko-KR" sz="1400" dirty="0">
                <a:latin typeface="Arial" panose="020B0604020202020204" pitchFamily="34" charset="0"/>
                <a:cs typeface="Arial" panose="020B0604020202020204" pitchFamily="34" charset="0"/>
              </a:rPr>
            </a:br>
            <a:r>
              <a:rPr lang="en-US" altLang="ko-KR" sz="1400" dirty="0">
                <a:latin typeface="Arial" panose="020B0604020202020204" pitchFamily="34" charset="0"/>
                <a:cs typeface="Arial" panose="020B0604020202020204" pitchFamily="34" charset="0"/>
              </a:rPr>
              <a:t>Non-residential &gt; 140 kWh/</a:t>
            </a:r>
            <a:r>
              <a:rPr lang="en-US" altLang="ko-KR" sz="1400" dirty="0">
                <a:latin typeface="맑은 고딕" panose="020B0503020000020004" pitchFamily="50" charset="-127"/>
                <a:ea typeface="맑은 고딕" panose="020B0503020000020004" pitchFamily="50" charset="-127"/>
                <a:cs typeface="Arial" panose="020B0604020202020204" pitchFamily="34" charset="0"/>
              </a:rPr>
              <a:t> ㎡</a:t>
            </a:r>
            <a:r>
              <a:rPr lang="en-US" altLang="ko-KR" sz="1400" dirty="0">
                <a:latin typeface="Arial" panose="020B0604020202020204" pitchFamily="34" charset="0"/>
                <a:cs typeface="Arial" panose="020B0604020202020204" pitchFamily="34" charset="0"/>
              </a:rPr>
              <a:t>a)</a:t>
            </a:r>
          </a:p>
          <a:p>
            <a:pPr marL="200494" indent="-200494" defTabSz="1069299">
              <a:lnSpc>
                <a:spcPct val="150000"/>
              </a:lnSpc>
              <a:buFontTx/>
              <a:buChar char="-"/>
            </a:pPr>
            <a:r>
              <a:rPr lang="en-US" altLang="ko-KR" sz="1400" dirty="0">
                <a:latin typeface="Arial" panose="020B0604020202020204" pitchFamily="34" charset="0"/>
                <a:cs typeface="Arial" panose="020B0604020202020204" pitchFamily="34" charset="0"/>
              </a:rPr>
              <a:t>Energy independency over 20%</a:t>
            </a:r>
          </a:p>
          <a:p>
            <a:pPr marL="200494" indent="-200494" defTabSz="1069299">
              <a:lnSpc>
                <a:spcPct val="150000"/>
              </a:lnSpc>
              <a:buFontTx/>
              <a:buChar char="-"/>
            </a:pPr>
            <a:r>
              <a:rPr lang="en-US" altLang="ko-KR" sz="1400" dirty="0">
                <a:latin typeface="Arial" panose="020B0604020202020204" pitchFamily="34" charset="0"/>
                <a:cs typeface="Arial" panose="020B0604020202020204" pitchFamily="34" charset="0"/>
              </a:rPr>
              <a:t>BEMS</a:t>
            </a:r>
            <a:endParaRPr lang="ko-KR" altLang="ko-KR"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7406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D7ACD1AA-296E-4A12-8592-68A207D2137E}"/>
              </a:ext>
            </a:extLst>
          </p:cNvPr>
          <p:cNvSpPr/>
          <p:nvPr/>
        </p:nvSpPr>
        <p:spPr bwMode="auto">
          <a:xfrm>
            <a:off x="6498909" y="864307"/>
            <a:ext cx="4207341" cy="965373"/>
          </a:xfrm>
          <a:prstGeom prst="rect">
            <a:avLst/>
          </a:prstGeom>
          <a:solidFill>
            <a:schemeClr val="bg1"/>
          </a:solidFill>
          <a:ln w="12700">
            <a:noFill/>
            <a:prstDash val="solid"/>
            <a:round/>
            <a:headEnd/>
            <a:tailEnd/>
          </a:ln>
        </p:spPr>
        <p:txBody>
          <a:bodyPr wrap="none" rtlCol="0" anchor="ctr"/>
          <a:lstStyle/>
          <a:p>
            <a:pPr algn="ctr"/>
            <a:endParaRPr lang="ko-KR" altLang="en-US"/>
          </a:p>
        </p:txBody>
      </p:sp>
      <p:sp>
        <p:nvSpPr>
          <p:cNvPr id="3" name="내용 개체 틀 2">
            <a:extLst>
              <a:ext uri="{FF2B5EF4-FFF2-40B4-BE49-F238E27FC236}">
                <a16:creationId xmlns:a16="http://schemas.microsoft.com/office/drawing/2014/main" id="{AD3C53AF-672A-40FE-956C-EABC0357FC69}"/>
              </a:ext>
            </a:extLst>
          </p:cNvPr>
          <p:cNvSpPr>
            <a:spLocks noGrp="1"/>
          </p:cNvSpPr>
          <p:nvPr>
            <p:ph idx="10"/>
          </p:nvPr>
        </p:nvSpPr>
        <p:spPr/>
        <p:txBody>
          <a:bodyPr/>
          <a:lstStyle/>
          <a:p>
            <a:r>
              <a:rPr lang="en-US" altLang="ko-KR" dirty="0"/>
              <a:t>Technical point of a zero-energy building</a:t>
            </a:r>
            <a:endParaRPr lang="ko-KR" altLang="en-US" dirty="0"/>
          </a:p>
        </p:txBody>
      </p:sp>
      <p:sp>
        <p:nvSpPr>
          <p:cNvPr id="44" name="내용 개체 틀 1">
            <a:extLst>
              <a:ext uri="{FF2B5EF4-FFF2-40B4-BE49-F238E27FC236}">
                <a16:creationId xmlns:a16="http://schemas.microsoft.com/office/drawing/2014/main" id="{37347525-52E4-459E-B833-1B40992EC1D1}"/>
              </a:ext>
            </a:extLst>
          </p:cNvPr>
          <p:cNvSpPr>
            <a:spLocks noGrp="1"/>
          </p:cNvSpPr>
          <p:nvPr>
            <p:ph idx="1"/>
          </p:nvPr>
        </p:nvSpPr>
        <p:spPr>
          <a:xfrm>
            <a:off x="136097" y="1078669"/>
            <a:ext cx="10401762" cy="556363"/>
          </a:xfrm>
        </p:spPr>
        <p:txBody>
          <a:bodyPr/>
          <a:lstStyle/>
          <a:p>
            <a:r>
              <a:rPr lang="en-US" altLang="ko-KR" sz="1800" b="1" dirty="0"/>
              <a:t>Balance between active and passive</a:t>
            </a:r>
            <a:endParaRPr lang="en-US" altLang="ko-KR" dirty="0"/>
          </a:p>
        </p:txBody>
      </p:sp>
      <p:sp>
        <p:nvSpPr>
          <p:cNvPr id="8" name="직사각형 7">
            <a:extLst>
              <a:ext uri="{FF2B5EF4-FFF2-40B4-BE49-F238E27FC236}">
                <a16:creationId xmlns:a16="http://schemas.microsoft.com/office/drawing/2014/main" id="{2968F65B-AC38-4B8E-A49E-AE5C0BADBE2E}"/>
              </a:ext>
            </a:extLst>
          </p:cNvPr>
          <p:cNvSpPr/>
          <p:nvPr/>
        </p:nvSpPr>
        <p:spPr bwMode="auto">
          <a:xfrm>
            <a:off x="-13362" y="5455985"/>
            <a:ext cx="10730565" cy="1400679"/>
          </a:xfrm>
          <a:prstGeom prst="rect">
            <a:avLst/>
          </a:prstGeom>
          <a:solidFill>
            <a:schemeClr val="tx2">
              <a:lumMod val="50000"/>
            </a:schemeClr>
          </a:solidFill>
          <a:ln w="9525" cap="flat" cmpd="sng" algn="ctr">
            <a:noFill/>
            <a:prstDash val="solid"/>
            <a:round/>
            <a:headEnd type="none" w="med" len="med"/>
            <a:tailEnd type="none" w="med" len="med"/>
          </a:ln>
          <a:effectLst/>
        </p:spPr>
        <p:txBody>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defRPr/>
            </a:pPr>
            <a:endParaRPr lang="ko-KR" altLang="en-US" sz="2339">
              <a:ea typeface="굴림" pitchFamily="50" charset="-127"/>
            </a:endParaRPr>
          </a:p>
        </p:txBody>
      </p:sp>
      <p:grpSp>
        <p:nvGrpSpPr>
          <p:cNvPr id="9" name="그룹 35">
            <a:extLst>
              <a:ext uri="{FF2B5EF4-FFF2-40B4-BE49-F238E27FC236}">
                <a16:creationId xmlns:a16="http://schemas.microsoft.com/office/drawing/2014/main" id="{EDF5D356-CED1-414E-8456-4A3DFCEE6B04}"/>
              </a:ext>
            </a:extLst>
          </p:cNvPr>
          <p:cNvGrpSpPr>
            <a:grpSpLocks/>
          </p:cNvGrpSpPr>
          <p:nvPr/>
        </p:nvGrpSpPr>
        <p:grpSpPr bwMode="auto">
          <a:xfrm>
            <a:off x="643835" y="2387964"/>
            <a:ext cx="6217237" cy="4496895"/>
            <a:chOff x="814080" y="1203598"/>
            <a:chExt cx="4813314" cy="3482668"/>
          </a:xfrm>
        </p:grpSpPr>
        <p:grpSp>
          <p:nvGrpSpPr>
            <p:cNvPr id="10" name="그룹 1">
              <a:extLst>
                <a:ext uri="{FF2B5EF4-FFF2-40B4-BE49-F238E27FC236}">
                  <a16:creationId xmlns:a16="http://schemas.microsoft.com/office/drawing/2014/main" id="{667533CB-0163-4ADC-AAD6-A29BC3A13BD6}"/>
                </a:ext>
              </a:extLst>
            </p:cNvPr>
            <p:cNvGrpSpPr>
              <a:grpSpLocks/>
            </p:cNvGrpSpPr>
            <p:nvPr/>
          </p:nvGrpSpPr>
          <p:grpSpPr bwMode="auto">
            <a:xfrm>
              <a:off x="2100029" y="1522768"/>
              <a:ext cx="2035159" cy="2057094"/>
              <a:chOff x="2355510" y="1042842"/>
              <a:chExt cx="4059681" cy="4103436"/>
            </a:xfrm>
          </p:grpSpPr>
          <p:sp>
            <p:nvSpPr>
              <p:cNvPr id="33" name="Freeform 10">
                <a:extLst>
                  <a:ext uri="{FF2B5EF4-FFF2-40B4-BE49-F238E27FC236}">
                    <a16:creationId xmlns:a16="http://schemas.microsoft.com/office/drawing/2014/main" id="{F1EB82F0-1095-40F8-8FEB-5B265CAB9237}"/>
                  </a:ext>
                </a:extLst>
              </p:cNvPr>
              <p:cNvSpPr>
                <a:spLocks/>
              </p:cNvSpPr>
              <p:nvPr/>
            </p:nvSpPr>
            <p:spPr bwMode="auto">
              <a:xfrm>
                <a:off x="2750575" y="1521314"/>
                <a:ext cx="3463694" cy="3624964"/>
              </a:xfrm>
              <a:custGeom>
                <a:avLst/>
                <a:gdLst>
                  <a:gd name="T0" fmla="*/ 1777994 w 2339611"/>
                  <a:gd name="T1" fmla="*/ 168172 h 2448545"/>
                  <a:gd name="T2" fmla="*/ 1468541 w 2339611"/>
                  <a:gd name="T3" fmla="*/ 1342666 h 2448545"/>
                  <a:gd name="T4" fmla="*/ 1642268 w 2339611"/>
                  <a:gd name="T5" fmla="*/ 1904144 h 2448545"/>
                  <a:gd name="T6" fmla="*/ 1843141 w 2339611"/>
                  <a:gd name="T7" fmla="*/ 1795646 h 2448545"/>
                  <a:gd name="T8" fmla="*/ 2090160 w 2339611"/>
                  <a:gd name="T9" fmla="*/ 867986 h 2448545"/>
                  <a:gd name="T10" fmla="*/ 2163451 w 2339611"/>
                  <a:gd name="T11" fmla="*/ 976484 h 2448545"/>
                  <a:gd name="T12" fmla="*/ 2462046 w 2339611"/>
                  <a:gd name="T13" fmla="*/ 1139232 h 2448545"/>
                  <a:gd name="T14" fmla="*/ 2049443 w 2339611"/>
                  <a:gd name="T15" fmla="*/ 1722409 h 2448545"/>
                  <a:gd name="T16" fmla="*/ 2307319 w 2339611"/>
                  <a:gd name="T17" fmla="*/ 1798358 h 2448545"/>
                  <a:gd name="T18" fmla="*/ 3463694 w 2339611"/>
                  <a:gd name="T19" fmla="*/ 1782083 h 2448545"/>
                  <a:gd name="T20" fmla="*/ 2505477 w 2339611"/>
                  <a:gd name="T21" fmla="*/ 1798358 h 2448545"/>
                  <a:gd name="T22" fmla="*/ 2809501 w 2339611"/>
                  <a:gd name="T23" fmla="*/ 2034341 h 2448545"/>
                  <a:gd name="T24" fmla="*/ 2152594 w 2339611"/>
                  <a:gd name="T25" fmla="*/ 2064178 h 2448545"/>
                  <a:gd name="T26" fmla="*/ 2079302 w 2339611"/>
                  <a:gd name="T27" fmla="*/ 2565983 h 2448545"/>
                  <a:gd name="T28" fmla="*/ 2214814 w 2339611"/>
                  <a:gd name="T29" fmla="*/ 3490718 h 2448545"/>
                  <a:gd name="T30" fmla="*/ 1639599 w 2339611"/>
                  <a:gd name="T31" fmla="*/ 3624964 h 2448545"/>
                  <a:gd name="T32" fmla="*/ 1634126 w 2339611"/>
                  <a:gd name="T33" fmla="*/ 3480081 h 2448545"/>
                  <a:gd name="T34" fmla="*/ 1205236 w 2339611"/>
                  <a:gd name="T35" fmla="*/ 2248625 h 2448545"/>
                  <a:gd name="T36" fmla="*/ 124866 w 2339611"/>
                  <a:gd name="T37" fmla="*/ 2565983 h 2448545"/>
                  <a:gd name="T38" fmla="*/ 605332 w 2339611"/>
                  <a:gd name="T39" fmla="*/ 2191663 h 2448545"/>
                  <a:gd name="T40" fmla="*/ 686766 w 2339611"/>
                  <a:gd name="T41" fmla="*/ 1920418 h 2448545"/>
                  <a:gd name="T42" fmla="*/ 697625 w 2339611"/>
                  <a:gd name="T43" fmla="*/ 1825483 h 2448545"/>
                  <a:gd name="T44" fmla="*/ 1083083 w 2339611"/>
                  <a:gd name="T45" fmla="*/ 2094015 h 2448545"/>
                  <a:gd name="T46" fmla="*/ 1425109 w 2339611"/>
                  <a:gd name="T47" fmla="*/ 1955680 h 2448545"/>
                  <a:gd name="T48" fmla="*/ 0 w 2339611"/>
                  <a:gd name="T49" fmla="*/ 930372 h 2448545"/>
                  <a:gd name="T50" fmla="*/ 523897 w 2339611"/>
                  <a:gd name="T51" fmla="*/ 813737 h 2448545"/>
                  <a:gd name="T52" fmla="*/ 958217 w 2339611"/>
                  <a:gd name="T53" fmla="*/ 1320965 h 2448545"/>
                  <a:gd name="T54" fmla="*/ 1321958 w 2339611"/>
                  <a:gd name="T55" fmla="*/ 1497276 h 2448545"/>
                  <a:gd name="T56" fmla="*/ 1365390 w 2339611"/>
                  <a:gd name="T57" fmla="*/ 1000897 h 2448545"/>
                  <a:gd name="T58" fmla="*/ 1072226 w 2339611"/>
                  <a:gd name="T59" fmla="*/ 485529 h 2448545"/>
                  <a:gd name="T60" fmla="*/ 1142802 w 2339611"/>
                  <a:gd name="T61" fmla="*/ 504517 h 2448545"/>
                  <a:gd name="T62" fmla="*/ 1503829 w 2339611"/>
                  <a:gd name="T63" fmla="*/ 577753 h 2448545"/>
                  <a:gd name="T64" fmla="*/ 1957150 w 2339611"/>
                  <a:gd name="T65" fmla="*/ 0 h 24485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339611" h="2448545">
                    <a:moveTo>
                      <a:pt x="1321990" y="0"/>
                    </a:moveTo>
                    <a:cubicBezTo>
                      <a:pt x="1290820" y="25651"/>
                      <a:pt x="1221145" y="80616"/>
                      <a:pt x="1200976" y="113595"/>
                    </a:cubicBezTo>
                    <a:cubicBezTo>
                      <a:pt x="1133135" y="218029"/>
                      <a:pt x="1120300" y="300477"/>
                      <a:pt x="1070794" y="414072"/>
                    </a:cubicBezTo>
                    <a:cubicBezTo>
                      <a:pt x="1002952" y="569806"/>
                      <a:pt x="971782" y="738367"/>
                      <a:pt x="991951" y="906927"/>
                    </a:cubicBezTo>
                    <a:cubicBezTo>
                      <a:pt x="1002952" y="994871"/>
                      <a:pt x="1021288" y="1080983"/>
                      <a:pt x="1052458" y="1165263"/>
                    </a:cubicBezTo>
                    <a:cubicBezTo>
                      <a:pt x="1068960" y="1205571"/>
                      <a:pt x="1087296" y="1247711"/>
                      <a:pt x="1109298" y="1286187"/>
                    </a:cubicBezTo>
                    <a:cubicBezTo>
                      <a:pt x="1129467" y="1324663"/>
                      <a:pt x="1158804" y="1355810"/>
                      <a:pt x="1178973" y="1394285"/>
                    </a:cubicBezTo>
                    <a:cubicBezTo>
                      <a:pt x="1169806" y="1375964"/>
                      <a:pt x="1235813" y="1236718"/>
                      <a:pt x="1244981" y="1212900"/>
                    </a:cubicBezTo>
                    <a:cubicBezTo>
                      <a:pt x="1283486" y="1113963"/>
                      <a:pt x="1382497" y="1055333"/>
                      <a:pt x="1435670" y="965556"/>
                    </a:cubicBezTo>
                    <a:cubicBezTo>
                      <a:pt x="1505345" y="848297"/>
                      <a:pt x="1410001" y="712716"/>
                      <a:pt x="1411834" y="586296"/>
                    </a:cubicBezTo>
                    <a:cubicBezTo>
                      <a:pt x="1411834" y="487359"/>
                      <a:pt x="1444838" y="399414"/>
                      <a:pt x="1455839" y="302309"/>
                    </a:cubicBezTo>
                    <a:cubicBezTo>
                      <a:pt x="1443005" y="421400"/>
                      <a:pt x="1437504" y="542324"/>
                      <a:pt x="1461340" y="659583"/>
                    </a:cubicBezTo>
                    <a:cubicBezTo>
                      <a:pt x="1470508" y="701723"/>
                      <a:pt x="1483343" y="767681"/>
                      <a:pt x="1516347" y="798828"/>
                    </a:cubicBezTo>
                    <a:cubicBezTo>
                      <a:pt x="1562185" y="840968"/>
                      <a:pt x="1620859" y="800661"/>
                      <a:pt x="1663031" y="769514"/>
                    </a:cubicBezTo>
                    <a:cubicBezTo>
                      <a:pt x="1815215" y="665080"/>
                      <a:pt x="1972901" y="593625"/>
                      <a:pt x="2148922" y="534995"/>
                    </a:cubicBezTo>
                    <a:cubicBezTo>
                      <a:pt x="1866555" y="672408"/>
                      <a:pt x="1538349" y="875780"/>
                      <a:pt x="1384331" y="1163431"/>
                    </a:cubicBezTo>
                    <a:cubicBezTo>
                      <a:pt x="1362328" y="1205571"/>
                      <a:pt x="1305488" y="1282523"/>
                      <a:pt x="1332992" y="1333824"/>
                    </a:cubicBezTo>
                    <a:cubicBezTo>
                      <a:pt x="1334825" y="1339320"/>
                      <a:pt x="1540183" y="1225725"/>
                      <a:pt x="1558518" y="1214732"/>
                    </a:cubicBezTo>
                    <a:cubicBezTo>
                      <a:pt x="1633694" y="1174424"/>
                      <a:pt x="1708869" y="1141445"/>
                      <a:pt x="1795046" y="1126788"/>
                    </a:cubicBezTo>
                    <a:cubicBezTo>
                      <a:pt x="1978401" y="1095641"/>
                      <a:pt x="2172758" y="1117627"/>
                      <a:pt x="2339611" y="1203739"/>
                    </a:cubicBezTo>
                    <a:cubicBezTo>
                      <a:pt x="2246100" y="1161599"/>
                      <a:pt x="2103083" y="1161599"/>
                      <a:pt x="2002238" y="1157935"/>
                    </a:cubicBezTo>
                    <a:cubicBezTo>
                      <a:pt x="1905059" y="1154270"/>
                      <a:pt x="1767543" y="1137781"/>
                      <a:pt x="1692367" y="1214732"/>
                    </a:cubicBezTo>
                    <a:cubicBezTo>
                      <a:pt x="1721704" y="1234886"/>
                      <a:pt x="1749208" y="1258704"/>
                      <a:pt x="1780378" y="1277026"/>
                    </a:cubicBezTo>
                    <a:cubicBezTo>
                      <a:pt x="1824383" y="1304509"/>
                      <a:pt x="1862888" y="1337488"/>
                      <a:pt x="1897725" y="1374131"/>
                    </a:cubicBezTo>
                    <a:cubicBezTo>
                      <a:pt x="1815215" y="1320998"/>
                      <a:pt x="1730872" y="1245879"/>
                      <a:pt x="1624526" y="1258704"/>
                    </a:cubicBezTo>
                    <a:cubicBezTo>
                      <a:pt x="1545683" y="1269697"/>
                      <a:pt x="1494344" y="1331991"/>
                      <a:pt x="1454006" y="1394285"/>
                    </a:cubicBezTo>
                    <a:cubicBezTo>
                      <a:pt x="1430170" y="1432761"/>
                      <a:pt x="1397166" y="1469404"/>
                      <a:pt x="1382497" y="1511544"/>
                    </a:cubicBezTo>
                    <a:cubicBezTo>
                      <a:pt x="1356828" y="1584831"/>
                      <a:pt x="1382497" y="1663615"/>
                      <a:pt x="1404500" y="1733238"/>
                    </a:cubicBezTo>
                    <a:cubicBezTo>
                      <a:pt x="1428336" y="1806525"/>
                      <a:pt x="1444838" y="1876147"/>
                      <a:pt x="1454006" y="1953099"/>
                    </a:cubicBezTo>
                    <a:cubicBezTo>
                      <a:pt x="1471883" y="2087764"/>
                      <a:pt x="1480478" y="2223459"/>
                      <a:pt x="1496034" y="2357866"/>
                    </a:cubicBezTo>
                    <a:lnTo>
                      <a:pt x="1508549" y="2448545"/>
                    </a:lnTo>
                    <a:lnTo>
                      <a:pt x="1107495" y="2448545"/>
                    </a:lnTo>
                    <a:lnTo>
                      <a:pt x="1107465" y="2445295"/>
                    </a:lnTo>
                    <a:cubicBezTo>
                      <a:pt x="1106319" y="2412746"/>
                      <a:pt x="1104715" y="2380912"/>
                      <a:pt x="1103798" y="2350681"/>
                    </a:cubicBezTo>
                    <a:cubicBezTo>
                      <a:pt x="1100131" y="2180288"/>
                      <a:pt x="1089129" y="2008064"/>
                      <a:pt x="1074461" y="1837672"/>
                    </a:cubicBezTo>
                    <a:cubicBezTo>
                      <a:pt x="1061626" y="1670944"/>
                      <a:pt x="988284" y="1544524"/>
                      <a:pt x="814097" y="1518873"/>
                    </a:cubicBezTo>
                    <a:cubicBezTo>
                      <a:pt x="654578" y="1493223"/>
                      <a:pt x="463888" y="1511544"/>
                      <a:pt x="313537" y="1577503"/>
                    </a:cubicBezTo>
                    <a:cubicBezTo>
                      <a:pt x="234695" y="1612314"/>
                      <a:pt x="143017" y="1667279"/>
                      <a:pt x="84343" y="1733238"/>
                    </a:cubicBezTo>
                    <a:cubicBezTo>
                      <a:pt x="146684" y="1663615"/>
                      <a:pt x="194357" y="1595825"/>
                      <a:pt x="275033" y="1544524"/>
                    </a:cubicBezTo>
                    <a:cubicBezTo>
                      <a:pt x="317204" y="1518873"/>
                      <a:pt x="361210" y="1496887"/>
                      <a:pt x="408882" y="1480397"/>
                    </a:cubicBezTo>
                    <a:cubicBezTo>
                      <a:pt x="440052" y="1469404"/>
                      <a:pt x="484058" y="1467572"/>
                      <a:pt x="504227" y="1436425"/>
                    </a:cubicBezTo>
                    <a:cubicBezTo>
                      <a:pt x="531730" y="1392453"/>
                      <a:pt x="489558" y="1333824"/>
                      <a:pt x="463888" y="1297180"/>
                    </a:cubicBezTo>
                    <a:cubicBezTo>
                      <a:pt x="385046" y="1189082"/>
                      <a:pt x="265865" y="1108466"/>
                      <a:pt x="152185" y="1040675"/>
                    </a:cubicBezTo>
                    <a:cubicBezTo>
                      <a:pt x="262198" y="1106634"/>
                      <a:pt x="375878" y="1139613"/>
                      <a:pt x="471223" y="1233054"/>
                    </a:cubicBezTo>
                    <a:cubicBezTo>
                      <a:pt x="513394" y="1273362"/>
                      <a:pt x="548232" y="1320998"/>
                      <a:pt x="579402" y="1372299"/>
                    </a:cubicBezTo>
                    <a:cubicBezTo>
                      <a:pt x="617907" y="1436425"/>
                      <a:pt x="663745" y="1421768"/>
                      <a:pt x="731587" y="1414439"/>
                    </a:cubicBezTo>
                    <a:cubicBezTo>
                      <a:pt x="825098" y="1403446"/>
                      <a:pt x="922276" y="1394285"/>
                      <a:pt x="1013954" y="1414439"/>
                    </a:cubicBezTo>
                    <a:cubicBezTo>
                      <a:pt x="1002952" y="1412607"/>
                      <a:pt x="969949" y="1333824"/>
                      <a:pt x="962614" y="1320998"/>
                    </a:cubicBezTo>
                    <a:cubicBezTo>
                      <a:pt x="940612" y="1288019"/>
                      <a:pt x="916776" y="1255040"/>
                      <a:pt x="892939" y="1223893"/>
                    </a:cubicBezTo>
                    <a:cubicBezTo>
                      <a:pt x="660078" y="939906"/>
                      <a:pt x="328206" y="773178"/>
                      <a:pt x="0" y="628436"/>
                    </a:cubicBezTo>
                    <a:cubicBezTo>
                      <a:pt x="128349" y="632100"/>
                      <a:pt x="207191" y="661415"/>
                      <a:pt x="396047" y="756688"/>
                    </a:cubicBezTo>
                    <a:cubicBezTo>
                      <a:pt x="416216" y="765849"/>
                      <a:pt x="432718" y="729206"/>
                      <a:pt x="353875" y="549653"/>
                    </a:cubicBezTo>
                    <a:cubicBezTo>
                      <a:pt x="341041" y="522170"/>
                      <a:pt x="515228" y="818982"/>
                      <a:pt x="542731" y="833640"/>
                    </a:cubicBezTo>
                    <a:cubicBezTo>
                      <a:pt x="577569" y="853794"/>
                      <a:pt x="612406" y="872115"/>
                      <a:pt x="647244" y="892269"/>
                    </a:cubicBezTo>
                    <a:cubicBezTo>
                      <a:pt x="691249" y="916088"/>
                      <a:pt x="733420" y="943570"/>
                      <a:pt x="781093" y="967388"/>
                    </a:cubicBezTo>
                    <a:cubicBezTo>
                      <a:pt x="814097" y="983878"/>
                      <a:pt x="854435" y="1044340"/>
                      <a:pt x="892939" y="1011361"/>
                    </a:cubicBezTo>
                    <a:cubicBezTo>
                      <a:pt x="927777" y="983878"/>
                      <a:pt x="911275" y="897766"/>
                      <a:pt x="914942" y="859290"/>
                    </a:cubicBezTo>
                    <a:cubicBezTo>
                      <a:pt x="922276" y="798828"/>
                      <a:pt x="924110" y="736534"/>
                      <a:pt x="922276" y="676073"/>
                    </a:cubicBezTo>
                    <a:cubicBezTo>
                      <a:pt x="918609" y="600953"/>
                      <a:pt x="865436" y="582632"/>
                      <a:pt x="821431" y="533163"/>
                    </a:cubicBezTo>
                    <a:cubicBezTo>
                      <a:pt x="771925" y="476366"/>
                      <a:pt x="738921" y="399414"/>
                      <a:pt x="724253" y="327959"/>
                    </a:cubicBezTo>
                    <a:cubicBezTo>
                      <a:pt x="704084" y="236351"/>
                      <a:pt x="716918" y="141078"/>
                      <a:pt x="727920" y="49469"/>
                    </a:cubicBezTo>
                    <a:cubicBezTo>
                      <a:pt x="716918" y="146574"/>
                      <a:pt x="735254" y="251008"/>
                      <a:pt x="771925" y="340785"/>
                    </a:cubicBezTo>
                    <a:cubicBezTo>
                      <a:pt x="790260" y="386589"/>
                      <a:pt x="878271" y="538660"/>
                      <a:pt x="936945" y="527666"/>
                    </a:cubicBezTo>
                    <a:cubicBezTo>
                      <a:pt x="986450" y="518506"/>
                      <a:pt x="999285" y="428729"/>
                      <a:pt x="1015787" y="390253"/>
                    </a:cubicBezTo>
                    <a:cubicBezTo>
                      <a:pt x="1034123" y="342617"/>
                      <a:pt x="1054292" y="293148"/>
                      <a:pt x="1079962" y="247344"/>
                    </a:cubicBezTo>
                    <a:cubicBezTo>
                      <a:pt x="1134968" y="152071"/>
                      <a:pt x="1215644" y="40308"/>
                      <a:pt x="1321990" y="0"/>
                    </a:cubicBezTo>
                    <a:close/>
                  </a:path>
                </a:pathLst>
              </a:custGeom>
              <a:solidFill>
                <a:srgbClr val="242F3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sz="1403" b="1">
                  <a:latin typeface="Arial" panose="020B0604020202020204" pitchFamily="34" charset="0"/>
                  <a:cs typeface="Arial" panose="020B0604020202020204" pitchFamily="34" charset="0"/>
                </a:endParaRPr>
              </a:p>
            </p:txBody>
          </p:sp>
          <p:sp>
            <p:nvSpPr>
              <p:cNvPr id="34" name="Oval 13">
                <a:extLst>
                  <a:ext uri="{FF2B5EF4-FFF2-40B4-BE49-F238E27FC236}">
                    <a16:creationId xmlns:a16="http://schemas.microsoft.com/office/drawing/2014/main" id="{D8FFA867-18E2-4C51-8C5A-E285ECB8BF71}"/>
                  </a:ext>
                </a:extLst>
              </p:cNvPr>
              <p:cNvSpPr/>
              <p:nvPr/>
            </p:nvSpPr>
            <p:spPr>
              <a:xfrm>
                <a:off x="3491880" y="1337096"/>
                <a:ext cx="588508" cy="588508"/>
              </a:xfrm>
              <a:prstGeom prst="ellipse">
                <a:avLst/>
              </a:prstGeom>
              <a:solidFill>
                <a:schemeClr val="accent3"/>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35" name="Oval 14">
                <a:extLst>
                  <a:ext uri="{FF2B5EF4-FFF2-40B4-BE49-F238E27FC236}">
                    <a16:creationId xmlns:a16="http://schemas.microsoft.com/office/drawing/2014/main" id="{42B8B00B-D1F7-43FD-BEB4-738F263758BE}"/>
                  </a:ext>
                </a:extLst>
              </p:cNvPr>
              <p:cNvSpPr/>
              <p:nvPr/>
            </p:nvSpPr>
            <p:spPr>
              <a:xfrm>
                <a:off x="4355976" y="1042842"/>
                <a:ext cx="588508" cy="588508"/>
              </a:xfrm>
              <a:prstGeom prst="ellipse">
                <a:avLst/>
              </a:prstGeom>
              <a:solidFill>
                <a:schemeClr val="accent3"/>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36" name="Oval 15">
                <a:extLst>
                  <a:ext uri="{FF2B5EF4-FFF2-40B4-BE49-F238E27FC236}">
                    <a16:creationId xmlns:a16="http://schemas.microsoft.com/office/drawing/2014/main" id="{3445DBE1-FBDE-461E-8925-949ED19D89B3}"/>
                  </a:ext>
                </a:extLst>
              </p:cNvPr>
              <p:cNvSpPr/>
              <p:nvPr/>
            </p:nvSpPr>
            <p:spPr>
              <a:xfrm>
                <a:off x="2944017" y="1898474"/>
                <a:ext cx="588508" cy="588508"/>
              </a:xfrm>
              <a:prstGeom prst="ellipse">
                <a:avLst/>
              </a:prstGeom>
              <a:solidFill>
                <a:schemeClr val="accent2"/>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37" name="Oval 16">
                <a:extLst>
                  <a:ext uri="{FF2B5EF4-FFF2-40B4-BE49-F238E27FC236}">
                    <a16:creationId xmlns:a16="http://schemas.microsoft.com/office/drawing/2014/main" id="{2C24DB50-409C-4477-87E2-F4AE693D66C4}"/>
                  </a:ext>
                </a:extLst>
              </p:cNvPr>
              <p:cNvSpPr/>
              <p:nvPr/>
            </p:nvSpPr>
            <p:spPr>
              <a:xfrm>
                <a:off x="2355510" y="2094258"/>
                <a:ext cx="588508" cy="588509"/>
              </a:xfrm>
              <a:prstGeom prst="ellipse">
                <a:avLst/>
              </a:prstGeom>
              <a:solidFill>
                <a:schemeClr val="accent2"/>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38" name="Oval 18">
                <a:extLst>
                  <a:ext uri="{FF2B5EF4-FFF2-40B4-BE49-F238E27FC236}">
                    <a16:creationId xmlns:a16="http://schemas.microsoft.com/office/drawing/2014/main" id="{A28DAF3B-6152-414F-8800-A447F5CAB892}"/>
                  </a:ext>
                </a:extLst>
              </p:cNvPr>
              <p:cNvSpPr/>
              <p:nvPr/>
            </p:nvSpPr>
            <p:spPr>
              <a:xfrm>
                <a:off x="2555776" y="3696873"/>
                <a:ext cx="588508" cy="588508"/>
              </a:xfrm>
              <a:prstGeom prst="ellipse">
                <a:avLst/>
              </a:prstGeom>
              <a:solidFill>
                <a:schemeClr val="accent1"/>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39" name="Oval 19">
                <a:extLst>
                  <a:ext uri="{FF2B5EF4-FFF2-40B4-BE49-F238E27FC236}">
                    <a16:creationId xmlns:a16="http://schemas.microsoft.com/office/drawing/2014/main" id="{F19B8E1E-8726-4067-95D5-3B0DA6E32CC5}"/>
                  </a:ext>
                </a:extLst>
              </p:cNvPr>
              <p:cNvSpPr/>
              <p:nvPr/>
            </p:nvSpPr>
            <p:spPr>
              <a:xfrm>
                <a:off x="4598041" y="1799547"/>
                <a:ext cx="588508" cy="588508"/>
              </a:xfrm>
              <a:prstGeom prst="ellipse">
                <a:avLst/>
              </a:prstGeom>
              <a:solidFill>
                <a:schemeClr val="accent4"/>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40" name="Oval 20">
                <a:extLst>
                  <a:ext uri="{FF2B5EF4-FFF2-40B4-BE49-F238E27FC236}">
                    <a16:creationId xmlns:a16="http://schemas.microsoft.com/office/drawing/2014/main" id="{9ECEC567-0E50-4E24-9EFA-D34A4DE84869}"/>
                  </a:ext>
                </a:extLst>
              </p:cNvPr>
              <p:cNvSpPr/>
              <p:nvPr/>
            </p:nvSpPr>
            <p:spPr>
              <a:xfrm>
                <a:off x="5744234" y="2023608"/>
                <a:ext cx="588508" cy="588508"/>
              </a:xfrm>
              <a:prstGeom prst="ellipse">
                <a:avLst/>
              </a:prstGeom>
              <a:solidFill>
                <a:schemeClr val="accent4"/>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41" name="Oval 21">
                <a:extLst>
                  <a:ext uri="{FF2B5EF4-FFF2-40B4-BE49-F238E27FC236}">
                    <a16:creationId xmlns:a16="http://schemas.microsoft.com/office/drawing/2014/main" id="{B55DFF7E-4589-40C3-950F-F20A1B63693E}"/>
                  </a:ext>
                </a:extLst>
              </p:cNvPr>
              <p:cNvSpPr/>
              <p:nvPr/>
            </p:nvSpPr>
            <p:spPr>
              <a:xfrm>
                <a:off x="5826683" y="2946596"/>
                <a:ext cx="588508" cy="588508"/>
              </a:xfrm>
              <a:prstGeom prst="ellipse">
                <a:avLst/>
              </a:prstGeom>
              <a:solidFill>
                <a:schemeClr val="accent5"/>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42" name="Oval 22">
                <a:extLst>
                  <a:ext uri="{FF2B5EF4-FFF2-40B4-BE49-F238E27FC236}">
                    <a16:creationId xmlns:a16="http://schemas.microsoft.com/office/drawing/2014/main" id="{D56A10D4-EA5A-44EC-AD23-EC7A0574E8E0}"/>
                  </a:ext>
                </a:extLst>
              </p:cNvPr>
              <p:cNvSpPr/>
              <p:nvPr/>
            </p:nvSpPr>
            <p:spPr>
              <a:xfrm>
                <a:off x="5231688" y="3333796"/>
                <a:ext cx="588508" cy="588508"/>
              </a:xfrm>
              <a:prstGeom prst="ellipse">
                <a:avLst/>
              </a:prstGeom>
              <a:solidFill>
                <a:schemeClr val="accent5"/>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43" name="Oval 23">
                <a:extLst>
                  <a:ext uri="{FF2B5EF4-FFF2-40B4-BE49-F238E27FC236}">
                    <a16:creationId xmlns:a16="http://schemas.microsoft.com/office/drawing/2014/main" id="{C2B879A1-E856-4275-A26B-88276B2FD993}"/>
                  </a:ext>
                </a:extLst>
              </p:cNvPr>
              <p:cNvSpPr/>
              <p:nvPr/>
            </p:nvSpPr>
            <p:spPr>
              <a:xfrm>
                <a:off x="5087094" y="2026209"/>
                <a:ext cx="588508" cy="588508"/>
              </a:xfrm>
              <a:prstGeom prst="ellipse">
                <a:avLst/>
              </a:prstGeom>
              <a:solidFill>
                <a:schemeClr val="accent4"/>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45" name="Oval 24">
                <a:extLst>
                  <a:ext uri="{FF2B5EF4-FFF2-40B4-BE49-F238E27FC236}">
                    <a16:creationId xmlns:a16="http://schemas.microsoft.com/office/drawing/2014/main" id="{9E63A3D2-0D00-48BD-8337-EB2BB3A86A35}"/>
                  </a:ext>
                </a:extLst>
              </p:cNvPr>
              <p:cNvSpPr/>
              <p:nvPr/>
            </p:nvSpPr>
            <p:spPr>
              <a:xfrm>
                <a:off x="4053743" y="1476140"/>
                <a:ext cx="588508" cy="588508"/>
              </a:xfrm>
              <a:prstGeom prst="ellipse">
                <a:avLst/>
              </a:prstGeom>
              <a:solidFill>
                <a:schemeClr val="accent3"/>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46" name="Oval 25">
                <a:extLst>
                  <a:ext uri="{FF2B5EF4-FFF2-40B4-BE49-F238E27FC236}">
                    <a16:creationId xmlns:a16="http://schemas.microsoft.com/office/drawing/2014/main" id="{74F6A72E-1156-44C1-B72C-ADC71822FFFD}"/>
                  </a:ext>
                </a:extLst>
              </p:cNvPr>
              <p:cNvSpPr/>
              <p:nvPr/>
            </p:nvSpPr>
            <p:spPr>
              <a:xfrm>
                <a:off x="3419673" y="2304280"/>
                <a:ext cx="588508" cy="588508"/>
              </a:xfrm>
              <a:prstGeom prst="ellipse">
                <a:avLst/>
              </a:prstGeom>
              <a:solidFill>
                <a:schemeClr val="accent2"/>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47" name="Oval 26">
                <a:extLst>
                  <a:ext uri="{FF2B5EF4-FFF2-40B4-BE49-F238E27FC236}">
                    <a16:creationId xmlns:a16="http://schemas.microsoft.com/office/drawing/2014/main" id="{56022AE5-CAE7-49D4-8B2E-4059F1484987}"/>
                  </a:ext>
                </a:extLst>
              </p:cNvPr>
              <p:cNvSpPr/>
              <p:nvPr/>
            </p:nvSpPr>
            <p:spPr>
              <a:xfrm>
                <a:off x="3226461" y="3707409"/>
                <a:ext cx="588508" cy="588508"/>
              </a:xfrm>
              <a:prstGeom prst="ellipse">
                <a:avLst/>
              </a:prstGeom>
              <a:solidFill>
                <a:schemeClr val="accent1"/>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48" name="Oval 27">
                <a:extLst>
                  <a:ext uri="{FF2B5EF4-FFF2-40B4-BE49-F238E27FC236}">
                    <a16:creationId xmlns:a16="http://schemas.microsoft.com/office/drawing/2014/main" id="{32DC7E30-7D45-480F-98EF-69F97BF2A526}"/>
                  </a:ext>
                </a:extLst>
              </p:cNvPr>
              <p:cNvSpPr/>
              <p:nvPr/>
            </p:nvSpPr>
            <p:spPr>
              <a:xfrm>
                <a:off x="5212526" y="2731387"/>
                <a:ext cx="588508" cy="588508"/>
              </a:xfrm>
              <a:prstGeom prst="ellipse">
                <a:avLst/>
              </a:prstGeom>
              <a:solidFill>
                <a:schemeClr val="accent5"/>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49" name="Oval 28">
                <a:extLst>
                  <a:ext uri="{FF2B5EF4-FFF2-40B4-BE49-F238E27FC236}">
                    <a16:creationId xmlns:a16="http://schemas.microsoft.com/office/drawing/2014/main" id="{8299B01B-09F0-4B13-BE2F-B1C3783F56F6}"/>
                  </a:ext>
                </a:extLst>
              </p:cNvPr>
              <p:cNvSpPr/>
              <p:nvPr/>
            </p:nvSpPr>
            <p:spPr>
              <a:xfrm>
                <a:off x="2790870" y="2438519"/>
                <a:ext cx="588508" cy="588508"/>
              </a:xfrm>
              <a:prstGeom prst="ellipse">
                <a:avLst/>
              </a:prstGeom>
              <a:solidFill>
                <a:schemeClr val="accent2"/>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50" name="Oval 17">
                <a:extLst>
                  <a:ext uri="{FF2B5EF4-FFF2-40B4-BE49-F238E27FC236}">
                    <a16:creationId xmlns:a16="http://schemas.microsoft.com/office/drawing/2014/main" id="{0CD4C0B8-CBD8-4796-BFB0-1CF26D9D5DC0}"/>
                  </a:ext>
                </a:extLst>
              </p:cNvPr>
              <p:cNvSpPr/>
              <p:nvPr/>
            </p:nvSpPr>
            <p:spPr>
              <a:xfrm>
                <a:off x="2790870" y="3025641"/>
                <a:ext cx="588508" cy="588508"/>
              </a:xfrm>
              <a:prstGeom prst="ellipse">
                <a:avLst/>
              </a:prstGeom>
              <a:solidFill>
                <a:schemeClr val="accent1"/>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grpSp>
        <p:sp>
          <p:nvSpPr>
            <p:cNvPr id="11" name="Freeform 11">
              <a:extLst>
                <a:ext uri="{FF2B5EF4-FFF2-40B4-BE49-F238E27FC236}">
                  <a16:creationId xmlns:a16="http://schemas.microsoft.com/office/drawing/2014/main" id="{04CD0EB7-017D-4D3E-8D55-27E4E85DE468}"/>
                </a:ext>
              </a:extLst>
            </p:cNvPr>
            <p:cNvSpPr>
              <a:spLocks/>
            </p:cNvSpPr>
            <p:nvPr/>
          </p:nvSpPr>
          <p:spPr bwMode="auto">
            <a:xfrm>
              <a:off x="2535460" y="3589361"/>
              <a:ext cx="1527721" cy="754455"/>
            </a:xfrm>
            <a:custGeom>
              <a:avLst/>
              <a:gdLst>
                <a:gd name="T0" fmla="*/ 284037 w 2191093"/>
                <a:gd name="T1" fmla="*/ 0 h 1082056"/>
                <a:gd name="T2" fmla="*/ 419979 w 2191093"/>
                <a:gd name="T3" fmla="*/ 0 h 1082056"/>
                <a:gd name="T4" fmla="*/ 422000 w 2191093"/>
                <a:gd name="T5" fmla="*/ 14648 h 1082056"/>
                <a:gd name="T6" fmla="*/ 465506 w 2191093"/>
                <a:gd name="T7" fmla="*/ 131402 h 1082056"/>
                <a:gd name="T8" fmla="*/ 527034 w 2191093"/>
                <a:gd name="T9" fmla="*/ 171770 h 1082056"/>
                <a:gd name="T10" fmla="*/ 689867 w 2191093"/>
                <a:gd name="T11" fmla="*/ 240084 h 1082056"/>
                <a:gd name="T12" fmla="*/ 742695 w 2191093"/>
                <a:gd name="T13" fmla="*/ 319577 h 1082056"/>
                <a:gd name="T14" fmla="*/ 500931 w 2191093"/>
                <a:gd name="T15" fmla="*/ 195991 h 1082056"/>
                <a:gd name="T16" fmla="*/ 435673 w 2191093"/>
                <a:gd name="T17" fmla="*/ 170528 h 1082056"/>
                <a:gd name="T18" fmla="*/ 464262 w 2191093"/>
                <a:gd name="T19" fmla="*/ 215863 h 1082056"/>
                <a:gd name="T20" fmla="*/ 521440 w 2191093"/>
                <a:gd name="T21" fmla="*/ 241947 h 1082056"/>
                <a:gd name="T22" fmla="*/ 630824 w 2191093"/>
                <a:gd name="T23" fmla="*/ 293493 h 1082056"/>
                <a:gd name="T24" fmla="*/ 663764 w 2191093"/>
                <a:gd name="T25" fmla="*/ 342555 h 1082056"/>
                <a:gd name="T26" fmla="*/ 558730 w 2191093"/>
                <a:gd name="T27" fmla="*/ 285420 h 1082056"/>
                <a:gd name="T28" fmla="*/ 418892 w 2191093"/>
                <a:gd name="T29" fmla="*/ 233253 h 1082056"/>
                <a:gd name="T30" fmla="*/ 385332 w 2191093"/>
                <a:gd name="T31" fmla="*/ 203443 h 1082056"/>
                <a:gd name="T32" fmla="*/ 350527 w 2191093"/>
                <a:gd name="T33" fmla="*/ 174254 h 1082056"/>
                <a:gd name="T34" fmla="*/ 311994 w 2191093"/>
                <a:gd name="T35" fmla="*/ 225800 h 1082056"/>
                <a:gd name="T36" fmla="*/ 246736 w 2191093"/>
                <a:gd name="T37" fmla="*/ 266168 h 1082056"/>
                <a:gd name="T38" fmla="*/ 144809 w 2191093"/>
                <a:gd name="T39" fmla="*/ 366776 h 1082056"/>
                <a:gd name="T40" fmla="*/ 196395 w 2191093"/>
                <a:gd name="T41" fmla="*/ 266789 h 1082056"/>
                <a:gd name="T42" fmla="*/ 272840 w 2191093"/>
                <a:gd name="T43" fmla="*/ 202821 h 1082056"/>
                <a:gd name="T44" fmla="*/ 274704 w 2191093"/>
                <a:gd name="T45" fmla="*/ 164318 h 1082056"/>
                <a:gd name="T46" fmla="*/ 209446 w 2191093"/>
                <a:gd name="T47" fmla="*/ 191022 h 1082056"/>
                <a:gd name="T48" fmla="*/ 143567 w 2191093"/>
                <a:gd name="T49" fmla="*/ 229527 h 1082056"/>
                <a:gd name="T50" fmla="*/ 0 w 2191093"/>
                <a:gd name="T51" fmla="*/ 289146 h 1082056"/>
                <a:gd name="T52" fmla="*/ 106277 w 2191093"/>
                <a:gd name="T53" fmla="*/ 227042 h 1082056"/>
                <a:gd name="T54" fmla="*/ 201988 w 2191093"/>
                <a:gd name="T55" fmla="*/ 150655 h 1082056"/>
                <a:gd name="T56" fmla="*/ 272840 w 2191093"/>
                <a:gd name="T57" fmla="*/ 96625 h 1082056"/>
                <a:gd name="T58" fmla="*/ 284337 w 2191093"/>
                <a:gd name="T59" fmla="*/ 32425 h 1082056"/>
                <a:gd name="T60" fmla="*/ 284037 w 2191093"/>
                <a:gd name="T61" fmla="*/ 0 h 10820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191093" h="1082056">
                  <a:moveTo>
                    <a:pt x="837963" y="0"/>
                  </a:moveTo>
                  <a:lnTo>
                    <a:pt x="1239017" y="0"/>
                  </a:lnTo>
                  <a:lnTo>
                    <a:pt x="1244981" y="43213"/>
                  </a:lnTo>
                  <a:cubicBezTo>
                    <a:pt x="1265150" y="160472"/>
                    <a:pt x="1296320" y="294221"/>
                    <a:pt x="1373330" y="387662"/>
                  </a:cubicBezTo>
                  <a:cubicBezTo>
                    <a:pt x="1419168" y="442627"/>
                    <a:pt x="1487010" y="482935"/>
                    <a:pt x="1554851" y="506753"/>
                  </a:cubicBezTo>
                  <a:cubicBezTo>
                    <a:pt x="1716204" y="567215"/>
                    <a:pt x="1892224" y="607523"/>
                    <a:pt x="2035241" y="708292"/>
                  </a:cubicBezTo>
                  <a:cubicBezTo>
                    <a:pt x="2114084" y="763258"/>
                    <a:pt x="2170924" y="847538"/>
                    <a:pt x="2191093" y="942811"/>
                  </a:cubicBezTo>
                  <a:cubicBezTo>
                    <a:pt x="2060911" y="678978"/>
                    <a:pt x="1727205" y="653327"/>
                    <a:pt x="1477842" y="578208"/>
                  </a:cubicBezTo>
                  <a:cubicBezTo>
                    <a:pt x="1419168" y="559886"/>
                    <a:pt x="1342159" y="501257"/>
                    <a:pt x="1285319" y="503089"/>
                  </a:cubicBezTo>
                  <a:cubicBezTo>
                    <a:pt x="1265150" y="503089"/>
                    <a:pt x="1358661" y="629509"/>
                    <a:pt x="1369662" y="636838"/>
                  </a:cubicBezTo>
                  <a:cubicBezTo>
                    <a:pt x="1421002" y="671649"/>
                    <a:pt x="1481509" y="691803"/>
                    <a:pt x="1538349" y="713789"/>
                  </a:cubicBezTo>
                  <a:cubicBezTo>
                    <a:pt x="1648362" y="755929"/>
                    <a:pt x="1769377" y="790740"/>
                    <a:pt x="1861054" y="865859"/>
                  </a:cubicBezTo>
                  <a:cubicBezTo>
                    <a:pt x="1906893" y="904335"/>
                    <a:pt x="1943564" y="951972"/>
                    <a:pt x="1958232" y="1010601"/>
                  </a:cubicBezTo>
                  <a:cubicBezTo>
                    <a:pt x="1934396" y="913496"/>
                    <a:pt x="1725371" y="864027"/>
                    <a:pt x="1648362" y="842041"/>
                  </a:cubicBezTo>
                  <a:cubicBezTo>
                    <a:pt x="1510846" y="801733"/>
                    <a:pt x="1358661" y="768754"/>
                    <a:pt x="1235813" y="688139"/>
                  </a:cubicBezTo>
                  <a:cubicBezTo>
                    <a:pt x="1199142" y="664320"/>
                    <a:pt x="1164305" y="633173"/>
                    <a:pt x="1136802" y="600194"/>
                  </a:cubicBezTo>
                  <a:cubicBezTo>
                    <a:pt x="1107465" y="565383"/>
                    <a:pt x="1090963" y="481103"/>
                    <a:pt x="1034123" y="514082"/>
                  </a:cubicBezTo>
                  <a:cubicBezTo>
                    <a:pt x="980950" y="545229"/>
                    <a:pt x="971782" y="627677"/>
                    <a:pt x="920443" y="666152"/>
                  </a:cubicBezTo>
                  <a:cubicBezTo>
                    <a:pt x="861769" y="713789"/>
                    <a:pt x="793928" y="748600"/>
                    <a:pt x="727920" y="785244"/>
                  </a:cubicBezTo>
                  <a:cubicBezTo>
                    <a:pt x="601405" y="854866"/>
                    <a:pt x="467556" y="933650"/>
                    <a:pt x="427217" y="1082056"/>
                  </a:cubicBezTo>
                  <a:cubicBezTo>
                    <a:pt x="432718" y="961133"/>
                    <a:pt x="491392" y="865859"/>
                    <a:pt x="579402" y="787076"/>
                  </a:cubicBezTo>
                  <a:cubicBezTo>
                    <a:pt x="650911" y="722950"/>
                    <a:pt x="744422" y="673481"/>
                    <a:pt x="804929" y="598362"/>
                  </a:cubicBezTo>
                  <a:cubicBezTo>
                    <a:pt x="832432" y="565383"/>
                    <a:pt x="867270" y="508585"/>
                    <a:pt x="810430" y="484767"/>
                  </a:cubicBezTo>
                  <a:cubicBezTo>
                    <a:pt x="748089" y="459117"/>
                    <a:pt x="665579" y="534236"/>
                    <a:pt x="617907" y="563551"/>
                  </a:cubicBezTo>
                  <a:cubicBezTo>
                    <a:pt x="553732" y="602026"/>
                    <a:pt x="487725" y="638670"/>
                    <a:pt x="423550" y="677145"/>
                  </a:cubicBezTo>
                  <a:cubicBezTo>
                    <a:pt x="295202" y="755929"/>
                    <a:pt x="152185" y="838377"/>
                    <a:pt x="0" y="853034"/>
                  </a:cubicBezTo>
                  <a:cubicBezTo>
                    <a:pt x="119181" y="810894"/>
                    <a:pt x="220026" y="755929"/>
                    <a:pt x="313537" y="669817"/>
                  </a:cubicBezTo>
                  <a:cubicBezTo>
                    <a:pt x="403381" y="587369"/>
                    <a:pt x="485891" y="501257"/>
                    <a:pt x="595904" y="444459"/>
                  </a:cubicBezTo>
                  <a:cubicBezTo>
                    <a:pt x="678414" y="402319"/>
                    <a:pt x="766424" y="378501"/>
                    <a:pt x="804929" y="285060"/>
                  </a:cubicBezTo>
                  <a:cubicBezTo>
                    <a:pt x="828765" y="227347"/>
                    <a:pt x="837016" y="161846"/>
                    <a:pt x="838850" y="95659"/>
                  </a:cubicBezTo>
                  <a:lnTo>
                    <a:pt x="83796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sz="1403" b="1">
                <a:latin typeface="Arial" panose="020B0604020202020204" pitchFamily="34" charset="0"/>
                <a:cs typeface="Arial" panose="020B0604020202020204" pitchFamily="34" charset="0"/>
              </a:endParaRPr>
            </a:p>
          </p:txBody>
        </p:sp>
        <p:sp>
          <p:nvSpPr>
            <p:cNvPr id="12" name="Oval 6">
              <a:extLst>
                <a:ext uri="{FF2B5EF4-FFF2-40B4-BE49-F238E27FC236}">
                  <a16:creationId xmlns:a16="http://schemas.microsoft.com/office/drawing/2014/main" id="{818CAF73-2A5F-4052-867F-FF964EF8AB65}"/>
                </a:ext>
              </a:extLst>
            </p:cNvPr>
            <p:cNvSpPr/>
            <p:nvPr/>
          </p:nvSpPr>
          <p:spPr>
            <a:xfrm>
              <a:off x="2493879" y="3993888"/>
              <a:ext cx="266063" cy="266063"/>
            </a:xfrm>
            <a:prstGeom prst="ellipse">
              <a:avLst/>
            </a:prstGeom>
            <a:solidFill>
              <a:schemeClr val="accent1"/>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13" name="Oval 7">
              <a:extLst>
                <a:ext uri="{FF2B5EF4-FFF2-40B4-BE49-F238E27FC236}">
                  <a16:creationId xmlns:a16="http://schemas.microsoft.com/office/drawing/2014/main" id="{53265BEC-3EF0-4B14-B69F-E5E8A520E449}"/>
                </a:ext>
              </a:extLst>
            </p:cNvPr>
            <p:cNvSpPr/>
            <p:nvPr/>
          </p:nvSpPr>
          <p:spPr>
            <a:xfrm>
              <a:off x="2836434" y="4174978"/>
              <a:ext cx="266063" cy="266063"/>
            </a:xfrm>
            <a:prstGeom prst="ellipse">
              <a:avLst/>
            </a:prstGeom>
            <a:solidFill>
              <a:schemeClr val="accent2"/>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14" name="Oval 8">
              <a:extLst>
                <a:ext uri="{FF2B5EF4-FFF2-40B4-BE49-F238E27FC236}">
                  <a16:creationId xmlns:a16="http://schemas.microsoft.com/office/drawing/2014/main" id="{4D46D4D1-0E30-43C2-914D-DE6FC636CF14}"/>
                </a:ext>
              </a:extLst>
            </p:cNvPr>
            <p:cNvSpPr/>
            <p:nvPr/>
          </p:nvSpPr>
          <p:spPr>
            <a:xfrm>
              <a:off x="3631431" y="4180304"/>
              <a:ext cx="266063" cy="266063"/>
            </a:xfrm>
            <a:prstGeom prst="ellipse">
              <a:avLst/>
            </a:prstGeom>
            <a:solidFill>
              <a:schemeClr val="accent3"/>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19" name="Oval 9">
              <a:extLst>
                <a:ext uri="{FF2B5EF4-FFF2-40B4-BE49-F238E27FC236}">
                  <a16:creationId xmlns:a16="http://schemas.microsoft.com/office/drawing/2014/main" id="{5F31ACC6-281D-4116-86F0-48CA17A804CF}"/>
                </a:ext>
              </a:extLst>
            </p:cNvPr>
            <p:cNvSpPr/>
            <p:nvPr/>
          </p:nvSpPr>
          <p:spPr>
            <a:xfrm>
              <a:off x="3968624" y="3988297"/>
              <a:ext cx="266063" cy="266063"/>
            </a:xfrm>
            <a:prstGeom prst="ellipse">
              <a:avLst/>
            </a:prstGeom>
            <a:solidFill>
              <a:schemeClr val="accent4"/>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20" name="Text Placeholder 2">
              <a:extLst>
                <a:ext uri="{FF2B5EF4-FFF2-40B4-BE49-F238E27FC236}">
                  <a16:creationId xmlns:a16="http://schemas.microsoft.com/office/drawing/2014/main" id="{D4390DA4-1926-420F-922E-020598753E6C}"/>
                </a:ext>
              </a:extLst>
            </p:cNvPr>
            <p:cNvSpPr txBox="1">
              <a:spLocks/>
            </p:cNvSpPr>
            <p:nvPr/>
          </p:nvSpPr>
          <p:spPr bwMode="auto">
            <a:xfrm>
              <a:off x="1635723" y="3993937"/>
              <a:ext cx="1189413" cy="34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20000"/>
                </a:spcBef>
                <a:buClr>
                  <a:srgbClr val="049E84"/>
                </a:buClr>
                <a:buFont typeface="Arial" charset="0"/>
                <a:buNone/>
              </a:pPr>
              <a:r>
                <a:rPr lang="en-US" altLang="ko-KR" sz="1169" b="1" dirty="0">
                  <a:solidFill>
                    <a:schemeClr val="bg1"/>
                  </a:solidFill>
                  <a:latin typeface="Arial" panose="020B0604020202020204" pitchFamily="34" charset="0"/>
                  <a:cs typeface="Arial" panose="020B0604020202020204" pitchFamily="34" charset="0"/>
                </a:rPr>
                <a:t>Air tightness</a:t>
              </a:r>
              <a:endParaRPr lang="uk-UA" altLang="ko-KR" sz="1169" b="1" dirty="0">
                <a:solidFill>
                  <a:schemeClr val="bg1"/>
                </a:solidFill>
                <a:latin typeface="Arial" panose="020B0604020202020204" pitchFamily="34" charset="0"/>
                <a:cs typeface="Arial" panose="020B0604020202020204" pitchFamily="34" charset="0"/>
              </a:endParaRPr>
            </a:p>
          </p:txBody>
        </p:sp>
        <p:sp>
          <p:nvSpPr>
            <p:cNvPr id="21" name="Text Placeholder 2">
              <a:extLst>
                <a:ext uri="{FF2B5EF4-FFF2-40B4-BE49-F238E27FC236}">
                  <a16:creationId xmlns:a16="http://schemas.microsoft.com/office/drawing/2014/main" id="{D057716D-A2E7-47E4-B4A4-FADC9992791E}"/>
                </a:ext>
              </a:extLst>
            </p:cNvPr>
            <p:cNvSpPr txBox="1">
              <a:spLocks/>
            </p:cNvSpPr>
            <p:nvPr/>
          </p:nvSpPr>
          <p:spPr bwMode="auto">
            <a:xfrm>
              <a:off x="2300148" y="4164579"/>
              <a:ext cx="1030448" cy="52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20000"/>
                </a:spcBef>
                <a:buClr>
                  <a:srgbClr val="049E84"/>
                </a:buClr>
                <a:buFont typeface="Arial" charset="0"/>
                <a:buNone/>
              </a:pPr>
              <a:r>
                <a:rPr lang="en-US" altLang="ko-KR" sz="1169" b="1" dirty="0">
                  <a:solidFill>
                    <a:schemeClr val="bg1"/>
                  </a:solidFill>
                  <a:latin typeface="Arial" panose="020B0604020202020204" pitchFamily="34" charset="0"/>
                  <a:cs typeface="Arial" panose="020B0604020202020204" pitchFamily="34" charset="0"/>
                </a:rPr>
                <a:t>System</a:t>
              </a:r>
            </a:p>
            <a:p>
              <a:pPr>
                <a:spcBef>
                  <a:spcPct val="20000"/>
                </a:spcBef>
                <a:buClr>
                  <a:srgbClr val="049E84"/>
                </a:buClr>
                <a:buFont typeface="Arial" charset="0"/>
                <a:buNone/>
              </a:pPr>
              <a:r>
                <a:rPr lang="en-US" altLang="ko-KR" sz="1169" b="1" dirty="0">
                  <a:solidFill>
                    <a:schemeClr val="bg1"/>
                  </a:solidFill>
                  <a:latin typeface="Arial" panose="020B0604020202020204" pitchFamily="34" charset="0"/>
                  <a:cs typeface="Arial" panose="020B0604020202020204" pitchFamily="34" charset="0"/>
                </a:rPr>
                <a:t>window</a:t>
              </a:r>
              <a:endParaRPr lang="uk-UA" altLang="ko-KR" sz="1169" b="1" dirty="0">
                <a:solidFill>
                  <a:schemeClr val="bg1"/>
                </a:solidFill>
                <a:latin typeface="Arial" panose="020B0604020202020204" pitchFamily="34" charset="0"/>
                <a:cs typeface="Arial" panose="020B0604020202020204" pitchFamily="34" charset="0"/>
              </a:endParaRPr>
            </a:p>
          </p:txBody>
        </p:sp>
        <p:sp>
          <p:nvSpPr>
            <p:cNvPr id="22" name="Text Placeholder 2">
              <a:extLst>
                <a:ext uri="{FF2B5EF4-FFF2-40B4-BE49-F238E27FC236}">
                  <a16:creationId xmlns:a16="http://schemas.microsoft.com/office/drawing/2014/main" id="{6EAB1E4F-C1DA-490A-B937-F9DCBC6769DF}"/>
                </a:ext>
              </a:extLst>
            </p:cNvPr>
            <p:cNvSpPr txBox="1">
              <a:spLocks/>
            </p:cNvSpPr>
            <p:nvPr/>
          </p:nvSpPr>
          <p:spPr bwMode="auto">
            <a:xfrm>
              <a:off x="3868078" y="4124322"/>
              <a:ext cx="1759316" cy="52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20000"/>
                </a:spcBef>
                <a:buClr>
                  <a:srgbClr val="049E84"/>
                </a:buClr>
                <a:buFont typeface="Arial" charset="0"/>
                <a:buNone/>
              </a:pPr>
              <a:r>
                <a:rPr lang="en-US" altLang="ko-KR" sz="1169" b="1" dirty="0">
                  <a:solidFill>
                    <a:schemeClr val="bg1"/>
                  </a:solidFill>
                  <a:latin typeface="Arial" panose="020B0604020202020204" pitchFamily="34" charset="0"/>
                  <a:cs typeface="Arial" panose="020B0604020202020204" pitchFamily="34" charset="0"/>
                </a:rPr>
                <a:t>External awning</a:t>
              </a:r>
            </a:p>
          </p:txBody>
        </p:sp>
        <p:sp>
          <p:nvSpPr>
            <p:cNvPr id="23" name="Text Placeholder 2">
              <a:extLst>
                <a:ext uri="{FF2B5EF4-FFF2-40B4-BE49-F238E27FC236}">
                  <a16:creationId xmlns:a16="http://schemas.microsoft.com/office/drawing/2014/main" id="{7B507132-4F09-4644-AE25-E4D24EEF7A2E}"/>
                </a:ext>
              </a:extLst>
            </p:cNvPr>
            <p:cNvSpPr txBox="1">
              <a:spLocks/>
            </p:cNvSpPr>
            <p:nvPr/>
          </p:nvSpPr>
          <p:spPr bwMode="auto">
            <a:xfrm>
              <a:off x="4243480" y="3798286"/>
              <a:ext cx="1189413" cy="52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20000"/>
                </a:spcBef>
                <a:buClr>
                  <a:srgbClr val="049E84"/>
                </a:buClr>
                <a:buFont typeface="Arial" charset="0"/>
                <a:buNone/>
              </a:pPr>
              <a:r>
                <a:rPr lang="en-US" altLang="ko-KR" sz="1169" b="1" dirty="0">
                  <a:solidFill>
                    <a:schemeClr val="bg1"/>
                  </a:solidFill>
                  <a:latin typeface="Arial" panose="020B0604020202020204" pitchFamily="34" charset="0"/>
                  <a:cs typeface="Arial" panose="020B0604020202020204" pitchFamily="34" charset="0"/>
                </a:rPr>
                <a:t>Heat exchange ventilation</a:t>
              </a:r>
            </a:p>
          </p:txBody>
        </p:sp>
        <p:sp>
          <p:nvSpPr>
            <p:cNvPr id="24" name="Title 4">
              <a:extLst>
                <a:ext uri="{FF2B5EF4-FFF2-40B4-BE49-F238E27FC236}">
                  <a16:creationId xmlns:a16="http://schemas.microsoft.com/office/drawing/2014/main" id="{27E8E99D-0960-44F9-BDCD-16EEDEB062F4}"/>
                </a:ext>
              </a:extLst>
            </p:cNvPr>
            <p:cNvSpPr txBox="1">
              <a:spLocks/>
            </p:cNvSpPr>
            <p:nvPr/>
          </p:nvSpPr>
          <p:spPr>
            <a:xfrm>
              <a:off x="814080" y="1203598"/>
              <a:ext cx="1536679" cy="565261"/>
            </a:xfrm>
            <a:prstGeom prst="rect">
              <a:avLst/>
            </a:prstGeom>
          </p:spPr>
          <p:txBody>
            <a:bodyPr/>
            <a:lstStyle>
              <a:lvl1pPr algn="l" defTabSz="914400" rtl="0" eaLnBrk="1" latinLnBrk="0" hangingPunct="1">
                <a:spcBef>
                  <a:spcPct val="0"/>
                </a:spcBef>
                <a:buNone/>
                <a:defRPr sz="3600" kern="1200">
                  <a:solidFill>
                    <a:schemeClr val="tx1"/>
                  </a:solidFill>
                  <a:latin typeface="+mj-lt"/>
                  <a:ea typeface="+mj-ea"/>
                  <a:cs typeface="+mj-cs"/>
                </a:defRPr>
              </a:lvl1pPr>
            </a:lstStyle>
            <a:p>
              <a:pPr>
                <a:defRPr/>
              </a:pPr>
              <a:r>
                <a:rPr lang="en-US" sz="2000" b="1" dirty="0">
                  <a:solidFill>
                    <a:schemeClr val="accent6"/>
                  </a:solidFill>
                  <a:latin typeface="Arial" panose="020B0604020202020204" pitchFamily="34" charset="0"/>
                  <a:ea typeface="+mn-ea"/>
                  <a:cs typeface="Arial" panose="020B0604020202020204" pitchFamily="34" charset="0"/>
                </a:rPr>
                <a:t>Active</a:t>
              </a:r>
              <a:endParaRPr lang="uk-UA" sz="2000" b="1" dirty="0">
                <a:solidFill>
                  <a:schemeClr val="accent6"/>
                </a:solidFill>
                <a:latin typeface="Arial" panose="020B0604020202020204" pitchFamily="34" charset="0"/>
                <a:ea typeface="+mn-ea"/>
                <a:cs typeface="Arial" panose="020B0604020202020204" pitchFamily="34" charset="0"/>
              </a:endParaRPr>
            </a:p>
          </p:txBody>
        </p:sp>
        <p:sp>
          <p:nvSpPr>
            <p:cNvPr id="25" name="Title 4">
              <a:extLst>
                <a:ext uri="{FF2B5EF4-FFF2-40B4-BE49-F238E27FC236}">
                  <a16:creationId xmlns:a16="http://schemas.microsoft.com/office/drawing/2014/main" id="{1A9742B7-99AA-42A9-A6DE-D8FDDC4D1DB7}"/>
                </a:ext>
              </a:extLst>
            </p:cNvPr>
            <p:cNvSpPr txBox="1">
              <a:spLocks/>
            </p:cNvSpPr>
            <p:nvPr/>
          </p:nvSpPr>
          <p:spPr bwMode="auto">
            <a:xfrm>
              <a:off x="814081" y="3579862"/>
              <a:ext cx="1009126" cy="565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r>
                <a:rPr lang="en-US" altLang="ko-KR" b="1" dirty="0">
                  <a:solidFill>
                    <a:srgbClr val="FFFF00"/>
                  </a:solidFill>
                  <a:latin typeface="Arial" panose="020B0604020202020204" pitchFamily="34" charset="0"/>
                  <a:cs typeface="Arial" panose="020B0604020202020204" pitchFamily="34" charset="0"/>
                </a:rPr>
                <a:t>Passive</a:t>
              </a:r>
            </a:p>
          </p:txBody>
        </p:sp>
        <p:sp>
          <p:nvSpPr>
            <p:cNvPr id="26" name="Text Placeholder 2">
              <a:extLst>
                <a:ext uri="{FF2B5EF4-FFF2-40B4-BE49-F238E27FC236}">
                  <a16:creationId xmlns:a16="http://schemas.microsoft.com/office/drawing/2014/main" id="{7A64B93D-03B6-4A4B-8D1C-014ABF50AD4A}"/>
                </a:ext>
              </a:extLst>
            </p:cNvPr>
            <p:cNvSpPr txBox="1">
              <a:spLocks/>
            </p:cNvSpPr>
            <p:nvPr/>
          </p:nvSpPr>
          <p:spPr bwMode="auto">
            <a:xfrm>
              <a:off x="1138772" y="1515648"/>
              <a:ext cx="1490782" cy="26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r">
                <a:spcBef>
                  <a:spcPct val="20000"/>
                </a:spcBef>
                <a:buClr>
                  <a:srgbClr val="049E84"/>
                </a:buClr>
                <a:buFont typeface="Arial" charset="0"/>
                <a:buNone/>
              </a:pPr>
              <a:r>
                <a:rPr lang="en-US" altLang="ko-KR" sz="1169" b="1" dirty="0">
                  <a:latin typeface="Arial" panose="020B0604020202020204" pitchFamily="34" charset="0"/>
                  <a:cs typeface="Arial" panose="020B0604020202020204" pitchFamily="34" charset="0"/>
                </a:rPr>
                <a:t>Solar power </a:t>
              </a:r>
            </a:p>
            <a:p>
              <a:pPr algn="r">
                <a:spcBef>
                  <a:spcPct val="20000"/>
                </a:spcBef>
                <a:buClr>
                  <a:srgbClr val="049E84"/>
                </a:buClr>
                <a:buFont typeface="Arial" charset="0"/>
                <a:buNone/>
              </a:pPr>
              <a:r>
                <a:rPr lang="en-US" altLang="ko-KR" sz="1169" b="1" dirty="0">
                  <a:latin typeface="Arial" panose="020B0604020202020204" pitchFamily="34" charset="0"/>
                  <a:cs typeface="Arial" panose="020B0604020202020204" pitchFamily="34" charset="0"/>
                </a:rPr>
                <a:t>/ solar hot water system</a:t>
              </a:r>
              <a:endParaRPr lang="uk-UA" altLang="ko-KR" sz="1169" b="1" dirty="0">
                <a:latin typeface="Arial" panose="020B0604020202020204" pitchFamily="34" charset="0"/>
                <a:cs typeface="Arial" panose="020B0604020202020204" pitchFamily="34" charset="0"/>
              </a:endParaRPr>
            </a:p>
          </p:txBody>
        </p:sp>
        <p:sp>
          <p:nvSpPr>
            <p:cNvPr id="27" name="Text Placeholder 2">
              <a:extLst>
                <a:ext uri="{FF2B5EF4-FFF2-40B4-BE49-F238E27FC236}">
                  <a16:creationId xmlns:a16="http://schemas.microsoft.com/office/drawing/2014/main" id="{5E587282-2470-405D-9A3A-60DFAE8E0083}"/>
                </a:ext>
              </a:extLst>
            </p:cNvPr>
            <p:cNvSpPr txBox="1">
              <a:spLocks/>
            </p:cNvSpPr>
            <p:nvPr/>
          </p:nvSpPr>
          <p:spPr bwMode="auto">
            <a:xfrm>
              <a:off x="1312594" y="2082355"/>
              <a:ext cx="795410" cy="26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20000"/>
                </a:spcBef>
                <a:buClr>
                  <a:srgbClr val="049E84"/>
                </a:buClr>
                <a:buFont typeface="Arial" charset="0"/>
                <a:buNone/>
              </a:pPr>
              <a:r>
                <a:rPr lang="en-US" altLang="ko-KR" sz="1169" b="1" dirty="0">
                  <a:latin typeface="Arial" panose="020B0604020202020204" pitchFamily="34" charset="0"/>
                  <a:cs typeface="Arial" panose="020B0604020202020204" pitchFamily="34" charset="0"/>
                </a:rPr>
                <a:t>Geothermal systems</a:t>
              </a:r>
              <a:endParaRPr lang="uk-UA" altLang="ko-KR" sz="1169" b="1" dirty="0">
                <a:latin typeface="Arial" panose="020B0604020202020204" pitchFamily="34" charset="0"/>
                <a:cs typeface="Arial" panose="020B0604020202020204" pitchFamily="34" charset="0"/>
              </a:endParaRPr>
            </a:p>
          </p:txBody>
        </p:sp>
        <p:sp>
          <p:nvSpPr>
            <p:cNvPr id="28" name="Text Placeholder 2">
              <a:extLst>
                <a:ext uri="{FF2B5EF4-FFF2-40B4-BE49-F238E27FC236}">
                  <a16:creationId xmlns:a16="http://schemas.microsoft.com/office/drawing/2014/main" id="{757344F4-D264-4DC3-8FAB-D54F4798E1A2}"/>
                </a:ext>
              </a:extLst>
            </p:cNvPr>
            <p:cNvSpPr txBox="1">
              <a:spLocks/>
            </p:cNvSpPr>
            <p:nvPr/>
          </p:nvSpPr>
          <p:spPr bwMode="auto">
            <a:xfrm>
              <a:off x="1782034" y="2882200"/>
              <a:ext cx="418392" cy="263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20000"/>
                </a:spcBef>
                <a:buClr>
                  <a:srgbClr val="049E84"/>
                </a:buClr>
                <a:buFont typeface="Arial" charset="0"/>
                <a:buNone/>
              </a:pPr>
              <a:r>
                <a:rPr lang="en-US" altLang="ko-KR" sz="1169" b="1" dirty="0">
                  <a:latin typeface="Arial" panose="020B0604020202020204" pitchFamily="34" charset="0"/>
                  <a:cs typeface="Arial" panose="020B0604020202020204" pitchFamily="34" charset="0"/>
                </a:rPr>
                <a:t>LED</a:t>
              </a:r>
              <a:endParaRPr lang="uk-UA" altLang="ko-KR" sz="1169" b="1" dirty="0">
                <a:latin typeface="Arial" panose="020B0604020202020204" pitchFamily="34" charset="0"/>
                <a:cs typeface="Arial" panose="020B0604020202020204" pitchFamily="34" charset="0"/>
              </a:endParaRPr>
            </a:p>
          </p:txBody>
        </p:sp>
        <p:sp>
          <p:nvSpPr>
            <p:cNvPr id="29" name="Text Placeholder 2">
              <a:extLst>
                <a:ext uri="{FF2B5EF4-FFF2-40B4-BE49-F238E27FC236}">
                  <a16:creationId xmlns:a16="http://schemas.microsoft.com/office/drawing/2014/main" id="{20D29574-DA17-490A-B1B5-302A3733E80C}"/>
                </a:ext>
              </a:extLst>
            </p:cNvPr>
            <p:cNvSpPr txBox="1">
              <a:spLocks/>
            </p:cNvSpPr>
            <p:nvPr/>
          </p:nvSpPr>
          <p:spPr bwMode="auto">
            <a:xfrm>
              <a:off x="3926157" y="2804969"/>
              <a:ext cx="1021226" cy="26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20000"/>
                </a:spcBef>
                <a:buClr>
                  <a:srgbClr val="049E84"/>
                </a:buClr>
                <a:buFont typeface="Arial" charset="0"/>
                <a:buNone/>
              </a:pPr>
              <a:r>
                <a:rPr lang="en-US" altLang="ko-KR" sz="1169" b="1" dirty="0">
                  <a:latin typeface="Arial" panose="020B0604020202020204" pitchFamily="34" charset="0"/>
                  <a:cs typeface="Arial" panose="020B0604020202020204" pitchFamily="34" charset="0"/>
                </a:rPr>
                <a:t>Bio energy</a:t>
              </a:r>
              <a:endParaRPr lang="uk-UA" altLang="ko-KR" sz="1169" b="1" dirty="0">
                <a:latin typeface="Arial" panose="020B0604020202020204" pitchFamily="34" charset="0"/>
                <a:cs typeface="Arial" panose="020B0604020202020204" pitchFamily="34" charset="0"/>
              </a:endParaRPr>
            </a:p>
          </p:txBody>
        </p:sp>
        <p:sp>
          <p:nvSpPr>
            <p:cNvPr id="30" name="Text Placeholder 2">
              <a:extLst>
                <a:ext uri="{FF2B5EF4-FFF2-40B4-BE49-F238E27FC236}">
                  <a16:creationId xmlns:a16="http://schemas.microsoft.com/office/drawing/2014/main" id="{A6C34A77-0A96-4E03-8AFC-F4DD42B12594}"/>
                </a:ext>
              </a:extLst>
            </p:cNvPr>
            <p:cNvSpPr txBox="1">
              <a:spLocks/>
            </p:cNvSpPr>
            <p:nvPr/>
          </p:nvSpPr>
          <p:spPr bwMode="auto">
            <a:xfrm>
              <a:off x="3789283" y="1580865"/>
              <a:ext cx="1187252" cy="457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20000"/>
                </a:spcBef>
                <a:buClr>
                  <a:srgbClr val="049E84"/>
                </a:buClr>
                <a:buFont typeface="Arial" charset="0"/>
                <a:buNone/>
              </a:pPr>
              <a:r>
                <a:rPr lang="en-US" altLang="ko-KR" sz="1169" b="1" dirty="0">
                  <a:latin typeface="Arial" panose="020B0604020202020204" pitchFamily="34" charset="0"/>
                  <a:cs typeface="Arial" panose="020B0604020202020204" pitchFamily="34" charset="0"/>
                </a:rPr>
                <a:t>High efficiency </a:t>
              </a:r>
            </a:p>
            <a:p>
              <a:pPr>
                <a:spcBef>
                  <a:spcPct val="20000"/>
                </a:spcBef>
                <a:buClr>
                  <a:srgbClr val="049E84"/>
                </a:buClr>
                <a:buFont typeface="Arial" charset="0"/>
                <a:buNone/>
              </a:pPr>
              <a:r>
                <a:rPr lang="en-US" altLang="ko-KR" sz="1169" b="1" dirty="0">
                  <a:latin typeface="Arial" panose="020B0604020202020204" pitchFamily="34" charset="0"/>
                  <a:cs typeface="Arial" panose="020B0604020202020204" pitchFamily="34" charset="0"/>
                </a:rPr>
                <a:t>equipment</a:t>
              </a:r>
              <a:endParaRPr lang="uk-UA" altLang="ko-KR" sz="1169" b="1" dirty="0">
                <a:latin typeface="Arial" panose="020B0604020202020204" pitchFamily="34" charset="0"/>
                <a:cs typeface="Arial" panose="020B0604020202020204" pitchFamily="34" charset="0"/>
              </a:endParaRPr>
            </a:p>
          </p:txBody>
        </p:sp>
        <p:sp>
          <p:nvSpPr>
            <p:cNvPr id="31" name="Oval 8">
              <a:extLst>
                <a:ext uri="{FF2B5EF4-FFF2-40B4-BE49-F238E27FC236}">
                  <a16:creationId xmlns:a16="http://schemas.microsoft.com/office/drawing/2014/main" id="{0AB50946-30CF-4966-AF44-AD3501C762AD}"/>
                </a:ext>
              </a:extLst>
            </p:cNvPr>
            <p:cNvSpPr/>
            <p:nvPr/>
          </p:nvSpPr>
          <p:spPr>
            <a:xfrm>
              <a:off x="2781018" y="3700525"/>
              <a:ext cx="266063" cy="266063"/>
            </a:xfrm>
            <a:prstGeom prst="ellipse">
              <a:avLst/>
            </a:prstGeom>
            <a:solidFill>
              <a:schemeClr val="accent3"/>
            </a:solidFill>
            <a:ln>
              <a:noFill/>
            </a:ln>
            <a:effectLst>
              <a:innerShdw blurRad="381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uk-UA" sz="1403" b="1" dirty="0">
                <a:solidFill>
                  <a:schemeClr val="tx1"/>
                </a:solidFill>
                <a:latin typeface="Arial" panose="020B0604020202020204" pitchFamily="34" charset="0"/>
                <a:cs typeface="Arial" panose="020B0604020202020204" pitchFamily="34" charset="0"/>
              </a:endParaRPr>
            </a:p>
          </p:txBody>
        </p:sp>
        <p:sp>
          <p:nvSpPr>
            <p:cNvPr id="32" name="Text Placeholder 2">
              <a:extLst>
                <a:ext uri="{FF2B5EF4-FFF2-40B4-BE49-F238E27FC236}">
                  <a16:creationId xmlns:a16="http://schemas.microsoft.com/office/drawing/2014/main" id="{AF10A1C0-0461-40DD-BEE3-B97530FAFEFD}"/>
                </a:ext>
              </a:extLst>
            </p:cNvPr>
            <p:cNvSpPr txBox="1">
              <a:spLocks/>
            </p:cNvSpPr>
            <p:nvPr/>
          </p:nvSpPr>
          <p:spPr bwMode="auto">
            <a:xfrm>
              <a:off x="1766111" y="3667804"/>
              <a:ext cx="1189413" cy="31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20000"/>
                </a:spcBef>
                <a:buClr>
                  <a:srgbClr val="049E84"/>
                </a:buClr>
                <a:buFont typeface="Arial" charset="0"/>
                <a:buNone/>
              </a:pPr>
              <a:r>
                <a:rPr lang="en-US" altLang="ko-KR" sz="1169" b="1" dirty="0">
                  <a:solidFill>
                    <a:schemeClr val="bg1"/>
                  </a:solidFill>
                  <a:latin typeface="Arial" panose="020B0604020202020204" pitchFamily="34" charset="0"/>
                  <a:cs typeface="Arial" panose="020B0604020202020204" pitchFamily="34" charset="0"/>
                </a:rPr>
                <a:t>High insulation</a:t>
              </a:r>
              <a:endParaRPr lang="uk-UA" altLang="ko-KR" sz="1169" b="1" dirty="0">
                <a:solidFill>
                  <a:schemeClr val="bg1"/>
                </a:solidFill>
                <a:latin typeface="Arial" panose="020B0604020202020204" pitchFamily="34" charset="0"/>
                <a:cs typeface="Arial" panose="020B0604020202020204" pitchFamily="34" charset="0"/>
              </a:endParaRPr>
            </a:p>
          </p:txBody>
        </p:sp>
      </p:grpSp>
      <p:pic>
        <p:nvPicPr>
          <p:cNvPr id="51" name="Picture 2" descr="net zero home">
            <a:extLst>
              <a:ext uri="{FF2B5EF4-FFF2-40B4-BE49-F238E27FC236}">
                <a16:creationId xmlns:a16="http://schemas.microsoft.com/office/drawing/2014/main" id="{16C510FD-01FC-4994-B32C-E71FB907F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140"/>
          <a:stretch>
            <a:fillRect/>
          </a:stretch>
        </p:blipFill>
        <p:spPr bwMode="auto">
          <a:xfrm>
            <a:off x="6498909" y="1791517"/>
            <a:ext cx="4207341" cy="5071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4576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AD3C53AF-672A-40FE-956C-EABC0357FC69}"/>
              </a:ext>
            </a:extLst>
          </p:cNvPr>
          <p:cNvSpPr>
            <a:spLocks noGrp="1"/>
          </p:cNvSpPr>
          <p:nvPr>
            <p:ph idx="10"/>
          </p:nvPr>
        </p:nvSpPr>
        <p:spPr/>
        <p:txBody>
          <a:bodyPr/>
          <a:lstStyle/>
          <a:p>
            <a:r>
              <a:rPr lang="en-US" altLang="ko-KR" dirty="0"/>
              <a:t>Technical point of a zero-energy building</a:t>
            </a:r>
            <a:endParaRPr lang="ko-KR" altLang="en-US" dirty="0"/>
          </a:p>
        </p:txBody>
      </p:sp>
      <p:sp>
        <p:nvSpPr>
          <p:cNvPr id="44" name="내용 개체 틀 1">
            <a:extLst>
              <a:ext uri="{FF2B5EF4-FFF2-40B4-BE49-F238E27FC236}">
                <a16:creationId xmlns:a16="http://schemas.microsoft.com/office/drawing/2014/main" id="{37347525-52E4-459E-B833-1B40992EC1D1}"/>
              </a:ext>
            </a:extLst>
          </p:cNvPr>
          <p:cNvSpPr>
            <a:spLocks noGrp="1"/>
          </p:cNvSpPr>
          <p:nvPr>
            <p:ph idx="1"/>
          </p:nvPr>
        </p:nvSpPr>
        <p:spPr>
          <a:xfrm>
            <a:off x="136097" y="1078669"/>
            <a:ext cx="10401762" cy="556363"/>
          </a:xfrm>
        </p:spPr>
        <p:txBody>
          <a:bodyPr/>
          <a:lstStyle/>
          <a:p>
            <a:r>
              <a:rPr lang="en-US" altLang="ko-KR" sz="1800" b="1" dirty="0">
                <a:latin typeface="맑은 고딕" pitchFamily="50" charset="-127"/>
                <a:ea typeface="맑은 고딕" pitchFamily="50" charset="-127"/>
              </a:rPr>
              <a:t>Optimum Mixing?</a:t>
            </a:r>
            <a:endParaRPr lang="en-US" altLang="ko-KR" dirty="0"/>
          </a:p>
        </p:txBody>
      </p:sp>
      <p:grpSp>
        <p:nvGrpSpPr>
          <p:cNvPr id="52" name="그룹 1">
            <a:extLst>
              <a:ext uri="{FF2B5EF4-FFF2-40B4-BE49-F238E27FC236}">
                <a16:creationId xmlns:a16="http://schemas.microsoft.com/office/drawing/2014/main" id="{6D051AB6-0EF9-4BC0-98FD-19900F63980B}"/>
              </a:ext>
            </a:extLst>
          </p:cNvPr>
          <p:cNvGrpSpPr>
            <a:grpSpLocks/>
          </p:cNvGrpSpPr>
          <p:nvPr/>
        </p:nvGrpSpPr>
        <p:grpSpPr bwMode="auto">
          <a:xfrm>
            <a:off x="1025525" y="1663208"/>
            <a:ext cx="9107554" cy="5464667"/>
            <a:chOff x="2705382" y="843306"/>
            <a:chExt cx="6980109" cy="4344009"/>
          </a:xfrm>
        </p:grpSpPr>
        <p:cxnSp>
          <p:nvCxnSpPr>
            <p:cNvPr id="53" name="직선 연결선 52">
              <a:extLst>
                <a:ext uri="{FF2B5EF4-FFF2-40B4-BE49-F238E27FC236}">
                  <a16:creationId xmlns:a16="http://schemas.microsoft.com/office/drawing/2014/main" id="{D17DA53F-0A4C-4DB9-839B-D4F3579DF9DF}"/>
                </a:ext>
              </a:extLst>
            </p:cNvPr>
            <p:cNvCxnSpPr/>
            <p:nvPr/>
          </p:nvCxnSpPr>
          <p:spPr>
            <a:xfrm flipH="1">
              <a:off x="2705382" y="5187315"/>
              <a:ext cx="4464074"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4" name="직사각형 53">
              <a:extLst>
                <a:ext uri="{FF2B5EF4-FFF2-40B4-BE49-F238E27FC236}">
                  <a16:creationId xmlns:a16="http://schemas.microsoft.com/office/drawing/2014/main" id="{48D55C08-EDA3-4E8A-A390-F8BA025798E9}"/>
                </a:ext>
              </a:extLst>
            </p:cNvPr>
            <p:cNvSpPr/>
            <p:nvPr/>
          </p:nvSpPr>
          <p:spPr>
            <a:xfrm>
              <a:off x="4792804" y="1507693"/>
              <a:ext cx="1007922" cy="1223171"/>
            </a:xfrm>
            <a:prstGeom prst="rect">
              <a:avLst/>
            </a:prstGeom>
            <a:solidFill>
              <a:srgbClr val="B4DCFA">
                <a:lumMod val="90000"/>
              </a:srgbClr>
            </a:solidFill>
            <a:ln w="38100" cap="flat" cmpd="sng" algn="ctr">
              <a:noFill/>
              <a:prstDash val="solid"/>
            </a:ln>
            <a:effectLst>
              <a:outerShdw blurRad="40000" dist="20000" dir="5400000" rotWithShape="0">
                <a:srgbClr val="000000">
                  <a:alpha val="38000"/>
                </a:srgbClr>
              </a:outerShdw>
            </a:effec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latinLnBrk="0" hangingPunct="0">
                <a:defRPr/>
              </a:pPr>
              <a:endParaRPr kumimoji="0" lang="ko-KR" altLang="en-US" sz="2339" kern="0">
                <a:solidFill>
                  <a:srgbClr val="FFFFFF"/>
                </a:solidFill>
                <a:latin typeface="Arial" panose="020B0604020202020204" pitchFamily="34" charset="0"/>
                <a:ea typeface="굴림" pitchFamily="50" charset="-127"/>
                <a:cs typeface="Arial" panose="020B0604020202020204" pitchFamily="34" charset="0"/>
              </a:endParaRPr>
            </a:p>
          </p:txBody>
        </p:sp>
        <p:sp>
          <p:nvSpPr>
            <p:cNvPr id="55" name="직사각형 54">
              <a:extLst>
                <a:ext uri="{FF2B5EF4-FFF2-40B4-BE49-F238E27FC236}">
                  <a16:creationId xmlns:a16="http://schemas.microsoft.com/office/drawing/2014/main" id="{AF6F399D-3441-45A9-849D-35FCEA874E25}"/>
                </a:ext>
              </a:extLst>
            </p:cNvPr>
            <p:cNvSpPr/>
            <p:nvPr/>
          </p:nvSpPr>
          <p:spPr>
            <a:xfrm>
              <a:off x="4792804" y="2729420"/>
              <a:ext cx="1007922" cy="1224615"/>
            </a:xfrm>
            <a:prstGeom prst="rect">
              <a:avLst/>
            </a:prstGeom>
            <a:solidFill>
              <a:srgbClr val="FF8021">
                <a:lumMod val="40000"/>
                <a:lumOff val="60000"/>
              </a:srgbClr>
            </a:solidFill>
            <a:ln w="38100" cap="flat" cmpd="sng" algn="ctr">
              <a:noFill/>
              <a:prstDash val="solid"/>
            </a:ln>
            <a:effectLst>
              <a:outerShdw blurRad="40000" dist="20000" dir="5400000" rotWithShape="0">
                <a:srgbClr val="000000">
                  <a:alpha val="38000"/>
                </a:srgbClr>
              </a:outerShdw>
            </a:effec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latinLnBrk="0" hangingPunct="0">
                <a:defRPr/>
              </a:pPr>
              <a:endParaRPr kumimoji="0" lang="ko-KR" altLang="en-US" sz="2339" kern="0">
                <a:solidFill>
                  <a:srgbClr val="FFFFFF"/>
                </a:solidFill>
                <a:latin typeface="Arial" panose="020B0604020202020204" pitchFamily="34" charset="0"/>
                <a:ea typeface="굴림" pitchFamily="50" charset="-127"/>
                <a:cs typeface="Arial" panose="020B0604020202020204" pitchFamily="34" charset="0"/>
              </a:endParaRPr>
            </a:p>
          </p:txBody>
        </p:sp>
        <p:sp>
          <p:nvSpPr>
            <p:cNvPr id="56" name="직사각형 55">
              <a:extLst>
                <a:ext uri="{FF2B5EF4-FFF2-40B4-BE49-F238E27FC236}">
                  <a16:creationId xmlns:a16="http://schemas.microsoft.com/office/drawing/2014/main" id="{B86F2229-F690-49BF-8102-39AAFE0C9252}"/>
                </a:ext>
              </a:extLst>
            </p:cNvPr>
            <p:cNvSpPr/>
            <p:nvPr/>
          </p:nvSpPr>
          <p:spPr>
            <a:xfrm>
              <a:off x="4792804" y="3951147"/>
              <a:ext cx="1007922" cy="1223171"/>
            </a:xfrm>
            <a:prstGeom prst="rect">
              <a:avLst/>
            </a:prstGeom>
            <a:solidFill>
              <a:srgbClr val="A7EA52">
                <a:lumMod val="40000"/>
                <a:lumOff val="60000"/>
              </a:srgbClr>
            </a:solidFill>
            <a:ln w="38100" cap="flat" cmpd="sng" algn="ctr">
              <a:noFill/>
              <a:prstDash val="solid"/>
            </a:ln>
            <a:effectLst>
              <a:outerShdw blurRad="40000" dist="20000" dir="5400000" rotWithShape="0">
                <a:srgbClr val="000000">
                  <a:alpha val="38000"/>
                </a:srgbClr>
              </a:outerShdw>
            </a:effec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latinLnBrk="0" hangingPunct="0">
                <a:defRPr/>
              </a:pPr>
              <a:endParaRPr kumimoji="0" lang="ko-KR" altLang="en-US" sz="2339" kern="0">
                <a:solidFill>
                  <a:srgbClr val="FFFFFF"/>
                </a:solidFill>
                <a:latin typeface="Arial" panose="020B0604020202020204" pitchFamily="34" charset="0"/>
                <a:ea typeface="굴림" pitchFamily="50" charset="-127"/>
                <a:cs typeface="Arial" panose="020B0604020202020204" pitchFamily="34" charset="0"/>
              </a:endParaRPr>
            </a:p>
          </p:txBody>
        </p:sp>
        <p:sp>
          <p:nvSpPr>
            <p:cNvPr id="57" name="왼쪽 중괄호 56">
              <a:extLst>
                <a:ext uri="{FF2B5EF4-FFF2-40B4-BE49-F238E27FC236}">
                  <a16:creationId xmlns:a16="http://schemas.microsoft.com/office/drawing/2014/main" id="{1D407E13-575E-46A4-ABBB-4BB59DA67A2A}"/>
                </a:ext>
              </a:extLst>
            </p:cNvPr>
            <p:cNvSpPr/>
            <p:nvPr/>
          </p:nvSpPr>
          <p:spPr>
            <a:xfrm>
              <a:off x="4288842" y="2730863"/>
              <a:ext cx="360807" cy="2443454"/>
            </a:xfrm>
            <a:prstGeom prst="leftBrace">
              <a:avLst>
                <a:gd name="adj1" fmla="val 40080"/>
                <a:gd name="adj2" fmla="val 49903"/>
              </a:avLst>
            </a:prstGeom>
            <a:noFill/>
            <a:ln w="25400" cap="flat" cmpd="sng" algn="ctr">
              <a:solidFill>
                <a:srgbClr val="FF8021"/>
              </a:solidFill>
              <a:prstDash val="solid"/>
            </a:ln>
            <a:effectLst>
              <a:outerShdw blurRad="40000" dist="20000" dir="5400000" rotWithShape="0">
                <a:srgbClr val="000000">
                  <a:alpha val="38000"/>
                </a:srgbClr>
              </a:outerShdw>
            </a:effec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latinLnBrk="0" hangingPunct="0">
                <a:defRPr/>
              </a:pPr>
              <a:endParaRPr kumimoji="0" lang="ko-KR" altLang="en-US" sz="2339" kern="0">
                <a:solidFill>
                  <a:prstClr val="black"/>
                </a:solidFill>
                <a:latin typeface="Arial" panose="020B0604020202020204" pitchFamily="34" charset="0"/>
                <a:ea typeface="굴림" pitchFamily="50" charset="-127"/>
                <a:cs typeface="Arial" panose="020B0604020202020204" pitchFamily="34" charset="0"/>
              </a:endParaRPr>
            </a:p>
          </p:txBody>
        </p:sp>
        <p:sp>
          <p:nvSpPr>
            <p:cNvPr id="58" name="왼쪽 중괄호 57">
              <a:extLst>
                <a:ext uri="{FF2B5EF4-FFF2-40B4-BE49-F238E27FC236}">
                  <a16:creationId xmlns:a16="http://schemas.microsoft.com/office/drawing/2014/main" id="{5ADD0407-80B5-44C2-8628-ED5E0C43B959}"/>
                </a:ext>
              </a:extLst>
            </p:cNvPr>
            <p:cNvSpPr/>
            <p:nvPr/>
          </p:nvSpPr>
          <p:spPr>
            <a:xfrm>
              <a:off x="4288842" y="1527910"/>
              <a:ext cx="360807" cy="1201509"/>
            </a:xfrm>
            <a:prstGeom prst="leftBrace">
              <a:avLst>
                <a:gd name="adj1" fmla="val 40080"/>
                <a:gd name="adj2" fmla="val 49903"/>
              </a:avLst>
            </a:prstGeom>
            <a:noFill/>
            <a:ln w="25400" cap="flat" cmpd="sng" algn="ctr">
              <a:solidFill>
                <a:srgbClr val="A7EA52"/>
              </a:solidFill>
              <a:prstDash val="solid"/>
            </a:ln>
            <a:effectLst>
              <a:outerShdw blurRad="40000" dist="20000" dir="5400000" rotWithShape="0">
                <a:srgbClr val="000000">
                  <a:alpha val="38000"/>
                </a:srgbClr>
              </a:outerShdw>
            </a:effec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latinLnBrk="0" hangingPunct="0">
                <a:defRPr/>
              </a:pPr>
              <a:endParaRPr kumimoji="0" lang="ko-KR" altLang="en-US" sz="2339" kern="0">
                <a:solidFill>
                  <a:prstClr val="black"/>
                </a:solidFill>
                <a:latin typeface="Arial" panose="020B0604020202020204" pitchFamily="34" charset="0"/>
                <a:ea typeface="굴림" pitchFamily="50" charset="-127"/>
                <a:cs typeface="Arial" panose="020B0604020202020204" pitchFamily="34" charset="0"/>
              </a:endParaRPr>
            </a:p>
          </p:txBody>
        </p:sp>
        <p:sp>
          <p:nvSpPr>
            <p:cNvPr id="59" name="TextBox 9">
              <a:extLst>
                <a:ext uri="{FF2B5EF4-FFF2-40B4-BE49-F238E27FC236}">
                  <a16:creationId xmlns:a16="http://schemas.microsoft.com/office/drawing/2014/main" id="{712DE420-16A4-497B-98D0-628A276BF056}"/>
                </a:ext>
              </a:extLst>
            </p:cNvPr>
            <p:cNvSpPr txBox="1">
              <a:spLocks noChangeArrowheads="1"/>
            </p:cNvSpPr>
            <p:nvPr/>
          </p:nvSpPr>
          <p:spPr bwMode="auto">
            <a:xfrm>
              <a:off x="2918447" y="1936741"/>
              <a:ext cx="1368152" cy="2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r" defTabSz="1069299" eaLnBrk="0" latinLnBrk="0" hangingPunct="0">
                <a:defRPr/>
              </a:pPr>
              <a:r>
                <a:rPr kumimoji="0" lang="en-US" altLang="ko-KR" sz="1600" kern="0" dirty="0">
                  <a:solidFill>
                    <a:prstClr val="black"/>
                  </a:solidFill>
                  <a:latin typeface="Arial" panose="020B0604020202020204" pitchFamily="34" charset="0"/>
                  <a:cs typeface="Arial" panose="020B0604020202020204" pitchFamily="34" charset="0"/>
                </a:rPr>
                <a:t>passive</a:t>
              </a:r>
              <a:endParaRPr kumimoji="0" lang="ko-KR" altLang="en-US" sz="1600" kern="0" dirty="0">
                <a:solidFill>
                  <a:prstClr val="black"/>
                </a:solidFill>
                <a:latin typeface="Arial" panose="020B0604020202020204" pitchFamily="34" charset="0"/>
                <a:cs typeface="Arial" panose="020B0604020202020204" pitchFamily="34" charset="0"/>
              </a:endParaRPr>
            </a:p>
          </p:txBody>
        </p:sp>
        <p:sp>
          <p:nvSpPr>
            <p:cNvPr id="60" name="TextBox 10">
              <a:extLst>
                <a:ext uri="{FF2B5EF4-FFF2-40B4-BE49-F238E27FC236}">
                  <a16:creationId xmlns:a16="http://schemas.microsoft.com/office/drawing/2014/main" id="{FC48EA9B-E88F-4F32-94A9-0706159406C6}"/>
                </a:ext>
              </a:extLst>
            </p:cNvPr>
            <p:cNvSpPr txBox="1">
              <a:spLocks noChangeArrowheads="1"/>
            </p:cNvSpPr>
            <p:nvPr/>
          </p:nvSpPr>
          <p:spPr bwMode="auto">
            <a:xfrm>
              <a:off x="2890853" y="3786236"/>
              <a:ext cx="1368152" cy="2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r" defTabSz="1069299" eaLnBrk="0" latinLnBrk="0" hangingPunct="0">
                <a:defRPr/>
              </a:pPr>
              <a:r>
                <a:rPr kumimoji="0" lang="en-US" altLang="ko-KR" sz="1600" kern="0" dirty="0">
                  <a:solidFill>
                    <a:prstClr val="black"/>
                  </a:solidFill>
                  <a:latin typeface="Arial" panose="020B0604020202020204" pitchFamily="34" charset="0"/>
                  <a:cs typeface="Arial" panose="020B0604020202020204" pitchFamily="34" charset="0"/>
                </a:rPr>
                <a:t>active</a:t>
              </a:r>
              <a:endParaRPr kumimoji="0" lang="ko-KR" altLang="en-US" sz="1600" kern="0" dirty="0">
                <a:solidFill>
                  <a:prstClr val="black"/>
                </a:solidFill>
                <a:latin typeface="Arial" panose="020B0604020202020204" pitchFamily="34" charset="0"/>
                <a:cs typeface="Arial" panose="020B0604020202020204" pitchFamily="34" charset="0"/>
              </a:endParaRPr>
            </a:p>
          </p:txBody>
        </p:sp>
        <p:cxnSp>
          <p:nvCxnSpPr>
            <p:cNvPr id="61" name="직선 연결선 60">
              <a:extLst>
                <a:ext uri="{FF2B5EF4-FFF2-40B4-BE49-F238E27FC236}">
                  <a16:creationId xmlns:a16="http://schemas.microsoft.com/office/drawing/2014/main" id="{CF82D835-819A-45C4-8FCA-56A5F53064FD}"/>
                </a:ext>
              </a:extLst>
            </p:cNvPr>
            <p:cNvCxnSpPr/>
            <p:nvPr/>
          </p:nvCxnSpPr>
          <p:spPr>
            <a:xfrm flipH="1">
              <a:off x="2705382" y="1504804"/>
              <a:ext cx="4464074" cy="0"/>
            </a:xfrm>
            <a:prstGeom prst="line">
              <a:avLst/>
            </a:prstGeom>
            <a:noFill/>
            <a:ln w="9525" cap="flat" cmpd="sng" algn="ctr">
              <a:solidFill>
                <a:srgbClr val="4E67C8">
                  <a:shade val="95000"/>
                  <a:satMod val="105000"/>
                </a:srgbClr>
              </a:solidFill>
              <a:prstDash val="solid"/>
            </a:ln>
            <a:effectLst/>
          </p:spPr>
        </p:cxnSp>
        <p:cxnSp>
          <p:nvCxnSpPr>
            <p:cNvPr id="62" name="직선 연결선 61">
              <a:extLst>
                <a:ext uri="{FF2B5EF4-FFF2-40B4-BE49-F238E27FC236}">
                  <a16:creationId xmlns:a16="http://schemas.microsoft.com/office/drawing/2014/main" id="{676ADCA2-FD8A-43AE-AD6C-95BA7E2CF043}"/>
                </a:ext>
              </a:extLst>
            </p:cNvPr>
            <p:cNvCxnSpPr/>
            <p:nvPr/>
          </p:nvCxnSpPr>
          <p:spPr>
            <a:xfrm>
              <a:off x="2705382" y="980588"/>
              <a:ext cx="0" cy="4206727"/>
            </a:xfrm>
            <a:prstGeom prst="line">
              <a:avLst/>
            </a:prstGeom>
            <a:noFill/>
            <a:ln w="25400" cap="flat" cmpd="sng" algn="ctr">
              <a:solidFill>
                <a:sysClr val="windowText" lastClr="000000"/>
              </a:solidFill>
              <a:prstDash val="solid"/>
              <a:headEnd type="triangle" w="med" len="lg"/>
              <a:tailEnd type="none" w="med" len="lg"/>
            </a:ln>
            <a:effectLst>
              <a:outerShdw blurRad="40000" dist="20000" dir="5400000" rotWithShape="0">
                <a:srgbClr val="000000">
                  <a:alpha val="38000"/>
                </a:srgbClr>
              </a:outerShdw>
            </a:effectLst>
          </p:spPr>
        </p:cxnSp>
        <p:cxnSp>
          <p:nvCxnSpPr>
            <p:cNvPr id="63" name="직선 연결선 62">
              <a:extLst>
                <a:ext uri="{FF2B5EF4-FFF2-40B4-BE49-F238E27FC236}">
                  <a16:creationId xmlns:a16="http://schemas.microsoft.com/office/drawing/2014/main" id="{92F30424-CE60-44BC-A38C-93F8A7865D2A}"/>
                </a:ext>
              </a:extLst>
            </p:cNvPr>
            <p:cNvCxnSpPr/>
            <p:nvPr/>
          </p:nvCxnSpPr>
          <p:spPr>
            <a:xfrm flipH="1">
              <a:off x="2705382" y="1844173"/>
              <a:ext cx="4464074" cy="0"/>
            </a:xfrm>
            <a:prstGeom prst="line">
              <a:avLst/>
            </a:prstGeom>
            <a:noFill/>
            <a:ln w="9525" cap="flat" cmpd="sng" algn="ctr">
              <a:solidFill>
                <a:srgbClr val="4E67C8">
                  <a:shade val="95000"/>
                  <a:satMod val="105000"/>
                </a:srgbClr>
              </a:solidFill>
              <a:prstDash val="solid"/>
            </a:ln>
            <a:effectLst/>
          </p:spPr>
        </p:cxnSp>
        <p:cxnSp>
          <p:nvCxnSpPr>
            <p:cNvPr id="64" name="직선 연결선 63">
              <a:extLst>
                <a:ext uri="{FF2B5EF4-FFF2-40B4-BE49-F238E27FC236}">
                  <a16:creationId xmlns:a16="http://schemas.microsoft.com/office/drawing/2014/main" id="{E7C9F09F-A0C0-4E45-9379-BC479C6B72EA}"/>
                </a:ext>
              </a:extLst>
            </p:cNvPr>
            <p:cNvCxnSpPr/>
            <p:nvPr/>
          </p:nvCxnSpPr>
          <p:spPr>
            <a:xfrm>
              <a:off x="6953570" y="1501916"/>
              <a:ext cx="0" cy="342256"/>
            </a:xfrm>
            <a:prstGeom prst="line">
              <a:avLst/>
            </a:prstGeom>
            <a:noFill/>
            <a:ln w="25400" cap="flat" cmpd="sng" algn="ctr">
              <a:solidFill>
                <a:srgbClr val="5ECCF3"/>
              </a:solidFill>
              <a:prstDash val="solid"/>
              <a:headEnd type="triangle" w="lg" len="med"/>
              <a:tailEnd type="triangle" w="lg" len="med"/>
            </a:ln>
            <a:effectLst>
              <a:outerShdw blurRad="40000" dist="20000" dir="5400000" rotWithShape="0">
                <a:srgbClr val="000000">
                  <a:alpha val="38000"/>
                </a:srgbClr>
              </a:outerShdw>
            </a:effectLst>
          </p:spPr>
        </p:cxnSp>
        <p:cxnSp>
          <p:nvCxnSpPr>
            <p:cNvPr id="65" name="직선 연결선 64">
              <a:extLst>
                <a:ext uri="{FF2B5EF4-FFF2-40B4-BE49-F238E27FC236}">
                  <a16:creationId xmlns:a16="http://schemas.microsoft.com/office/drawing/2014/main" id="{9629376A-CD6F-4A7F-91E2-381959C00E36}"/>
                </a:ext>
              </a:extLst>
            </p:cNvPr>
            <p:cNvCxnSpPr/>
            <p:nvPr/>
          </p:nvCxnSpPr>
          <p:spPr>
            <a:xfrm flipH="1">
              <a:off x="4792804" y="2729420"/>
              <a:ext cx="1007922" cy="0"/>
            </a:xfrm>
            <a:prstGeom prst="line">
              <a:avLst/>
            </a:prstGeom>
            <a:noFill/>
            <a:ln w="25400" cap="flat" cmpd="sng" algn="ctr">
              <a:solidFill>
                <a:srgbClr val="FF8021">
                  <a:lumMod val="75000"/>
                </a:srgbClr>
              </a:solidFill>
              <a:prstDash val="sysDash"/>
            </a:ln>
            <a:effectLst>
              <a:outerShdw blurRad="40000" dist="20000" dir="5400000" rotWithShape="0">
                <a:srgbClr val="000000">
                  <a:alpha val="38000"/>
                </a:srgbClr>
              </a:outerShdw>
            </a:effectLst>
          </p:spPr>
        </p:cxnSp>
        <p:sp>
          <p:nvSpPr>
            <p:cNvPr id="66" name="TextBox 37">
              <a:extLst>
                <a:ext uri="{FF2B5EF4-FFF2-40B4-BE49-F238E27FC236}">
                  <a16:creationId xmlns:a16="http://schemas.microsoft.com/office/drawing/2014/main" id="{54134695-99C9-46BF-92F1-D57F8D8CB7BB}"/>
                </a:ext>
              </a:extLst>
            </p:cNvPr>
            <p:cNvSpPr txBox="1">
              <a:spLocks noChangeArrowheads="1"/>
            </p:cNvSpPr>
            <p:nvPr/>
          </p:nvSpPr>
          <p:spPr bwMode="auto">
            <a:xfrm>
              <a:off x="7455787" y="2206887"/>
              <a:ext cx="2229704" cy="56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defTabSz="1069299" eaLnBrk="0" hangingPunct="0">
                <a:defRPr/>
              </a:pPr>
              <a:r>
                <a:rPr lang="en-US" altLang="ko-KR" b="1" kern="0" dirty="0">
                  <a:solidFill>
                    <a:srgbClr val="FF0000"/>
                  </a:solidFill>
                  <a:latin typeface="Arial" panose="020B0604020202020204" pitchFamily="34" charset="0"/>
                  <a:cs typeface="Arial" panose="020B0604020202020204" pitchFamily="34" charset="0"/>
                </a:rPr>
                <a:t>Minimum of passive technology </a:t>
              </a:r>
              <a:endParaRPr kumimoji="0" lang="en-US" altLang="ko-KR" b="1" kern="0" dirty="0">
                <a:solidFill>
                  <a:srgbClr val="FF0000"/>
                </a:solidFill>
                <a:latin typeface="Arial" panose="020B0604020202020204" pitchFamily="34" charset="0"/>
                <a:cs typeface="Arial" panose="020B0604020202020204" pitchFamily="34" charset="0"/>
              </a:endParaRPr>
            </a:p>
          </p:txBody>
        </p:sp>
        <p:sp>
          <p:nvSpPr>
            <p:cNvPr id="67" name="위쪽/아래쪽 화살표 97">
              <a:extLst>
                <a:ext uri="{FF2B5EF4-FFF2-40B4-BE49-F238E27FC236}">
                  <a16:creationId xmlns:a16="http://schemas.microsoft.com/office/drawing/2014/main" id="{53CDFCC4-BA3F-478A-915C-87BB5A60D445}"/>
                </a:ext>
              </a:extLst>
            </p:cNvPr>
            <p:cNvSpPr/>
            <p:nvPr/>
          </p:nvSpPr>
          <p:spPr>
            <a:xfrm>
              <a:off x="4903822" y="2505580"/>
              <a:ext cx="791730" cy="459231"/>
            </a:xfrm>
            <a:prstGeom prst="upDownArrow">
              <a:avLst>
                <a:gd name="adj1" fmla="val 50567"/>
                <a:gd name="adj2" fmla="val 38456"/>
              </a:avLst>
            </a:prstGeom>
            <a:solidFill>
              <a:sysClr val="window" lastClr="FFFFFF">
                <a:lumMod val="65000"/>
                <a:alpha val="57000"/>
              </a:sysClr>
            </a:solidFill>
            <a:ln w="9525" cap="flat" cmpd="sng" algn="ctr">
              <a:noFill/>
              <a:prstDash val="solid"/>
            </a:ln>
            <a:effectLst>
              <a:outerShdw blurRad="40000" dist="20000" dir="5400000" rotWithShape="0">
                <a:srgbClr val="000000">
                  <a:alpha val="38000"/>
                </a:srgbClr>
              </a:outerShdw>
            </a:effec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latinLnBrk="0" hangingPunct="0">
                <a:defRPr/>
              </a:pPr>
              <a:endParaRPr kumimoji="0" lang="ko-KR" altLang="en-US" sz="2339" kern="0">
                <a:solidFill>
                  <a:srgbClr val="000000"/>
                </a:solidFill>
                <a:latin typeface="Arial" panose="020B0604020202020204" pitchFamily="34" charset="0"/>
                <a:ea typeface="굴림" pitchFamily="50" charset="-127"/>
                <a:cs typeface="Arial" panose="020B0604020202020204" pitchFamily="34" charset="0"/>
              </a:endParaRPr>
            </a:p>
          </p:txBody>
        </p:sp>
        <p:sp>
          <p:nvSpPr>
            <p:cNvPr id="68" name="TextBox 43">
              <a:extLst>
                <a:ext uri="{FF2B5EF4-FFF2-40B4-BE49-F238E27FC236}">
                  <a16:creationId xmlns:a16="http://schemas.microsoft.com/office/drawing/2014/main" id="{8321434F-F885-4A78-8E45-FEA086D73608}"/>
                </a:ext>
              </a:extLst>
            </p:cNvPr>
            <p:cNvSpPr txBox="1">
              <a:spLocks noChangeArrowheads="1"/>
            </p:cNvSpPr>
            <p:nvPr/>
          </p:nvSpPr>
          <p:spPr bwMode="auto">
            <a:xfrm>
              <a:off x="4799105" y="4359891"/>
              <a:ext cx="1012676" cy="41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latinLnBrk="0" hangingPunct="0">
                <a:defRPr/>
              </a:pPr>
              <a:r>
                <a:rPr kumimoji="0" lang="en-US" altLang="ko-KR" sz="1400" kern="0" dirty="0">
                  <a:solidFill>
                    <a:prstClr val="black"/>
                  </a:solidFill>
                  <a:latin typeface="Arial" panose="020B0604020202020204" pitchFamily="34" charset="0"/>
                  <a:cs typeface="Arial" panose="020B0604020202020204" pitchFamily="34" charset="0"/>
                </a:rPr>
                <a:t>Renewable</a:t>
              </a:r>
            </a:p>
            <a:p>
              <a:pPr algn="ctr" defTabSz="1069299" eaLnBrk="0" latinLnBrk="0" hangingPunct="0">
                <a:defRPr/>
              </a:pPr>
              <a:r>
                <a:rPr lang="en-US" altLang="ko-KR" sz="1400" kern="0" dirty="0">
                  <a:solidFill>
                    <a:prstClr val="black"/>
                  </a:solidFill>
                  <a:latin typeface="Arial" panose="020B0604020202020204" pitchFamily="34" charset="0"/>
                  <a:cs typeface="Arial" panose="020B0604020202020204" pitchFamily="34" charset="0"/>
                </a:rPr>
                <a:t>energy</a:t>
              </a:r>
              <a:endParaRPr kumimoji="0" lang="ko-KR" altLang="en-US" sz="1400" kern="0" dirty="0">
                <a:solidFill>
                  <a:prstClr val="black"/>
                </a:solidFill>
                <a:latin typeface="Arial" panose="020B0604020202020204" pitchFamily="34" charset="0"/>
                <a:cs typeface="Arial" panose="020B0604020202020204" pitchFamily="34" charset="0"/>
              </a:endParaRPr>
            </a:p>
          </p:txBody>
        </p:sp>
        <p:sp>
          <p:nvSpPr>
            <p:cNvPr id="69" name="TextBox 44">
              <a:extLst>
                <a:ext uri="{FF2B5EF4-FFF2-40B4-BE49-F238E27FC236}">
                  <a16:creationId xmlns:a16="http://schemas.microsoft.com/office/drawing/2014/main" id="{C3A8D924-D688-4DA6-8973-347696C22502}"/>
                </a:ext>
              </a:extLst>
            </p:cNvPr>
            <p:cNvSpPr txBox="1">
              <a:spLocks noChangeArrowheads="1"/>
            </p:cNvSpPr>
            <p:nvPr/>
          </p:nvSpPr>
          <p:spPr bwMode="auto">
            <a:xfrm>
              <a:off x="4901256" y="3043411"/>
              <a:ext cx="868563" cy="62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spcBef>
                  <a:spcPct val="20000"/>
                </a:spcBef>
                <a:buClr>
                  <a:srgbClr val="049E84"/>
                </a:buClr>
                <a:buFont typeface="Arial" charset="0"/>
                <a:buNone/>
              </a:pPr>
              <a:r>
                <a:rPr lang="en-US" altLang="ko-KR" sz="1400" dirty="0">
                  <a:latin typeface="Arial" panose="020B0604020202020204" pitchFamily="34" charset="0"/>
                  <a:cs typeface="Arial" panose="020B0604020202020204" pitchFamily="34" charset="0"/>
                </a:rPr>
                <a:t>High efficiency </a:t>
              </a:r>
            </a:p>
            <a:p>
              <a:pPr>
                <a:spcBef>
                  <a:spcPct val="20000"/>
                </a:spcBef>
                <a:buClr>
                  <a:srgbClr val="049E84"/>
                </a:buClr>
                <a:buFont typeface="Arial" charset="0"/>
                <a:buNone/>
              </a:pPr>
              <a:r>
                <a:rPr lang="en-US" altLang="ko-KR" sz="1400" dirty="0">
                  <a:latin typeface="Arial" panose="020B0604020202020204" pitchFamily="34" charset="0"/>
                  <a:cs typeface="Arial" panose="020B0604020202020204" pitchFamily="34" charset="0"/>
                </a:rPr>
                <a:t>equipment</a:t>
              </a:r>
              <a:endParaRPr lang="uk-UA" altLang="ko-KR" sz="1400" dirty="0">
                <a:latin typeface="Arial" panose="020B0604020202020204" pitchFamily="34" charset="0"/>
                <a:cs typeface="Arial" panose="020B0604020202020204" pitchFamily="34" charset="0"/>
              </a:endParaRPr>
            </a:p>
          </p:txBody>
        </p:sp>
        <p:cxnSp>
          <p:nvCxnSpPr>
            <p:cNvPr id="71" name="직선 연결선 70">
              <a:extLst>
                <a:ext uri="{FF2B5EF4-FFF2-40B4-BE49-F238E27FC236}">
                  <a16:creationId xmlns:a16="http://schemas.microsoft.com/office/drawing/2014/main" id="{0EED7FF6-6A1F-4689-95E2-9DAADFE46386}"/>
                </a:ext>
              </a:extLst>
            </p:cNvPr>
            <p:cNvCxnSpPr/>
            <p:nvPr/>
          </p:nvCxnSpPr>
          <p:spPr>
            <a:xfrm flipH="1">
              <a:off x="4792804" y="2505580"/>
              <a:ext cx="1007922" cy="0"/>
            </a:xfrm>
            <a:prstGeom prst="line">
              <a:avLst/>
            </a:prstGeom>
            <a:noFill/>
            <a:ln w="9525" cap="flat" cmpd="sng" algn="ctr">
              <a:solidFill>
                <a:sysClr val="window" lastClr="FFFFFF">
                  <a:lumMod val="65000"/>
                </a:sysClr>
              </a:solidFill>
              <a:prstDash val="sysDash"/>
            </a:ln>
            <a:effectLst>
              <a:outerShdw blurRad="40000" dist="20000" dir="5400000" rotWithShape="0">
                <a:srgbClr val="000000">
                  <a:alpha val="38000"/>
                </a:srgbClr>
              </a:outerShdw>
            </a:effectLst>
          </p:spPr>
        </p:cxnSp>
        <p:cxnSp>
          <p:nvCxnSpPr>
            <p:cNvPr id="72" name="직선 연결선 71">
              <a:extLst>
                <a:ext uri="{FF2B5EF4-FFF2-40B4-BE49-F238E27FC236}">
                  <a16:creationId xmlns:a16="http://schemas.microsoft.com/office/drawing/2014/main" id="{88D0F28D-0A97-41B3-9501-AD7FAAAB2DCE}"/>
                </a:ext>
              </a:extLst>
            </p:cNvPr>
            <p:cNvCxnSpPr/>
            <p:nvPr/>
          </p:nvCxnSpPr>
          <p:spPr>
            <a:xfrm flipH="1">
              <a:off x="4792804" y="2964811"/>
              <a:ext cx="1007922" cy="0"/>
            </a:xfrm>
            <a:prstGeom prst="line">
              <a:avLst/>
            </a:prstGeom>
            <a:noFill/>
            <a:ln w="9525" cap="flat" cmpd="sng" algn="ctr">
              <a:solidFill>
                <a:sysClr val="window" lastClr="FFFFFF">
                  <a:lumMod val="65000"/>
                </a:sysClr>
              </a:solidFill>
              <a:prstDash val="sysDash"/>
            </a:ln>
            <a:effectLst>
              <a:outerShdw blurRad="40000" dist="20000" dir="5400000" rotWithShape="0">
                <a:srgbClr val="000000">
                  <a:alpha val="38000"/>
                </a:srgbClr>
              </a:outerShdw>
            </a:effectLst>
          </p:spPr>
        </p:cxnSp>
        <p:sp>
          <p:nvSpPr>
            <p:cNvPr id="73" name="위쪽/아래쪽 화살표 110">
              <a:extLst>
                <a:ext uri="{FF2B5EF4-FFF2-40B4-BE49-F238E27FC236}">
                  <a16:creationId xmlns:a16="http://schemas.microsoft.com/office/drawing/2014/main" id="{1ABC838B-DCC7-4F21-BFD7-E04D9FC2D59E}"/>
                </a:ext>
              </a:extLst>
            </p:cNvPr>
            <p:cNvSpPr/>
            <p:nvPr/>
          </p:nvSpPr>
          <p:spPr>
            <a:xfrm>
              <a:off x="4903822" y="3720087"/>
              <a:ext cx="791730" cy="460674"/>
            </a:xfrm>
            <a:prstGeom prst="upDownArrow">
              <a:avLst>
                <a:gd name="adj1" fmla="val 50567"/>
                <a:gd name="adj2" fmla="val 38456"/>
              </a:avLst>
            </a:prstGeom>
            <a:solidFill>
              <a:sysClr val="window" lastClr="FFFFFF">
                <a:lumMod val="65000"/>
                <a:alpha val="44000"/>
              </a:sysClr>
            </a:solidFill>
            <a:ln w="9525" cap="flat" cmpd="sng" algn="ctr">
              <a:noFill/>
              <a:prstDash val="solid"/>
            </a:ln>
            <a:effectLst>
              <a:outerShdw blurRad="40000" dist="20000" dir="5400000" rotWithShape="0">
                <a:srgbClr val="000000">
                  <a:alpha val="38000"/>
                </a:srgbClr>
              </a:outerShdw>
            </a:effec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latinLnBrk="0" hangingPunct="0">
                <a:defRPr/>
              </a:pPr>
              <a:endParaRPr kumimoji="0" lang="ko-KR" altLang="en-US" sz="2339" kern="0">
                <a:solidFill>
                  <a:srgbClr val="000000"/>
                </a:solidFill>
                <a:latin typeface="Arial" panose="020B0604020202020204" pitchFamily="34" charset="0"/>
                <a:ea typeface="굴림" pitchFamily="50" charset="-127"/>
                <a:cs typeface="Arial" panose="020B0604020202020204" pitchFamily="34" charset="0"/>
              </a:endParaRPr>
            </a:p>
          </p:txBody>
        </p:sp>
        <p:cxnSp>
          <p:nvCxnSpPr>
            <p:cNvPr id="74" name="직선 연결선 73">
              <a:extLst>
                <a:ext uri="{FF2B5EF4-FFF2-40B4-BE49-F238E27FC236}">
                  <a16:creationId xmlns:a16="http://schemas.microsoft.com/office/drawing/2014/main" id="{761846A3-7448-4F48-BF92-49377512C4B7}"/>
                </a:ext>
              </a:extLst>
            </p:cNvPr>
            <p:cNvCxnSpPr/>
            <p:nvPr/>
          </p:nvCxnSpPr>
          <p:spPr>
            <a:xfrm flipH="1">
              <a:off x="4792804" y="3720087"/>
              <a:ext cx="1007922" cy="0"/>
            </a:xfrm>
            <a:prstGeom prst="line">
              <a:avLst/>
            </a:prstGeom>
            <a:noFill/>
            <a:ln w="9525" cap="flat" cmpd="sng" algn="ctr">
              <a:solidFill>
                <a:sysClr val="window" lastClr="FFFFFF">
                  <a:lumMod val="65000"/>
                </a:sysClr>
              </a:solidFill>
              <a:prstDash val="sysDash"/>
            </a:ln>
            <a:effectLst>
              <a:outerShdw blurRad="40000" dist="20000" dir="5400000" rotWithShape="0">
                <a:srgbClr val="000000">
                  <a:alpha val="38000"/>
                </a:srgbClr>
              </a:outerShdw>
            </a:effectLst>
          </p:spPr>
        </p:cxnSp>
        <p:cxnSp>
          <p:nvCxnSpPr>
            <p:cNvPr id="75" name="직선 연결선 74">
              <a:extLst>
                <a:ext uri="{FF2B5EF4-FFF2-40B4-BE49-F238E27FC236}">
                  <a16:creationId xmlns:a16="http://schemas.microsoft.com/office/drawing/2014/main" id="{654FCA17-4A59-434A-B9CB-EEB945613F89}"/>
                </a:ext>
              </a:extLst>
            </p:cNvPr>
            <p:cNvCxnSpPr/>
            <p:nvPr/>
          </p:nvCxnSpPr>
          <p:spPr>
            <a:xfrm flipH="1">
              <a:off x="4792804" y="4180762"/>
              <a:ext cx="1007922" cy="0"/>
            </a:xfrm>
            <a:prstGeom prst="line">
              <a:avLst/>
            </a:prstGeom>
            <a:noFill/>
            <a:ln w="9525" cap="flat" cmpd="sng" algn="ctr">
              <a:solidFill>
                <a:sysClr val="window" lastClr="FFFFFF">
                  <a:lumMod val="65000"/>
                </a:sysClr>
              </a:solidFill>
              <a:prstDash val="sysDash"/>
            </a:ln>
            <a:effectLst>
              <a:outerShdw blurRad="40000" dist="20000" dir="5400000" rotWithShape="0">
                <a:srgbClr val="000000">
                  <a:alpha val="38000"/>
                </a:srgbClr>
              </a:outerShdw>
            </a:effectLst>
          </p:spPr>
        </p:cxnSp>
        <p:sp>
          <p:nvSpPr>
            <p:cNvPr id="76" name="TextBox 9">
              <a:extLst>
                <a:ext uri="{FF2B5EF4-FFF2-40B4-BE49-F238E27FC236}">
                  <a16:creationId xmlns:a16="http://schemas.microsoft.com/office/drawing/2014/main" id="{EC84379A-F9EB-4F98-BA0B-2EB864BC5EF7}"/>
                </a:ext>
              </a:extLst>
            </p:cNvPr>
            <p:cNvSpPr txBox="1">
              <a:spLocks noChangeArrowheads="1"/>
            </p:cNvSpPr>
            <p:nvPr/>
          </p:nvSpPr>
          <p:spPr bwMode="auto">
            <a:xfrm>
              <a:off x="7025417" y="1247461"/>
              <a:ext cx="1368152" cy="2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latinLnBrk="0" hangingPunct="0">
                <a:defRPr/>
              </a:pPr>
              <a:r>
                <a:rPr kumimoji="0" lang="en-US" altLang="ko-KR" sz="1600" kern="0" dirty="0">
                  <a:solidFill>
                    <a:prstClr val="black"/>
                  </a:solidFill>
                  <a:latin typeface="Arial" panose="020B0604020202020204" pitchFamily="34" charset="0"/>
                  <a:cs typeface="Arial" panose="020B0604020202020204" pitchFamily="34" charset="0"/>
                </a:rPr>
                <a:t>Build Cost</a:t>
              </a:r>
              <a:endParaRPr kumimoji="0" lang="ko-KR" altLang="en-US" sz="1600" kern="0" dirty="0">
                <a:solidFill>
                  <a:prstClr val="black"/>
                </a:solidFill>
                <a:latin typeface="Arial" panose="020B0604020202020204" pitchFamily="34" charset="0"/>
                <a:cs typeface="Arial" panose="020B0604020202020204" pitchFamily="34" charset="0"/>
              </a:endParaRPr>
            </a:p>
          </p:txBody>
        </p:sp>
        <p:cxnSp>
          <p:nvCxnSpPr>
            <p:cNvPr id="77" name="직선 연결선 76">
              <a:extLst>
                <a:ext uri="{FF2B5EF4-FFF2-40B4-BE49-F238E27FC236}">
                  <a16:creationId xmlns:a16="http://schemas.microsoft.com/office/drawing/2014/main" id="{4B221C11-5388-4A58-A335-373B65D1205D}"/>
                </a:ext>
              </a:extLst>
            </p:cNvPr>
            <p:cNvCxnSpPr/>
            <p:nvPr/>
          </p:nvCxnSpPr>
          <p:spPr>
            <a:xfrm flipH="1">
              <a:off x="4792805" y="2512366"/>
              <a:ext cx="2576802" cy="0"/>
            </a:xfrm>
            <a:prstGeom prst="line">
              <a:avLst/>
            </a:prstGeom>
            <a:noFill/>
            <a:ln w="34925" cap="flat" cmpd="sng" algn="ctr">
              <a:solidFill>
                <a:srgbClr val="FF0000"/>
              </a:solidFill>
              <a:prstDash val="sysDash"/>
            </a:ln>
            <a:effectLst/>
          </p:spPr>
        </p:cxnSp>
        <p:sp>
          <p:nvSpPr>
            <p:cNvPr id="78" name="TextBox 9">
              <a:extLst>
                <a:ext uri="{FF2B5EF4-FFF2-40B4-BE49-F238E27FC236}">
                  <a16:creationId xmlns:a16="http://schemas.microsoft.com/office/drawing/2014/main" id="{05F5BA8F-F69A-4F43-83DC-714D3E116B93}"/>
                </a:ext>
              </a:extLst>
            </p:cNvPr>
            <p:cNvSpPr txBox="1">
              <a:spLocks noChangeArrowheads="1"/>
            </p:cNvSpPr>
            <p:nvPr/>
          </p:nvSpPr>
          <p:spPr bwMode="auto">
            <a:xfrm>
              <a:off x="5687757" y="1549564"/>
              <a:ext cx="1129631" cy="318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hangingPunct="0">
                <a:defRPr/>
              </a:pPr>
              <a:r>
                <a:rPr lang="en-US" altLang="ko-KR" b="1" kern="0" dirty="0">
                  <a:solidFill>
                    <a:srgbClr val="FF0000"/>
                  </a:solidFill>
                  <a:latin typeface="Arial" panose="020B0604020202020204" pitchFamily="34" charset="0"/>
                  <a:cs typeface="Arial" panose="020B0604020202020204" pitchFamily="34" charset="0"/>
                </a:rPr>
                <a:t>incentive</a:t>
              </a:r>
              <a:endParaRPr kumimoji="0" lang="ko-KR" altLang="en-US" b="1" kern="0" dirty="0">
                <a:solidFill>
                  <a:srgbClr val="FF0000"/>
                </a:solidFill>
                <a:latin typeface="Arial" panose="020B0604020202020204" pitchFamily="34" charset="0"/>
                <a:cs typeface="Arial" panose="020B0604020202020204" pitchFamily="34" charset="0"/>
              </a:endParaRPr>
            </a:p>
          </p:txBody>
        </p:sp>
        <p:sp>
          <p:nvSpPr>
            <p:cNvPr id="79" name="TextBox 9">
              <a:extLst>
                <a:ext uri="{FF2B5EF4-FFF2-40B4-BE49-F238E27FC236}">
                  <a16:creationId xmlns:a16="http://schemas.microsoft.com/office/drawing/2014/main" id="{B5FB6692-D704-4005-B3CE-88FC370F5C1B}"/>
                </a:ext>
              </a:extLst>
            </p:cNvPr>
            <p:cNvSpPr txBox="1">
              <a:spLocks noChangeArrowheads="1"/>
            </p:cNvSpPr>
            <p:nvPr/>
          </p:nvSpPr>
          <p:spPr bwMode="auto">
            <a:xfrm>
              <a:off x="6948691" y="1730399"/>
              <a:ext cx="1736370" cy="2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hangingPunct="0">
                <a:defRPr/>
              </a:pPr>
              <a:r>
                <a:rPr lang="en-US" altLang="ko-KR" sz="1600" kern="0" dirty="0">
                  <a:solidFill>
                    <a:prstClr val="black"/>
                  </a:solidFill>
                  <a:latin typeface="Arial" panose="020B0604020202020204" pitchFamily="34" charset="0"/>
                  <a:cs typeface="Arial" panose="020B0604020202020204" pitchFamily="34" charset="0"/>
                </a:rPr>
                <a:t>Client budget</a:t>
              </a:r>
              <a:endParaRPr kumimoji="0" lang="ko-KR" altLang="en-US" sz="1600" kern="0" dirty="0">
                <a:solidFill>
                  <a:prstClr val="black"/>
                </a:solidFill>
                <a:latin typeface="Arial" panose="020B0604020202020204" pitchFamily="34" charset="0"/>
                <a:cs typeface="Arial" panose="020B0604020202020204" pitchFamily="34" charset="0"/>
              </a:endParaRPr>
            </a:p>
          </p:txBody>
        </p:sp>
        <p:sp>
          <p:nvSpPr>
            <p:cNvPr id="32" name="TextBox 9">
              <a:extLst>
                <a:ext uri="{FF2B5EF4-FFF2-40B4-BE49-F238E27FC236}">
                  <a16:creationId xmlns:a16="http://schemas.microsoft.com/office/drawing/2014/main" id="{6CAD2815-A37E-42AC-BB63-15D7CE271F33}"/>
                </a:ext>
              </a:extLst>
            </p:cNvPr>
            <p:cNvSpPr txBox="1">
              <a:spLocks noChangeArrowheads="1"/>
            </p:cNvSpPr>
            <p:nvPr/>
          </p:nvSpPr>
          <p:spPr bwMode="auto">
            <a:xfrm>
              <a:off x="4469246" y="843306"/>
              <a:ext cx="3569120" cy="220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hangingPunct="0">
                <a:defRPr/>
              </a:pPr>
              <a:r>
                <a:rPr kumimoji="0" lang="en-US" altLang="ko-KR" sz="1200" b="1" kern="0" dirty="0">
                  <a:solidFill>
                    <a:srgbClr val="FF9900"/>
                  </a:solidFill>
                  <a:latin typeface="Arial" panose="020B0604020202020204" pitchFamily="34" charset="0"/>
                  <a:cs typeface="Arial" panose="020B0604020202020204" pitchFamily="34" charset="0"/>
                </a:rPr>
                <a:t>Area, height and tax reduction</a:t>
              </a:r>
              <a:endParaRPr kumimoji="0" lang="ko-KR" altLang="en-US" sz="1200" b="1" kern="0" dirty="0">
                <a:solidFill>
                  <a:srgbClr val="FF9900"/>
                </a:solidFill>
                <a:latin typeface="Arial" panose="020B0604020202020204" pitchFamily="34" charset="0"/>
                <a:cs typeface="Arial" panose="020B0604020202020204" pitchFamily="34" charset="0"/>
              </a:endParaRPr>
            </a:p>
          </p:txBody>
        </p:sp>
        <p:sp>
          <p:nvSpPr>
            <p:cNvPr id="33" name="TextBox 9">
              <a:extLst>
                <a:ext uri="{FF2B5EF4-FFF2-40B4-BE49-F238E27FC236}">
                  <a16:creationId xmlns:a16="http://schemas.microsoft.com/office/drawing/2014/main" id="{F6214476-1359-407E-B589-9B99DD46CAD0}"/>
                </a:ext>
              </a:extLst>
            </p:cNvPr>
            <p:cNvSpPr txBox="1">
              <a:spLocks noChangeArrowheads="1"/>
            </p:cNvSpPr>
            <p:nvPr/>
          </p:nvSpPr>
          <p:spPr bwMode="auto">
            <a:xfrm>
              <a:off x="4469246" y="1047364"/>
              <a:ext cx="3569120" cy="220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hangingPunct="0">
                <a:defRPr/>
              </a:pPr>
              <a:r>
                <a:rPr kumimoji="0" lang="en-US" altLang="ko-KR" sz="1200" b="1" u="sng" kern="0" dirty="0">
                  <a:solidFill>
                    <a:srgbClr val="FF9900"/>
                  </a:solidFill>
                  <a:latin typeface="Arial" panose="020B0604020202020204" pitchFamily="34" charset="0"/>
                  <a:cs typeface="Arial" panose="020B0604020202020204" pitchFamily="34" charset="0"/>
                </a:rPr>
                <a:t>Increased Valuation Amount, Low Interest Loans</a:t>
              </a:r>
              <a:endParaRPr kumimoji="0" lang="ko-KR" altLang="en-US" sz="1200" b="1" u="sng" kern="0" dirty="0">
                <a:solidFill>
                  <a:srgbClr val="FF9900"/>
                </a:solidFill>
                <a:latin typeface="Arial" panose="020B0604020202020204" pitchFamily="34" charset="0"/>
                <a:cs typeface="Arial" panose="020B0604020202020204" pitchFamily="34" charset="0"/>
              </a:endParaRPr>
            </a:p>
          </p:txBody>
        </p:sp>
      </p:grpSp>
      <p:sp>
        <p:nvSpPr>
          <p:cNvPr id="80" name="직사각형 79">
            <a:extLst>
              <a:ext uri="{FF2B5EF4-FFF2-40B4-BE49-F238E27FC236}">
                <a16:creationId xmlns:a16="http://schemas.microsoft.com/office/drawing/2014/main" id="{E78926FD-7F19-44F4-BF2B-2BC98C0C1A2B}"/>
              </a:ext>
            </a:extLst>
          </p:cNvPr>
          <p:cNvSpPr/>
          <p:nvPr/>
        </p:nvSpPr>
        <p:spPr>
          <a:xfrm>
            <a:off x="6486713" y="5297898"/>
            <a:ext cx="4631950" cy="1524007"/>
          </a:xfrm>
          <a:prstGeom prst="rect">
            <a:avLst/>
          </a:prstGeom>
        </p:spPr>
        <p:txBody>
          <a:bodyPr wrap="square">
            <a:spAutoFit/>
          </a:bodyPr>
          <a:lstStyle/>
          <a:p>
            <a:pPr>
              <a:lnSpc>
                <a:spcPct val="150000"/>
              </a:lnSpc>
            </a:pPr>
            <a:r>
              <a:rPr lang="en-US" altLang="ko-KR" sz="1600" b="1" dirty="0">
                <a:latin typeface="Arial" panose="020B0604020202020204" pitchFamily="34" charset="0"/>
                <a:cs typeface="Arial" panose="020B0604020202020204" pitchFamily="34" charset="0"/>
              </a:rPr>
              <a:t>Optimization</a:t>
            </a:r>
          </a:p>
          <a:p>
            <a:pPr>
              <a:lnSpc>
                <a:spcPct val="150000"/>
              </a:lnSpc>
            </a:pPr>
            <a:r>
              <a:rPr lang="en-US" altLang="ko-KR" sz="1600" dirty="0">
                <a:latin typeface="Arial" panose="020B0604020202020204" pitchFamily="34" charset="0"/>
                <a:cs typeface="Arial" panose="020B0604020202020204" pitchFamily="34" charset="0"/>
              </a:rPr>
              <a:t> is a combination of factors </a:t>
            </a:r>
          </a:p>
          <a:p>
            <a:pPr>
              <a:lnSpc>
                <a:spcPct val="150000"/>
              </a:lnSpc>
            </a:pPr>
            <a:r>
              <a:rPr lang="en-US" altLang="ko-KR" sz="1600" dirty="0">
                <a:latin typeface="Arial" panose="020B0604020202020204" pitchFamily="34" charset="0"/>
                <a:cs typeface="Arial" panose="020B0604020202020204" pitchFamily="34" charset="0"/>
              </a:rPr>
              <a:t>that meet the target performance </a:t>
            </a:r>
          </a:p>
          <a:p>
            <a:pPr>
              <a:lnSpc>
                <a:spcPct val="150000"/>
              </a:lnSpc>
            </a:pPr>
            <a:r>
              <a:rPr lang="en-US" altLang="ko-KR" sz="1600" dirty="0">
                <a:latin typeface="Arial" panose="020B0604020202020204" pitchFamily="34" charset="0"/>
                <a:cs typeface="Arial" panose="020B0604020202020204" pitchFamily="34" charset="0"/>
              </a:rPr>
              <a:t>with minimal cost.</a:t>
            </a:r>
            <a:endParaRPr lang="ko-KR"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8831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AD3C53AF-672A-40FE-956C-EABC0357FC69}"/>
              </a:ext>
            </a:extLst>
          </p:cNvPr>
          <p:cNvSpPr>
            <a:spLocks noGrp="1"/>
          </p:cNvSpPr>
          <p:nvPr>
            <p:ph idx="10"/>
          </p:nvPr>
        </p:nvSpPr>
        <p:spPr/>
        <p:txBody>
          <a:bodyPr/>
          <a:lstStyle/>
          <a:p>
            <a:r>
              <a:rPr lang="en-US" altLang="ko-KR" dirty="0"/>
              <a:t>Technical point of a zero-energy building</a:t>
            </a:r>
            <a:endParaRPr lang="ko-KR" altLang="en-US" dirty="0"/>
          </a:p>
        </p:txBody>
      </p:sp>
      <p:sp>
        <p:nvSpPr>
          <p:cNvPr id="44" name="내용 개체 틀 1">
            <a:extLst>
              <a:ext uri="{FF2B5EF4-FFF2-40B4-BE49-F238E27FC236}">
                <a16:creationId xmlns:a16="http://schemas.microsoft.com/office/drawing/2014/main" id="{37347525-52E4-459E-B833-1B40992EC1D1}"/>
              </a:ext>
            </a:extLst>
          </p:cNvPr>
          <p:cNvSpPr>
            <a:spLocks noGrp="1"/>
          </p:cNvSpPr>
          <p:nvPr>
            <p:ph idx="1"/>
          </p:nvPr>
        </p:nvSpPr>
        <p:spPr>
          <a:xfrm>
            <a:off x="136097" y="1078669"/>
            <a:ext cx="10401762" cy="556363"/>
          </a:xfrm>
        </p:spPr>
        <p:txBody>
          <a:bodyPr/>
          <a:lstStyle/>
          <a:p>
            <a:r>
              <a:rPr lang="en-US" altLang="ko-KR" sz="1800" b="1" dirty="0">
                <a:latin typeface="맑은 고딕" pitchFamily="50" charset="-127"/>
                <a:ea typeface="맑은 고딕" pitchFamily="50" charset="-127"/>
              </a:rPr>
              <a:t>Minimum of passive technology </a:t>
            </a:r>
            <a:endParaRPr lang="en-US" altLang="ko-KR" dirty="0"/>
          </a:p>
        </p:txBody>
      </p:sp>
      <p:grpSp>
        <p:nvGrpSpPr>
          <p:cNvPr id="48" name="Group 33">
            <a:extLst>
              <a:ext uri="{FF2B5EF4-FFF2-40B4-BE49-F238E27FC236}">
                <a16:creationId xmlns:a16="http://schemas.microsoft.com/office/drawing/2014/main" id="{6CCF4BB2-FA98-4573-B314-8E4966AA8721}"/>
              </a:ext>
            </a:extLst>
          </p:cNvPr>
          <p:cNvGrpSpPr>
            <a:grpSpLocks/>
          </p:cNvGrpSpPr>
          <p:nvPr/>
        </p:nvGrpSpPr>
        <p:grpSpPr bwMode="auto">
          <a:xfrm>
            <a:off x="1037571" y="2160451"/>
            <a:ext cx="652177" cy="655182"/>
            <a:chOff x="5714007" y="3010229"/>
            <a:chExt cx="1006339" cy="1010117"/>
          </a:xfrm>
        </p:grpSpPr>
        <p:sp>
          <p:nvSpPr>
            <p:cNvPr id="49" name="Oval 34">
              <a:extLst>
                <a:ext uri="{FF2B5EF4-FFF2-40B4-BE49-F238E27FC236}">
                  <a16:creationId xmlns:a16="http://schemas.microsoft.com/office/drawing/2014/main" id="{329546F4-E902-4178-8644-DC4C00D7762A}"/>
                </a:ext>
              </a:extLst>
            </p:cNvPr>
            <p:cNvSpPr/>
            <p:nvPr/>
          </p:nvSpPr>
          <p:spPr>
            <a:xfrm>
              <a:off x="5723282" y="3024130"/>
              <a:ext cx="997064" cy="996216"/>
            </a:xfrm>
            <a:prstGeom prst="ellipse">
              <a:avLst/>
            </a:prstGeom>
            <a:solidFill>
              <a:sysClr val="windowText" lastClr="000000"/>
            </a:solidFill>
            <a:ln w="25400" cap="flat" cmpd="sng" algn="ctr">
              <a:noFill/>
              <a:prstDash val="solid"/>
            </a:ln>
            <a:effectLst/>
          </p:spPr>
          <p:txBody>
            <a:bodyPr lIns="0" rIns="0" anchor="ctr"/>
            <a:lstStyle/>
            <a:p>
              <a:pPr algn="ctr" defTabSz="1069299" eaLnBrk="0" latinLnBrk="0" hangingPunct="0">
                <a:defRPr/>
              </a:pPr>
              <a:endParaRPr kumimoji="0" lang="uk-UA" sz="5145" kern="0" dirty="0">
                <a:solidFill>
                  <a:prstClr val="white"/>
                </a:solidFill>
                <a:latin typeface="Arial" panose="020B0604020202020204" pitchFamily="34" charset="0"/>
                <a:ea typeface="맑은 고딕" pitchFamily="50" charset="-127"/>
                <a:cs typeface="Arial" panose="020B0604020202020204" pitchFamily="34" charset="0"/>
              </a:endParaRPr>
            </a:p>
          </p:txBody>
        </p:sp>
        <p:sp>
          <p:nvSpPr>
            <p:cNvPr id="50" name="Oval 35">
              <a:extLst>
                <a:ext uri="{FF2B5EF4-FFF2-40B4-BE49-F238E27FC236}">
                  <a16:creationId xmlns:a16="http://schemas.microsoft.com/office/drawing/2014/main" id="{1C054F1E-3D8D-4E9D-8A3E-08AD812529EA}"/>
                </a:ext>
              </a:extLst>
            </p:cNvPr>
            <p:cNvSpPr/>
            <p:nvPr/>
          </p:nvSpPr>
          <p:spPr>
            <a:xfrm>
              <a:off x="5714007" y="3010229"/>
              <a:ext cx="997064" cy="996216"/>
            </a:xfrm>
            <a:prstGeom prst="ellipse">
              <a:avLst/>
            </a:prstGeom>
            <a:solidFill>
              <a:srgbClr val="5ECCF3"/>
            </a:solidFill>
            <a:ln w="25400" cap="flat" cmpd="sng" algn="ctr">
              <a:noFill/>
              <a:prstDash val="solid"/>
            </a:ln>
            <a:effectLst/>
          </p:spPr>
          <p:txBody>
            <a:bodyPr lIns="0" rIns="0" anchor="ctr"/>
            <a:lstStyle/>
            <a:p>
              <a:pPr algn="ctr" defTabSz="1069299" eaLnBrk="0" latinLnBrk="0" hangingPunct="0">
                <a:defRPr/>
              </a:pPr>
              <a:r>
                <a:rPr kumimoji="0" lang="en-US" sz="2000" kern="0" dirty="0">
                  <a:solidFill>
                    <a:prstClr val="white"/>
                  </a:solidFill>
                  <a:latin typeface="Arial" panose="020B0604020202020204" pitchFamily="34" charset="0"/>
                  <a:ea typeface="맑은 고딕" pitchFamily="50" charset="-127"/>
                  <a:cs typeface="Arial" panose="020B0604020202020204" pitchFamily="34" charset="0"/>
                </a:rPr>
                <a:t>01</a:t>
              </a:r>
              <a:endParaRPr kumimoji="0" lang="uk-UA" sz="2000" kern="0" dirty="0">
                <a:solidFill>
                  <a:prstClr val="white"/>
                </a:solidFill>
                <a:latin typeface="Arial" panose="020B0604020202020204" pitchFamily="34" charset="0"/>
                <a:ea typeface="맑은 고딕" pitchFamily="50" charset="-127"/>
                <a:cs typeface="Arial" panose="020B0604020202020204" pitchFamily="34" charset="0"/>
              </a:endParaRPr>
            </a:p>
          </p:txBody>
        </p:sp>
      </p:grpSp>
      <p:grpSp>
        <p:nvGrpSpPr>
          <p:cNvPr id="51" name="Group 36">
            <a:extLst>
              <a:ext uri="{FF2B5EF4-FFF2-40B4-BE49-F238E27FC236}">
                <a16:creationId xmlns:a16="http://schemas.microsoft.com/office/drawing/2014/main" id="{8D89D565-72A9-42D9-B16F-ABA04E9BA917}"/>
              </a:ext>
            </a:extLst>
          </p:cNvPr>
          <p:cNvGrpSpPr>
            <a:grpSpLocks/>
          </p:cNvGrpSpPr>
          <p:nvPr/>
        </p:nvGrpSpPr>
        <p:grpSpPr bwMode="auto">
          <a:xfrm>
            <a:off x="1052023" y="3460506"/>
            <a:ext cx="652177" cy="653680"/>
            <a:chOff x="5714007" y="3010229"/>
            <a:chExt cx="1006339" cy="1010117"/>
          </a:xfrm>
        </p:grpSpPr>
        <p:sp>
          <p:nvSpPr>
            <p:cNvPr id="70" name="Oval 37">
              <a:extLst>
                <a:ext uri="{FF2B5EF4-FFF2-40B4-BE49-F238E27FC236}">
                  <a16:creationId xmlns:a16="http://schemas.microsoft.com/office/drawing/2014/main" id="{D696900A-A817-4555-BA45-7209A432DF6D}"/>
                </a:ext>
              </a:extLst>
            </p:cNvPr>
            <p:cNvSpPr/>
            <p:nvPr/>
          </p:nvSpPr>
          <p:spPr>
            <a:xfrm>
              <a:off x="5723282" y="3024162"/>
              <a:ext cx="997064" cy="996184"/>
            </a:xfrm>
            <a:prstGeom prst="ellipse">
              <a:avLst/>
            </a:prstGeom>
            <a:solidFill>
              <a:sysClr val="windowText" lastClr="000000"/>
            </a:solidFill>
            <a:ln w="25400" cap="flat" cmpd="sng" algn="ctr">
              <a:noFill/>
              <a:prstDash val="solid"/>
            </a:ln>
            <a:effectLst/>
          </p:spPr>
          <p:txBody>
            <a:bodyPr lIns="0" rIns="0" anchor="ctr"/>
            <a:lstStyle/>
            <a:p>
              <a:pPr algn="ctr" defTabSz="1069299" eaLnBrk="0" latinLnBrk="0" hangingPunct="0">
                <a:defRPr/>
              </a:pPr>
              <a:endParaRPr kumimoji="0" lang="uk-UA" sz="5145" kern="0" dirty="0">
                <a:solidFill>
                  <a:prstClr val="white"/>
                </a:solidFill>
                <a:latin typeface="Arial" panose="020B0604020202020204" pitchFamily="34" charset="0"/>
                <a:ea typeface="맑은 고딕" pitchFamily="50" charset="-127"/>
                <a:cs typeface="Arial" panose="020B0604020202020204" pitchFamily="34" charset="0"/>
              </a:endParaRPr>
            </a:p>
          </p:txBody>
        </p:sp>
        <p:sp>
          <p:nvSpPr>
            <p:cNvPr id="81" name="Oval 38">
              <a:extLst>
                <a:ext uri="{FF2B5EF4-FFF2-40B4-BE49-F238E27FC236}">
                  <a16:creationId xmlns:a16="http://schemas.microsoft.com/office/drawing/2014/main" id="{35FA2DB6-7CE0-4F96-BB1D-9059F5901C66}"/>
                </a:ext>
              </a:extLst>
            </p:cNvPr>
            <p:cNvSpPr/>
            <p:nvPr/>
          </p:nvSpPr>
          <p:spPr>
            <a:xfrm>
              <a:off x="5714007" y="3010229"/>
              <a:ext cx="997064" cy="996184"/>
            </a:xfrm>
            <a:prstGeom prst="ellipse">
              <a:avLst/>
            </a:prstGeom>
            <a:solidFill>
              <a:srgbClr val="A7EA52"/>
            </a:solidFill>
            <a:ln w="25400" cap="flat" cmpd="sng" algn="ctr">
              <a:noFill/>
              <a:prstDash val="solid"/>
            </a:ln>
            <a:effectLst/>
          </p:spPr>
          <p:txBody>
            <a:bodyPr lIns="0" rIns="0" anchor="ctr"/>
            <a:lstStyle/>
            <a:p>
              <a:pPr algn="ctr" defTabSz="1069299" eaLnBrk="0" latinLnBrk="0" hangingPunct="0">
                <a:defRPr/>
              </a:pPr>
              <a:r>
                <a:rPr kumimoji="0" lang="en-US" sz="2000" kern="0" dirty="0">
                  <a:solidFill>
                    <a:prstClr val="white"/>
                  </a:solidFill>
                  <a:latin typeface="Arial" panose="020B0604020202020204" pitchFamily="34" charset="0"/>
                  <a:ea typeface="맑은 고딕" pitchFamily="50" charset="-127"/>
                  <a:cs typeface="Arial" panose="020B0604020202020204" pitchFamily="34" charset="0"/>
                </a:rPr>
                <a:t>02</a:t>
              </a:r>
              <a:endParaRPr kumimoji="0" lang="uk-UA" sz="2000" kern="0" dirty="0">
                <a:solidFill>
                  <a:prstClr val="white"/>
                </a:solidFill>
                <a:latin typeface="Arial" panose="020B0604020202020204" pitchFamily="34" charset="0"/>
                <a:ea typeface="맑은 고딕" pitchFamily="50" charset="-127"/>
                <a:cs typeface="Arial" panose="020B0604020202020204" pitchFamily="34" charset="0"/>
              </a:endParaRPr>
            </a:p>
          </p:txBody>
        </p:sp>
      </p:grpSp>
      <p:grpSp>
        <p:nvGrpSpPr>
          <p:cNvPr id="82" name="Group 39">
            <a:extLst>
              <a:ext uri="{FF2B5EF4-FFF2-40B4-BE49-F238E27FC236}">
                <a16:creationId xmlns:a16="http://schemas.microsoft.com/office/drawing/2014/main" id="{96742878-D638-4661-B0A1-258C9B19EEE9}"/>
              </a:ext>
            </a:extLst>
          </p:cNvPr>
          <p:cNvGrpSpPr>
            <a:grpSpLocks/>
          </p:cNvGrpSpPr>
          <p:nvPr/>
        </p:nvGrpSpPr>
        <p:grpSpPr bwMode="auto">
          <a:xfrm>
            <a:off x="1052023" y="5013164"/>
            <a:ext cx="652177" cy="653680"/>
            <a:chOff x="5714007" y="3010229"/>
            <a:chExt cx="1006339" cy="1010117"/>
          </a:xfrm>
        </p:grpSpPr>
        <p:sp>
          <p:nvSpPr>
            <p:cNvPr id="83" name="Oval 40">
              <a:extLst>
                <a:ext uri="{FF2B5EF4-FFF2-40B4-BE49-F238E27FC236}">
                  <a16:creationId xmlns:a16="http://schemas.microsoft.com/office/drawing/2014/main" id="{8B43727F-599B-4262-8085-4ACFE165C17B}"/>
                </a:ext>
              </a:extLst>
            </p:cNvPr>
            <p:cNvSpPr/>
            <p:nvPr/>
          </p:nvSpPr>
          <p:spPr>
            <a:xfrm>
              <a:off x="5723282" y="3024162"/>
              <a:ext cx="997064" cy="996184"/>
            </a:xfrm>
            <a:prstGeom prst="ellipse">
              <a:avLst/>
            </a:prstGeom>
            <a:solidFill>
              <a:sysClr val="windowText" lastClr="000000"/>
            </a:solidFill>
            <a:ln w="25400" cap="flat" cmpd="sng" algn="ctr">
              <a:noFill/>
              <a:prstDash val="solid"/>
            </a:ln>
            <a:effectLst/>
          </p:spPr>
          <p:txBody>
            <a:bodyPr lIns="0" rIns="0" anchor="ctr"/>
            <a:lstStyle/>
            <a:p>
              <a:pPr algn="ctr" defTabSz="1069299" eaLnBrk="0" latinLnBrk="0" hangingPunct="0">
                <a:defRPr/>
              </a:pPr>
              <a:endParaRPr kumimoji="0" lang="uk-UA" sz="5145" kern="0" dirty="0">
                <a:solidFill>
                  <a:prstClr val="white"/>
                </a:solidFill>
                <a:latin typeface="Arial" panose="020B0604020202020204" pitchFamily="34" charset="0"/>
                <a:ea typeface="맑은 고딕" pitchFamily="50" charset="-127"/>
                <a:cs typeface="Arial" panose="020B0604020202020204" pitchFamily="34" charset="0"/>
              </a:endParaRPr>
            </a:p>
          </p:txBody>
        </p:sp>
        <p:sp>
          <p:nvSpPr>
            <p:cNvPr id="84" name="Oval 41">
              <a:extLst>
                <a:ext uri="{FF2B5EF4-FFF2-40B4-BE49-F238E27FC236}">
                  <a16:creationId xmlns:a16="http://schemas.microsoft.com/office/drawing/2014/main" id="{AF19D9B4-6D17-457C-AFA2-26BA0C035B9A}"/>
                </a:ext>
              </a:extLst>
            </p:cNvPr>
            <p:cNvSpPr/>
            <p:nvPr/>
          </p:nvSpPr>
          <p:spPr>
            <a:xfrm>
              <a:off x="5714007" y="3010229"/>
              <a:ext cx="997064" cy="996184"/>
            </a:xfrm>
            <a:prstGeom prst="ellipse">
              <a:avLst/>
            </a:prstGeom>
            <a:solidFill>
              <a:srgbClr val="5DCEAF"/>
            </a:solidFill>
            <a:ln w="25400" cap="flat" cmpd="sng" algn="ctr">
              <a:noFill/>
              <a:prstDash val="solid"/>
            </a:ln>
            <a:effectLst/>
          </p:spPr>
          <p:txBody>
            <a:bodyPr lIns="0" rIns="0" anchor="ctr"/>
            <a:lstStyle/>
            <a:p>
              <a:pPr algn="ctr" defTabSz="1069299" eaLnBrk="0" latinLnBrk="0" hangingPunct="0">
                <a:defRPr/>
              </a:pPr>
              <a:r>
                <a:rPr kumimoji="0" lang="en-US" sz="2000" kern="0" dirty="0">
                  <a:solidFill>
                    <a:prstClr val="white"/>
                  </a:solidFill>
                  <a:latin typeface="Arial" panose="020B0604020202020204" pitchFamily="34" charset="0"/>
                  <a:ea typeface="맑은 고딕" pitchFamily="50" charset="-127"/>
                  <a:cs typeface="Arial" panose="020B0604020202020204" pitchFamily="34" charset="0"/>
                </a:rPr>
                <a:t>03</a:t>
              </a:r>
              <a:endParaRPr kumimoji="0" lang="uk-UA" sz="2000" kern="0" dirty="0">
                <a:solidFill>
                  <a:prstClr val="white"/>
                </a:solidFill>
                <a:latin typeface="Arial" panose="020B0604020202020204" pitchFamily="34" charset="0"/>
                <a:ea typeface="맑은 고딕" pitchFamily="50" charset="-127"/>
                <a:cs typeface="Arial" panose="020B0604020202020204" pitchFamily="34" charset="0"/>
              </a:endParaRPr>
            </a:p>
          </p:txBody>
        </p:sp>
      </p:grpSp>
      <p:sp>
        <p:nvSpPr>
          <p:cNvPr id="85" name="Text Placeholder 45">
            <a:extLst>
              <a:ext uri="{FF2B5EF4-FFF2-40B4-BE49-F238E27FC236}">
                <a16:creationId xmlns:a16="http://schemas.microsoft.com/office/drawing/2014/main" id="{B19A6B2E-154B-46B2-839A-520F5E9A118A}"/>
              </a:ext>
            </a:extLst>
          </p:cNvPr>
          <p:cNvSpPr txBox="1">
            <a:spLocks/>
          </p:cNvSpPr>
          <p:nvPr/>
        </p:nvSpPr>
        <p:spPr>
          <a:xfrm>
            <a:off x="1894116" y="2545233"/>
            <a:ext cx="6989377" cy="598080"/>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05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defRPr/>
            </a:pPr>
            <a:r>
              <a:rPr lang="en-US" altLang="ko-KR" sz="1200" dirty="0">
                <a:solidFill>
                  <a:prstClr val="black"/>
                </a:solidFill>
                <a:latin typeface="Arial" panose="020B0604020202020204" pitchFamily="34" charset="0"/>
                <a:ea typeface="맑은 고딕" pitchFamily="50" charset="-127"/>
                <a:cs typeface="Arial" panose="020B0604020202020204" pitchFamily="34" charset="0"/>
              </a:rPr>
              <a:t>it should satisfy KS A ISO 7730’s thermal comfort such as PMV, PPD, discomfort air flow. </a:t>
            </a:r>
          </a:p>
        </p:txBody>
      </p:sp>
      <p:sp>
        <p:nvSpPr>
          <p:cNvPr id="86" name="Rectangle 1">
            <a:extLst>
              <a:ext uri="{FF2B5EF4-FFF2-40B4-BE49-F238E27FC236}">
                <a16:creationId xmlns:a16="http://schemas.microsoft.com/office/drawing/2014/main" id="{810E1749-415A-47EF-9DE4-1D9068B43A45}"/>
              </a:ext>
            </a:extLst>
          </p:cNvPr>
          <p:cNvSpPr>
            <a:spLocks noChangeArrowheads="1"/>
          </p:cNvSpPr>
          <p:nvPr/>
        </p:nvSpPr>
        <p:spPr bwMode="auto">
          <a:xfrm>
            <a:off x="1894116" y="2160483"/>
            <a:ext cx="1420261" cy="215893"/>
          </a:xfrm>
          <a:prstGeom prst="rect">
            <a:avLst/>
          </a:prstGeom>
          <a:noFill/>
          <a:ln>
            <a:noFill/>
          </a:ln>
          <a:effectLst/>
        </p:spPr>
        <p:txBody>
          <a:bodyPr vert="horz" wrap="none" lIns="0" tIns="0" rIns="0" bIns="0" numCol="1" anchor="ctr" anchorCtr="0" compatLnSpc="1">
            <a:prstTxWarp prst="textNoShape">
              <a:avLst/>
            </a:prstTxWarp>
            <a:spAutoFit/>
          </a:bodyPr>
          <a:lstStyle/>
          <a:p>
            <a:pPr defTabSz="1069299"/>
            <a:r>
              <a:rPr lang="en-US" altLang="ko-KR" sz="1403" b="1" dirty="0">
                <a:solidFill>
                  <a:srgbClr val="212121"/>
                </a:solidFill>
                <a:latin typeface="Arial" panose="020B0604020202020204" pitchFamily="34" charset="0"/>
                <a:cs typeface="Arial" panose="020B0604020202020204" pitchFamily="34" charset="0"/>
              </a:rPr>
              <a:t>Thermal comfort</a:t>
            </a:r>
          </a:p>
        </p:txBody>
      </p:sp>
      <p:sp>
        <p:nvSpPr>
          <p:cNvPr id="87" name="Rectangle 1">
            <a:extLst>
              <a:ext uri="{FF2B5EF4-FFF2-40B4-BE49-F238E27FC236}">
                <a16:creationId xmlns:a16="http://schemas.microsoft.com/office/drawing/2014/main" id="{0009C661-FA28-477E-9FC5-A7F7403EB1DF}"/>
              </a:ext>
            </a:extLst>
          </p:cNvPr>
          <p:cNvSpPr>
            <a:spLocks noChangeArrowheads="1"/>
          </p:cNvSpPr>
          <p:nvPr/>
        </p:nvSpPr>
        <p:spPr bwMode="auto">
          <a:xfrm>
            <a:off x="1908569" y="3469556"/>
            <a:ext cx="2430152" cy="215893"/>
          </a:xfrm>
          <a:prstGeom prst="rect">
            <a:avLst/>
          </a:prstGeom>
          <a:noFill/>
          <a:ln>
            <a:noFill/>
          </a:ln>
          <a:effectLst/>
        </p:spPr>
        <p:txBody>
          <a:bodyPr vert="horz" wrap="none" lIns="0" tIns="0" rIns="0" bIns="0" numCol="1" anchor="ctr" anchorCtr="0" compatLnSpc="1">
            <a:prstTxWarp prst="textNoShape">
              <a:avLst/>
            </a:prstTxWarp>
            <a:spAutoFit/>
          </a:bodyPr>
          <a:lstStyle/>
          <a:p>
            <a:pPr defTabSz="1069299"/>
            <a:r>
              <a:rPr lang="en-US" altLang="ko-KR" sz="1403" b="1" dirty="0">
                <a:solidFill>
                  <a:srgbClr val="212121"/>
                </a:solidFill>
                <a:latin typeface="Arial" panose="020B0604020202020204" pitchFamily="34" charset="0"/>
                <a:cs typeface="Arial" panose="020B0604020202020204" pitchFamily="34" charset="0"/>
              </a:rPr>
              <a:t>Anti-condensation and mold</a:t>
            </a:r>
          </a:p>
        </p:txBody>
      </p:sp>
      <p:sp>
        <p:nvSpPr>
          <p:cNvPr id="88" name="Text Placeholder 45">
            <a:extLst>
              <a:ext uri="{FF2B5EF4-FFF2-40B4-BE49-F238E27FC236}">
                <a16:creationId xmlns:a16="http://schemas.microsoft.com/office/drawing/2014/main" id="{8E317007-0D39-43A3-A45E-D134FBA37BEB}"/>
              </a:ext>
            </a:extLst>
          </p:cNvPr>
          <p:cNvSpPr txBox="1">
            <a:spLocks/>
          </p:cNvSpPr>
          <p:nvPr/>
        </p:nvSpPr>
        <p:spPr>
          <a:xfrm>
            <a:off x="1908133" y="3741306"/>
            <a:ext cx="7686717" cy="598080"/>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05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150000"/>
              </a:lnSpc>
              <a:spcAft>
                <a:spcPct val="0"/>
              </a:spcAft>
              <a:defRPr/>
            </a:pPr>
            <a:r>
              <a:rPr lang="en-US" altLang="ko-KR" sz="1200" dirty="0">
                <a:solidFill>
                  <a:prstClr val="black"/>
                </a:solidFill>
                <a:latin typeface="Arial" panose="020B0604020202020204" pitchFamily="34" charset="0"/>
                <a:ea typeface="맑은 고딕" pitchFamily="50" charset="-127"/>
                <a:cs typeface="Arial" panose="020B0604020202020204" pitchFamily="34" charset="0"/>
              </a:rPr>
              <a:t>KS F 2295, Simulation: ISO 15099, KS L ISO 13788 Temperature and humidity performance of building components Critical surface humidity and internal surface temperature calculation to prevent internal condensation</a:t>
            </a:r>
          </a:p>
        </p:txBody>
      </p:sp>
      <p:sp>
        <p:nvSpPr>
          <p:cNvPr id="89" name="Rectangle 1">
            <a:extLst>
              <a:ext uri="{FF2B5EF4-FFF2-40B4-BE49-F238E27FC236}">
                <a16:creationId xmlns:a16="http://schemas.microsoft.com/office/drawing/2014/main" id="{0FCD509A-6835-43ED-901E-71E9B6D3F375}"/>
              </a:ext>
            </a:extLst>
          </p:cNvPr>
          <p:cNvSpPr>
            <a:spLocks noChangeArrowheads="1"/>
          </p:cNvSpPr>
          <p:nvPr/>
        </p:nvSpPr>
        <p:spPr bwMode="auto">
          <a:xfrm>
            <a:off x="1908569" y="4999032"/>
            <a:ext cx="2664191" cy="215893"/>
          </a:xfrm>
          <a:prstGeom prst="rect">
            <a:avLst/>
          </a:prstGeom>
          <a:noFill/>
          <a:ln>
            <a:noFill/>
          </a:ln>
          <a:effectLst/>
        </p:spPr>
        <p:txBody>
          <a:bodyPr vert="horz" wrap="none" lIns="0" tIns="0" rIns="0" bIns="0" numCol="1" anchor="ctr" anchorCtr="0" compatLnSpc="1">
            <a:prstTxWarp prst="textNoShape">
              <a:avLst/>
            </a:prstTxWarp>
            <a:spAutoFit/>
          </a:bodyPr>
          <a:lstStyle/>
          <a:p>
            <a:pPr defTabSz="1069299"/>
            <a:r>
              <a:rPr lang="en-US" altLang="ko-KR" sz="1403" b="1" dirty="0">
                <a:solidFill>
                  <a:srgbClr val="212121"/>
                </a:solidFill>
                <a:latin typeface="Arial" panose="020B0604020202020204" pitchFamily="34" charset="0"/>
                <a:cs typeface="Arial" panose="020B0604020202020204" pitchFamily="34" charset="0"/>
              </a:rPr>
              <a:t>sufficient amount of ventilation</a:t>
            </a:r>
          </a:p>
        </p:txBody>
      </p:sp>
      <p:sp>
        <p:nvSpPr>
          <p:cNvPr id="90" name="Text Placeholder 45">
            <a:extLst>
              <a:ext uri="{FF2B5EF4-FFF2-40B4-BE49-F238E27FC236}">
                <a16:creationId xmlns:a16="http://schemas.microsoft.com/office/drawing/2014/main" id="{3799F4A4-7646-400F-881C-8C65C12D4ADB}"/>
              </a:ext>
            </a:extLst>
          </p:cNvPr>
          <p:cNvSpPr txBox="1">
            <a:spLocks/>
          </p:cNvSpPr>
          <p:nvPr/>
        </p:nvSpPr>
        <p:spPr>
          <a:xfrm>
            <a:off x="1908133" y="5270783"/>
            <a:ext cx="8070082" cy="598080"/>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05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150000"/>
              </a:lnSpc>
              <a:spcAft>
                <a:spcPct val="0"/>
              </a:spcAft>
              <a:defRPr/>
            </a:pPr>
            <a:r>
              <a:rPr lang="en-US" altLang="ko-KR" sz="1200" dirty="0">
                <a:solidFill>
                  <a:prstClr val="black"/>
                </a:solidFill>
                <a:latin typeface="Arial" panose="020B0604020202020204" pitchFamily="34" charset="0"/>
                <a:ea typeface="맑은 고딕" pitchFamily="50" charset="-127"/>
                <a:cs typeface="Arial" panose="020B0604020202020204" pitchFamily="34" charset="0"/>
              </a:rPr>
              <a:t>Korea should require the installation of mechanical ventilation for buildings over a certain size and ensure 0.5 ventilation per hour for internal carbon dioxide concentration and pollutant emissions.</a:t>
            </a:r>
          </a:p>
        </p:txBody>
      </p:sp>
    </p:spTree>
    <p:extLst>
      <p:ext uri="{BB962C8B-B14F-4D97-AF65-F5344CB8AC3E}">
        <p14:creationId xmlns:p14="http://schemas.microsoft.com/office/powerpoint/2010/main" val="2453698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970EB5C1-3B26-477E-BD85-30D19FE26501}"/>
              </a:ext>
            </a:extLst>
          </p:cNvPr>
          <p:cNvSpPr/>
          <p:nvPr/>
        </p:nvSpPr>
        <p:spPr bwMode="auto">
          <a:xfrm>
            <a:off x="-233920" y="-200425"/>
            <a:ext cx="11449272" cy="2540895"/>
          </a:xfrm>
          <a:prstGeom prst="rect">
            <a:avLst/>
          </a:prstGeom>
          <a:solidFill>
            <a:schemeClr val="tx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2" name="제목 1">
            <a:extLst>
              <a:ext uri="{FF2B5EF4-FFF2-40B4-BE49-F238E27FC236}">
                <a16:creationId xmlns:a16="http://schemas.microsoft.com/office/drawing/2014/main" id="{42388FB2-1E30-4134-A3A7-B099C5C94A36}"/>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F9D02362-20DD-42EA-9BFE-6EEA4FA25BA0}"/>
              </a:ext>
            </a:extLst>
          </p:cNvPr>
          <p:cNvSpPr>
            <a:spLocks noGrp="1"/>
          </p:cNvSpPr>
          <p:nvPr>
            <p:ph idx="11"/>
          </p:nvPr>
        </p:nvSpPr>
        <p:spPr/>
        <p:txBody>
          <a:bodyPr/>
          <a:lstStyle/>
          <a:p>
            <a:endParaRPr lang="ko-KR" altLang="en-US"/>
          </a:p>
        </p:txBody>
      </p:sp>
      <p:sp>
        <p:nvSpPr>
          <p:cNvPr id="4" name="내용 개체 틀 3">
            <a:extLst>
              <a:ext uri="{FF2B5EF4-FFF2-40B4-BE49-F238E27FC236}">
                <a16:creationId xmlns:a16="http://schemas.microsoft.com/office/drawing/2014/main" id="{57DE382B-EC7A-4140-A003-54D8F15A5477}"/>
              </a:ext>
            </a:extLst>
          </p:cNvPr>
          <p:cNvSpPr>
            <a:spLocks noGrp="1"/>
          </p:cNvSpPr>
          <p:nvPr>
            <p:ph idx="12"/>
          </p:nvPr>
        </p:nvSpPr>
        <p:spPr/>
        <p:txBody>
          <a:bodyPr/>
          <a:lstStyle/>
          <a:p>
            <a:endParaRPr lang="ko-KR" altLang="en-US"/>
          </a:p>
        </p:txBody>
      </p:sp>
      <p:pic>
        <p:nvPicPr>
          <p:cNvPr id="6" name="그림 5">
            <a:extLst>
              <a:ext uri="{FF2B5EF4-FFF2-40B4-BE49-F238E27FC236}">
                <a16:creationId xmlns:a16="http://schemas.microsoft.com/office/drawing/2014/main" id="{13F26B7E-F4D2-4765-8383-515FA692F9DA}"/>
              </a:ext>
            </a:extLst>
          </p:cNvPr>
          <p:cNvPicPr>
            <a:picLocks noChangeAspect="1"/>
          </p:cNvPicPr>
          <p:nvPr/>
        </p:nvPicPr>
        <p:blipFill rotWithShape="1">
          <a:blip r:embed="rId2"/>
          <a:srcRect l="11329" r="9492" b="17922"/>
          <a:stretch/>
        </p:blipFill>
        <p:spPr>
          <a:xfrm>
            <a:off x="-233920" y="873580"/>
            <a:ext cx="11197243" cy="6687684"/>
          </a:xfrm>
          <a:prstGeom prst="rect">
            <a:avLst/>
          </a:prstGeom>
        </p:spPr>
      </p:pic>
      <p:sp>
        <p:nvSpPr>
          <p:cNvPr id="7" name="TextBox 1">
            <a:extLst>
              <a:ext uri="{FF2B5EF4-FFF2-40B4-BE49-F238E27FC236}">
                <a16:creationId xmlns:a16="http://schemas.microsoft.com/office/drawing/2014/main" id="{21CA5732-38E8-410F-822F-5763811F6445}"/>
              </a:ext>
            </a:extLst>
          </p:cNvPr>
          <p:cNvSpPr txBox="1">
            <a:spLocks noChangeArrowheads="1"/>
          </p:cNvSpPr>
          <p:nvPr/>
        </p:nvSpPr>
        <p:spPr bwMode="auto">
          <a:xfrm>
            <a:off x="-1530065" y="1038227"/>
            <a:ext cx="1350537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a:r>
              <a:rPr lang="en-US" altLang="ko-KR" sz="8000" dirty="0">
                <a:solidFill>
                  <a:schemeClr val="bg1"/>
                </a:solidFill>
                <a:latin typeface="Arial" panose="020B0604020202020204" pitchFamily="34" charset="0"/>
                <a:cs typeface="Arial" panose="020B0604020202020204" pitchFamily="34" charset="0"/>
              </a:rPr>
              <a:t>Localization</a:t>
            </a:r>
            <a:endParaRPr lang="ko-KR" altLang="en-US" sz="8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3721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C8EE3E64-AB77-4B53-8C04-B03A69E83C91}"/>
              </a:ext>
            </a:extLst>
          </p:cNvPr>
          <p:cNvSpPr/>
          <p:nvPr/>
        </p:nvSpPr>
        <p:spPr bwMode="auto">
          <a:xfrm>
            <a:off x="1025525" y="1721881"/>
            <a:ext cx="8569325" cy="5405994"/>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pic>
        <p:nvPicPr>
          <p:cNvPr id="3" name="Picture 2" descr="PHP_Principles"/>
          <p:cNvPicPr>
            <a:picLocks noChangeAspect="1" noChangeArrowheads="1"/>
          </p:cNvPicPr>
          <p:nvPr/>
        </p:nvPicPr>
        <p:blipFill>
          <a:blip r:embed="rId2">
            <a:extLst>
              <a:ext uri="{28A0092B-C50C-407E-A947-70E740481C1C}">
                <a14:useLocalDpi xmlns:a14="http://schemas.microsoft.com/office/drawing/2010/main" val="0"/>
              </a:ext>
            </a:extLst>
          </a:blip>
          <a:srcRect b="8070"/>
          <a:stretch>
            <a:fillRect/>
          </a:stretch>
        </p:blipFill>
        <p:spPr bwMode="auto">
          <a:xfrm>
            <a:off x="1278248" y="2160451"/>
            <a:ext cx="4143576" cy="479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직사각형 4"/>
          <p:cNvSpPr>
            <a:spLocks noChangeArrowheads="1"/>
          </p:cNvSpPr>
          <p:nvPr/>
        </p:nvSpPr>
        <p:spPr bwMode="auto">
          <a:xfrm>
            <a:off x="6520952" y="6836460"/>
            <a:ext cx="21771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r>
              <a:rPr lang="en-US" altLang="ko-KR" sz="1000" dirty="0"/>
              <a:t>Source : Richard </a:t>
            </a:r>
            <a:r>
              <a:rPr lang="en-US" altLang="ko-KR" sz="1000" dirty="0" err="1"/>
              <a:t>Pedranti</a:t>
            </a:r>
            <a:r>
              <a:rPr lang="en-US" altLang="ko-KR" sz="1000" dirty="0"/>
              <a:t> Architect</a:t>
            </a:r>
            <a:endParaRPr lang="ko-KR" altLang="en-US" sz="1000" dirty="0"/>
          </a:p>
        </p:txBody>
      </p:sp>
      <p:grpSp>
        <p:nvGrpSpPr>
          <p:cNvPr id="5" name="그룹 10"/>
          <p:cNvGrpSpPr>
            <a:grpSpLocks/>
          </p:cNvGrpSpPr>
          <p:nvPr/>
        </p:nvGrpSpPr>
        <p:grpSpPr bwMode="auto">
          <a:xfrm>
            <a:off x="5772290" y="4455255"/>
            <a:ext cx="2526281" cy="1644639"/>
            <a:chOff x="900014" y="4248844"/>
            <a:chExt cx="3762830" cy="2448272"/>
          </a:xfrm>
        </p:grpSpPr>
        <p:pic>
          <p:nvPicPr>
            <p:cNvPr id="6" name="Picture 2" descr="http://www.phiko.kr/data/file/z3_01/thumb/620x0_70/3552883242_zvNqg1lD_C6D0BDC3BAEAC7CFBFECBDBA_B0B3B3E4B5B5.jpg"/>
            <p:cNvPicPr>
              <a:picLocks noChangeAspect="1" noChangeArrowheads="1"/>
            </p:cNvPicPr>
            <p:nvPr/>
          </p:nvPicPr>
          <p:blipFill>
            <a:blip r:embed="rId3">
              <a:extLst>
                <a:ext uri="{28A0092B-C50C-407E-A947-70E740481C1C}">
                  <a14:useLocalDpi xmlns:a14="http://schemas.microsoft.com/office/drawing/2010/main" val="0"/>
                </a:ext>
              </a:extLst>
            </a:blip>
            <a:srcRect l="2390" t="6618" r="40497" b="76781"/>
            <a:stretch>
              <a:fillRect/>
            </a:stretch>
          </p:blipFill>
          <p:spPr bwMode="auto">
            <a:xfrm>
              <a:off x="900014" y="4248844"/>
              <a:ext cx="3762830"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www.phiko.kr/data/file/z3_01/thumb/620x0_70/3552883242_zvNqg1lD_C6D0BDC3BAEAC7CFBFECBDBA_B0B3B3E4B5B5.jpg"/>
            <p:cNvPicPr>
              <a:picLocks noChangeAspect="1" noChangeArrowheads="1"/>
            </p:cNvPicPr>
            <p:nvPr/>
          </p:nvPicPr>
          <p:blipFill>
            <a:blip r:embed="rId3">
              <a:extLst>
                <a:ext uri="{28A0092B-C50C-407E-A947-70E740481C1C}">
                  <a14:useLocalDpi xmlns:a14="http://schemas.microsoft.com/office/drawing/2010/main" val="0"/>
                </a:ext>
              </a:extLst>
            </a:blip>
            <a:srcRect l="59973" t="6618" r="2914" b="76781"/>
            <a:stretch>
              <a:fillRect/>
            </a:stretch>
          </p:blipFill>
          <p:spPr bwMode="auto">
            <a:xfrm>
              <a:off x="1479336" y="5544988"/>
              <a:ext cx="2445014"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Text Box 41"/>
          <p:cNvSpPr txBox="1">
            <a:spLocks noChangeArrowheads="1"/>
          </p:cNvSpPr>
          <p:nvPr/>
        </p:nvSpPr>
        <p:spPr bwMode="auto">
          <a:xfrm>
            <a:off x="5634038" y="2860678"/>
            <a:ext cx="5305626" cy="1443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4121150" algn="r"/>
              </a:tabLst>
              <a:defRPr sz="2000">
                <a:solidFill>
                  <a:schemeClr val="tx1"/>
                </a:solidFill>
                <a:latin typeface="Arial" charset="0"/>
              </a:defRPr>
            </a:lvl1pPr>
            <a:lvl2pPr marL="742950" indent="-285750">
              <a:tabLst>
                <a:tab pos="4121150" algn="r"/>
              </a:tabLst>
              <a:defRPr sz="2000">
                <a:solidFill>
                  <a:schemeClr val="tx1"/>
                </a:solidFill>
                <a:latin typeface="Arial" charset="0"/>
              </a:defRPr>
            </a:lvl2pPr>
            <a:lvl3pPr marL="1143000" indent="-228600">
              <a:tabLst>
                <a:tab pos="4121150" algn="r"/>
              </a:tabLst>
              <a:defRPr sz="2000">
                <a:solidFill>
                  <a:schemeClr val="tx1"/>
                </a:solidFill>
                <a:latin typeface="Arial" charset="0"/>
              </a:defRPr>
            </a:lvl3pPr>
            <a:lvl4pPr marL="1600200" indent="-228600">
              <a:tabLst>
                <a:tab pos="4121150" algn="r"/>
              </a:tabLst>
              <a:defRPr sz="2000">
                <a:solidFill>
                  <a:schemeClr val="tx1"/>
                </a:solidFill>
                <a:latin typeface="Arial" charset="0"/>
              </a:defRPr>
            </a:lvl4pPr>
            <a:lvl5pPr marL="2057400" indent="-228600">
              <a:tabLst>
                <a:tab pos="4121150" algn="r"/>
              </a:tabLst>
              <a:defRPr sz="2000">
                <a:solidFill>
                  <a:schemeClr val="tx1"/>
                </a:solidFill>
                <a:latin typeface="Arial" charset="0"/>
              </a:defRPr>
            </a:lvl5pPr>
            <a:lvl6pPr marL="2514600" indent="-228600" eaLnBrk="0" fontAlgn="base" hangingPunct="0">
              <a:spcBef>
                <a:spcPct val="0"/>
              </a:spcBef>
              <a:spcAft>
                <a:spcPct val="0"/>
              </a:spcAft>
              <a:tabLst>
                <a:tab pos="4121150" algn="r"/>
              </a:tabLst>
              <a:defRPr sz="2000">
                <a:solidFill>
                  <a:schemeClr val="tx1"/>
                </a:solidFill>
                <a:latin typeface="Arial" charset="0"/>
              </a:defRPr>
            </a:lvl6pPr>
            <a:lvl7pPr marL="2971800" indent="-228600" eaLnBrk="0" fontAlgn="base" hangingPunct="0">
              <a:spcBef>
                <a:spcPct val="0"/>
              </a:spcBef>
              <a:spcAft>
                <a:spcPct val="0"/>
              </a:spcAft>
              <a:tabLst>
                <a:tab pos="4121150" algn="r"/>
              </a:tabLst>
              <a:defRPr sz="2000">
                <a:solidFill>
                  <a:schemeClr val="tx1"/>
                </a:solidFill>
                <a:latin typeface="Arial" charset="0"/>
              </a:defRPr>
            </a:lvl7pPr>
            <a:lvl8pPr marL="3429000" indent="-228600" eaLnBrk="0" fontAlgn="base" hangingPunct="0">
              <a:spcBef>
                <a:spcPct val="0"/>
              </a:spcBef>
              <a:spcAft>
                <a:spcPct val="0"/>
              </a:spcAft>
              <a:tabLst>
                <a:tab pos="4121150" algn="r"/>
              </a:tabLst>
              <a:defRPr sz="2000">
                <a:solidFill>
                  <a:schemeClr val="tx1"/>
                </a:solidFill>
                <a:latin typeface="Arial" charset="0"/>
              </a:defRPr>
            </a:lvl8pPr>
            <a:lvl9pPr marL="3886200" indent="-228600" eaLnBrk="0" fontAlgn="base" hangingPunct="0">
              <a:spcBef>
                <a:spcPct val="0"/>
              </a:spcBef>
              <a:spcAft>
                <a:spcPct val="0"/>
              </a:spcAft>
              <a:tabLst>
                <a:tab pos="4121150" algn="r"/>
              </a:tabLst>
              <a:defRPr sz="2000">
                <a:solidFill>
                  <a:schemeClr val="tx1"/>
                </a:solidFill>
                <a:latin typeface="Arial" charset="0"/>
              </a:defRPr>
            </a:lvl9pPr>
          </a:lstStyle>
          <a:p>
            <a:pPr eaLnBrk="1" hangingPunct="1">
              <a:lnSpc>
                <a:spcPct val="150000"/>
              </a:lnSpc>
            </a:pPr>
            <a:r>
              <a:rPr lang="en-US" altLang="ko-KR" sz="1200" b="1" dirty="0">
                <a:latin typeface="Arial" panose="020B0604020202020204" pitchFamily="34" charset="0"/>
                <a:cs typeface="Arial" panose="020B0604020202020204" pitchFamily="34" charset="0"/>
              </a:rPr>
              <a:t>- Heat Demand</a:t>
            </a:r>
            <a:r>
              <a:rPr lang="ko-KR" altLang="en-US" sz="1200" b="1" dirty="0">
                <a:latin typeface="Arial" panose="020B0604020202020204" pitchFamily="34" charset="0"/>
                <a:cs typeface="Arial" panose="020B0604020202020204" pitchFamily="34" charset="0"/>
              </a:rPr>
              <a:t>  </a:t>
            </a:r>
            <a:r>
              <a:rPr lang="en-US" altLang="ko-KR" sz="1200" b="1" dirty="0">
                <a:latin typeface="Arial" panose="020B0604020202020204" pitchFamily="34" charset="0"/>
                <a:cs typeface="Arial" panose="020B0604020202020204" pitchFamily="34" charset="0"/>
              </a:rPr>
              <a:t>: </a:t>
            </a:r>
            <a:r>
              <a:rPr lang="de-DE" altLang="ko-KR" sz="1200" b="1" dirty="0">
                <a:latin typeface="Arial" panose="020B0604020202020204" pitchFamily="34" charset="0"/>
                <a:cs typeface="Arial" panose="020B0604020202020204" pitchFamily="34" charset="0"/>
                <a:sym typeface="Symbol" pitchFamily="18" charset="2"/>
              </a:rPr>
              <a:t>   15 kWh/(m²a) </a:t>
            </a:r>
          </a:p>
          <a:p>
            <a:pPr eaLnBrk="1" hangingPunct="1">
              <a:lnSpc>
                <a:spcPct val="150000"/>
              </a:lnSpc>
            </a:pPr>
            <a:r>
              <a:rPr lang="en-US" altLang="ko-KR" sz="1200" b="1" dirty="0">
                <a:latin typeface="Arial" panose="020B0604020202020204" pitchFamily="34" charset="0"/>
                <a:cs typeface="Arial" panose="020B0604020202020204" pitchFamily="34" charset="0"/>
                <a:sym typeface="Symbol" pitchFamily="18" charset="2"/>
              </a:rPr>
              <a:t>- or</a:t>
            </a:r>
            <a:r>
              <a:rPr lang="ko-KR" altLang="en-US" sz="1200" b="1" dirty="0">
                <a:latin typeface="Arial" panose="020B0604020202020204" pitchFamily="34" charset="0"/>
                <a:cs typeface="Arial" panose="020B0604020202020204" pitchFamily="34" charset="0"/>
                <a:sym typeface="Symbol" pitchFamily="18" charset="2"/>
              </a:rPr>
              <a:t> </a:t>
            </a:r>
            <a:r>
              <a:rPr lang="en-US" altLang="ko-KR" sz="1200" b="1" dirty="0">
                <a:latin typeface="Arial" panose="020B0604020202020204" pitchFamily="34" charset="0"/>
                <a:cs typeface="Arial" panose="020B0604020202020204" pitchFamily="34" charset="0"/>
                <a:sym typeface="Symbol" pitchFamily="18" charset="2"/>
              </a:rPr>
              <a:t>Peak Heating Load  : </a:t>
            </a:r>
            <a:r>
              <a:rPr lang="de-DE" altLang="ko-KR" sz="1200" b="1" dirty="0">
                <a:latin typeface="Arial" panose="020B0604020202020204" pitchFamily="34" charset="0"/>
                <a:cs typeface="Arial" panose="020B0604020202020204" pitchFamily="34" charset="0"/>
                <a:sym typeface="Symbol" pitchFamily="18" charset="2"/>
              </a:rPr>
              <a:t> 10 W/m² </a:t>
            </a:r>
          </a:p>
          <a:p>
            <a:pPr eaLnBrk="1" hangingPunct="1">
              <a:lnSpc>
                <a:spcPct val="150000"/>
              </a:lnSpc>
            </a:pPr>
            <a:r>
              <a:rPr lang="de-DE" altLang="ko-KR" sz="1200" b="1" dirty="0">
                <a:latin typeface="Arial" panose="020B0604020202020204" pitchFamily="34" charset="0"/>
                <a:cs typeface="Arial" panose="020B0604020202020204" pitchFamily="34" charset="0"/>
                <a:sym typeface="Symbol" pitchFamily="18" charset="2"/>
              </a:rPr>
              <a:t>- Primary Energy Consumtion</a:t>
            </a:r>
            <a:r>
              <a:rPr lang="en-US" altLang="ko-KR" sz="1200" b="1" dirty="0">
                <a:latin typeface="Arial" panose="020B0604020202020204" pitchFamily="34" charset="0"/>
                <a:cs typeface="Arial" panose="020B0604020202020204" pitchFamily="34" charset="0"/>
                <a:sym typeface="Symbol" pitchFamily="18" charset="2"/>
              </a:rPr>
              <a:t> </a:t>
            </a:r>
            <a:r>
              <a:rPr lang="ko-KR" altLang="en-US" sz="1200" b="1" dirty="0">
                <a:latin typeface="Arial" panose="020B0604020202020204" pitchFamily="34" charset="0"/>
                <a:cs typeface="Arial" panose="020B0604020202020204" pitchFamily="34" charset="0"/>
                <a:sym typeface="Symbol" pitchFamily="18" charset="2"/>
              </a:rPr>
              <a:t> </a:t>
            </a:r>
            <a:r>
              <a:rPr lang="en-US" altLang="ko-KR" sz="1200" b="1" dirty="0">
                <a:latin typeface="Arial" panose="020B0604020202020204" pitchFamily="34" charset="0"/>
                <a:cs typeface="Arial" panose="020B0604020202020204" pitchFamily="34" charset="0"/>
                <a:sym typeface="Symbol" pitchFamily="18" charset="2"/>
              </a:rPr>
              <a:t>: </a:t>
            </a:r>
            <a:r>
              <a:rPr lang="de-DE" altLang="ko-KR" sz="1200" b="1" dirty="0">
                <a:latin typeface="Arial" panose="020B0604020202020204" pitchFamily="34" charset="0"/>
                <a:cs typeface="Arial" panose="020B0604020202020204" pitchFamily="34" charset="0"/>
                <a:sym typeface="Symbol" pitchFamily="18" charset="2"/>
              </a:rPr>
              <a:t> 120 kWh/(m²a)</a:t>
            </a:r>
            <a:endParaRPr lang="en-US" altLang="ko-KR" sz="1200" b="1" dirty="0">
              <a:latin typeface="Arial" panose="020B0604020202020204" pitchFamily="34" charset="0"/>
              <a:cs typeface="Arial" panose="020B0604020202020204" pitchFamily="34" charset="0"/>
              <a:sym typeface="Symbol" pitchFamily="18" charset="2"/>
            </a:endParaRPr>
          </a:p>
          <a:p>
            <a:pPr eaLnBrk="1" hangingPunct="1">
              <a:lnSpc>
                <a:spcPct val="150000"/>
              </a:lnSpc>
            </a:pPr>
            <a:r>
              <a:rPr lang="en-US" altLang="ko-KR" sz="1200" b="1" dirty="0">
                <a:latin typeface="Arial" panose="020B0604020202020204" pitchFamily="34" charset="0"/>
                <a:cs typeface="Arial" panose="020B0604020202020204" pitchFamily="34" charset="0"/>
                <a:sym typeface="Symbol" pitchFamily="18" charset="2"/>
              </a:rPr>
              <a:t>- Air Tightness (50pa) : </a:t>
            </a:r>
            <a:r>
              <a:rPr lang="de-DE" altLang="ko-KR" sz="1200" b="1" dirty="0">
                <a:latin typeface="Arial" panose="020B0604020202020204" pitchFamily="34" charset="0"/>
                <a:cs typeface="Arial" panose="020B0604020202020204" pitchFamily="34" charset="0"/>
                <a:sym typeface="Symbol" pitchFamily="18" charset="2"/>
              </a:rPr>
              <a:t> 0.6 /h</a:t>
            </a:r>
            <a:br>
              <a:rPr lang="de-DE" altLang="ko-KR" sz="1200" b="1" dirty="0">
                <a:latin typeface="Arial" panose="020B0604020202020204" pitchFamily="34" charset="0"/>
                <a:cs typeface="Arial" panose="020B0604020202020204" pitchFamily="34" charset="0"/>
                <a:sym typeface="Symbol" pitchFamily="18" charset="2"/>
              </a:rPr>
            </a:br>
            <a:endParaRPr lang="de-DE" altLang="ko-KR" sz="1200" b="1" dirty="0">
              <a:latin typeface="Arial" panose="020B0604020202020204" pitchFamily="34" charset="0"/>
              <a:cs typeface="Arial" panose="020B0604020202020204" pitchFamily="34" charset="0"/>
              <a:sym typeface="Symbol" pitchFamily="18" charset="2"/>
            </a:endParaRPr>
          </a:p>
        </p:txBody>
      </p:sp>
      <p:sp>
        <p:nvSpPr>
          <p:cNvPr id="11" name="내용 개체 틀 10">
            <a:extLst>
              <a:ext uri="{FF2B5EF4-FFF2-40B4-BE49-F238E27FC236}">
                <a16:creationId xmlns:a16="http://schemas.microsoft.com/office/drawing/2014/main" id="{4E8938EF-2E75-4DDA-AAF6-BD963F496D9B}"/>
              </a:ext>
            </a:extLst>
          </p:cNvPr>
          <p:cNvSpPr>
            <a:spLocks noGrp="1"/>
          </p:cNvSpPr>
          <p:nvPr>
            <p:ph idx="10"/>
          </p:nvPr>
        </p:nvSpPr>
        <p:spPr/>
        <p:txBody>
          <a:bodyPr/>
          <a:lstStyle/>
          <a:p>
            <a:r>
              <a:rPr lang="en-US" altLang="ko-KR" dirty="0"/>
              <a:t>Localization of passive house </a:t>
            </a:r>
            <a:endParaRPr lang="ko-KR" altLang="en-US" dirty="0"/>
          </a:p>
        </p:txBody>
      </p:sp>
      <p:sp>
        <p:nvSpPr>
          <p:cNvPr id="12" name="내용 개체 틀 1">
            <a:extLst>
              <a:ext uri="{FF2B5EF4-FFF2-40B4-BE49-F238E27FC236}">
                <a16:creationId xmlns:a16="http://schemas.microsoft.com/office/drawing/2014/main" id="{F91DBB7F-84AF-4BD3-B6EC-629867D9CBEF}"/>
              </a:ext>
            </a:extLst>
          </p:cNvPr>
          <p:cNvSpPr>
            <a:spLocks noGrp="1"/>
          </p:cNvSpPr>
          <p:nvPr>
            <p:ph idx="1"/>
          </p:nvPr>
        </p:nvSpPr>
        <p:spPr>
          <a:xfrm>
            <a:off x="136097" y="1078669"/>
            <a:ext cx="10401762" cy="556363"/>
          </a:xfrm>
        </p:spPr>
        <p:txBody>
          <a:bodyPr/>
          <a:lstStyle/>
          <a:p>
            <a:r>
              <a:rPr lang="en-US" altLang="ko-KR" sz="1800" b="1" dirty="0">
                <a:latin typeface="맑은 고딕" pitchFamily="50" charset="-127"/>
                <a:ea typeface="맑은 고딕" pitchFamily="50" charset="-127"/>
              </a:rPr>
              <a:t>PHI Passive House standards (Germany) </a:t>
            </a:r>
            <a:endParaRPr lang="en-US" altLang="ko-KR" dirty="0"/>
          </a:p>
        </p:txBody>
      </p:sp>
    </p:spTree>
    <p:extLst>
      <p:ext uri="{BB962C8B-B14F-4D97-AF65-F5344CB8AC3E}">
        <p14:creationId xmlns:p14="http://schemas.microsoft.com/office/powerpoint/2010/main" val="121447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61C0AFDA-3284-43FE-8163-7BB5517BE0B4}"/>
              </a:ext>
            </a:extLst>
          </p:cNvPr>
          <p:cNvSpPr/>
          <p:nvPr/>
        </p:nvSpPr>
        <p:spPr bwMode="auto">
          <a:xfrm>
            <a:off x="-233920" y="864307"/>
            <a:ext cx="11341260" cy="6696956"/>
          </a:xfrm>
          <a:prstGeom prst="rect">
            <a:avLst/>
          </a:prstGeom>
          <a:solidFill>
            <a:schemeClr val="tx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p:txBody>
          <a:bodyPr/>
          <a:lstStyle/>
          <a:p>
            <a:r>
              <a:rPr lang="en-US" altLang="ko-KR" dirty="0"/>
              <a:t>Localization of passive house - climate</a:t>
            </a:r>
            <a:endParaRPr lang="ko-KR" altLang="en-US" dirty="0"/>
          </a:p>
        </p:txBody>
      </p:sp>
      <p:pic>
        <p:nvPicPr>
          <p:cNvPr id="7" name="그림 6">
            <a:extLst>
              <a:ext uri="{FF2B5EF4-FFF2-40B4-BE49-F238E27FC236}">
                <a16:creationId xmlns:a16="http://schemas.microsoft.com/office/drawing/2014/main" id="{D41C795C-5EA4-46FE-96AE-CFD7D67165BD}"/>
              </a:ext>
            </a:extLst>
          </p:cNvPr>
          <p:cNvPicPr>
            <a:picLocks noChangeAspect="1"/>
          </p:cNvPicPr>
          <p:nvPr/>
        </p:nvPicPr>
        <p:blipFill>
          <a:blip r:embed="rId2"/>
          <a:stretch>
            <a:fillRect/>
          </a:stretch>
        </p:blipFill>
        <p:spPr>
          <a:xfrm>
            <a:off x="2103103" y="1727201"/>
            <a:ext cx="6427091" cy="5400674"/>
          </a:xfrm>
          <a:prstGeom prst="rect">
            <a:avLst/>
          </a:prstGeom>
        </p:spPr>
      </p:pic>
      <p:sp>
        <p:nvSpPr>
          <p:cNvPr id="9" name="내용 개체 틀 2">
            <a:extLst>
              <a:ext uri="{FF2B5EF4-FFF2-40B4-BE49-F238E27FC236}">
                <a16:creationId xmlns:a16="http://schemas.microsoft.com/office/drawing/2014/main" id="{432A2801-6C03-43D1-95B9-795684C05701}"/>
              </a:ext>
            </a:extLst>
          </p:cNvPr>
          <p:cNvSpPr txBox="1">
            <a:spLocks/>
          </p:cNvSpPr>
          <p:nvPr/>
        </p:nvSpPr>
        <p:spPr bwMode="auto">
          <a:xfrm>
            <a:off x="0" y="1140635"/>
            <a:ext cx="10693400"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208250" indent="-208250" algn="l" defTabSz="1042988" rtl="0" eaLnBrk="0" fontAlgn="base" latinLnBrk="1" hangingPunct="0">
              <a:spcBef>
                <a:spcPct val="20000"/>
              </a:spcBef>
              <a:spcAft>
                <a:spcPct val="0"/>
              </a:spcAft>
              <a:buClrTx/>
              <a:buFontTx/>
              <a:buNone/>
              <a:defRPr sz="2400" b="1" kern="1200" baseline="0">
                <a:solidFill>
                  <a:srgbClr val="C00000"/>
                </a:solidFill>
                <a:latin typeface="Arial" panose="020B0604020202020204" pitchFamily="34" charset="0"/>
                <a:ea typeface="HY견고딕" pitchFamily="18" charset="-127"/>
                <a:cs typeface="Arial" pitchFamily="34" charset="0"/>
              </a:defRPr>
            </a:lvl1pPr>
            <a:lvl2pPr marL="615693" indent="-208250" algn="l" defTabSz="1042988" rtl="0" eaLnBrk="0" fontAlgn="base" latinLnBrk="1" hangingPunct="0">
              <a:spcBef>
                <a:spcPct val="20000"/>
              </a:spcBef>
              <a:spcAft>
                <a:spcPct val="0"/>
              </a:spcAft>
              <a:buFont typeface="Arial" charset="0"/>
              <a:buChar char="–"/>
              <a:defRPr sz="1800" b="0" kern="1200">
                <a:solidFill>
                  <a:schemeClr val="tx1"/>
                </a:solidFill>
                <a:latin typeface="맑은 고딕" pitchFamily="50" charset="-127"/>
                <a:ea typeface="맑은 고딕" pitchFamily="50" charset="-127"/>
                <a:cs typeface="+mn-cs"/>
              </a:defRPr>
            </a:lvl2pPr>
            <a:lvl3pPr marL="1024947" indent="-210060" algn="l" defTabSz="1042988" rtl="0" eaLnBrk="0" fontAlgn="base" latinLnBrk="1" hangingPunct="0">
              <a:spcBef>
                <a:spcPct val="20000"/>
              </a:spcBef>
              <a:spcAft>
                <a:spcPct val="0"/>
              </a:spcAft>
              <a:buFont typeface="Arial" charset="0"/>
              <a:buChar char="•"/>
              <a:defRPr sz="1600" b="0" kern="1200">
                <a:solidFill>
                  <a:schemeClr val="tx1"/>
                </a:solidFill>
                <a:latin typeface="맑은 고딕" pitchFamily="50" charset="-127"/>
                <a:ea typeface="맑은 고딕" pitchFamily="50" charset="-127"/>
                <a:cs typeface="+mn-cs"/>
              </a:defRPr>
            </a:lvl3pPr>
            <a:lvl4pPr marL="1432392" indent="-210060" algn="l" defTabSz="1042988" rtl="0" eaLnBrk="0" fontAlgn="base" latinLnBrk="1" hangingPunct="0">
              <a:spcBef>
                <a:spcPct val="20000"/>
              </a:spcBef>
              <a:spcAft>
                <a:spcPct val="0"/>
              </a:spcAft>
              <a:buFont typeface="Wingdings" pitchFamily="2" charset="2"/>
              <a:buChar char="Ø"/>
              <a:defRPr sz="1400" b="0" kern="1200">
                <a:solidFill>
                  <a:schemeClr val="tx1"/>
                </a:solidFill>
                <a:latin typeface="맑은 고딕" pitchFamily="50" charset="-127"/>
                <a:ea typeface="맑은 고딕" pitchFamily="50" charset="-127"/>
                <a:cs typeface="+mn-cs"/>
              </a:defRPr>
            </a:lvl4pPr>
            <a:lvl5pPr marL="1839835" indent="-199195" algn="l" defTabSz="1042988" rtl="0" eaLnBrk="0" fontAlgn="base" latinLnBrk="1" hangingPunct="0">
              <a:spcBef>
                <a:spcPct val="20000"/>
              </a:spcBef>
              <a:spcAft>
                <a:spcPct val="0"/>
              </a:spcAft>
              <a:buFont typeface="Arial" charset="0"/>
              <a:buChar char="»"/>
              <a:defRPr sz="1400" b="0" kern="1200">
                <a:solidFill>
                  <a:schemeClr val="tx1"/>
                </a:solidFill>
                <a:latin typeface="맑은 고딕" pitchFamily="50" charset="-127"/>
                <a:ea typeface="맑은 고딕" pitchFamily="50" charset="-127"/>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algn="ctr"/>
            <a:r>
              <a:rPr kumimoji="0" lang="en-US" altLang="ko-KR" sz="4000" dirty="0">
                <a:solidFill>
                  <a:schemeClr val="bg1"/>
                </a:solidFill>
              </a:rPr>
              <a:t>Climate</a:t>
            </a:r>
            <a:endParaRPr kumimoji="0" lang="ko-KR" altLang="en-US" sz="4000" dirty="0">
              <a:solidFill>
                <a:schemeClr val="bg1"/>
              </a:solidFill>
            </a:endParaRPr>
          </a:p>
        </p:txBody>
      </p:sp>
    </p:spTree>
    <p:extLst>
      <p:ext uri="{BB962C8B-B14F-4D97-AF65-F5344CB8AC3E}">
        <p14:creationId xmlns:p14="http://schemas.microsoft.com/office/powerpoint/2010/main" val="299308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내용 개체 틀 10">
            <a:extLst>
              <a:ext uri="{FF2B5EF4-FFF2-40B4-BE49-F238E27FC236}">
                <a16:creationId xmlns:a16="http://schemas.microsoft.com/office/drawing/2014/main" id="{4E8938EF-2E75-4DDA-AAF6-BD963F496D9B}"/>
              </a:ext>
            </a:extLst>
          </p:cNvPr>
          <p:cNvSpPr>
            <a:spLocks noGrp="1"/>
          </p:cNvSpPr>
          <p:nvPr>
            <p:ph idx="10"/>
          </p:nvPr>
        </p:nvSpPr>
        <p:spPr/>
        <p:txBody>
          <a:bodyPr/>
          <a:lstStyle/>
          <a:p>
            <a:r>
              <a:rPr lang="en-US" altLang="ko-KR" dirty="0"/>
              <a:t>Localization of passive house - climate</a:t>
            </a:r>
            <a:endParaRPr lang="ko-KR" altLang="en-US" dirty="0"/>
          </a:p>
        </p:txBody>
      </p:sp>
      <p:sp>
        <p:nvSpPr>
          <p:cNvPr id="12" name="내용 개체 틀 1">
            <a:extLst>
              <a:ext uri="{FF2B5EF4-FFF2-40B4-BE49-F238E27FC236}">
                <a16:creationId xmlns:a16="http://schemas.microsoft.com/office/drawing/2014/main" id="{F91DBB7F-84AF-4BD3-B6EC-629867D9CBEF}"/>
              </a:ext>
            </a:extLst>
          </p:cNvPr>
          <p:cNvSpPr>
            <a:spLocks noGrp="1"/>
          </p:cNvSpPr>
          <p:nvPr>
            <p:ph idx="1"/>
          </p:nvPr>
        </p:nvSpPr>
        <p:spPr>
          <a:xfrm>
            <a:off x="145819" y="1080331"/>
            <a:ext cx="10401762" cy="1296144"/>
          </a:xfrm>
        </p:spPr>
        <p:txBody>
          <a:bodyPr/>
          <a:lstStyle/>
          <a:p>
            <a:r>
              <a:rPr lang="en-US" altLang="ko-KR" sz="1800" b="1" dirty="0"/>
              <a:t>Case Study of 1.5L House</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600" b="0" i="0" u="none" strike="noStrike" kern="1200" cap="none" spc="0" normalizeH="0" baseline="0" noProof="0" dirty="0">
                <a:ln>
                  <a:noFill/>
                </a:ln>
                <a:solidFill>
                  <a:prstClr val="black"/>
                </a:solidFill>
                <a:effectLst/>
                <a:uLnTx/>
                <a:uFillTx/>
                <a:latin typeface="Arial" panose="020B0604020202020204" pitchFamily="34" charset="0"/>
                <a:ea typeface="HY울릉도B"/>
                <a:cs typeface="Arial" panose="020B0604020202020204" pitchFamily="34" charset="0"/>
              </a:rPr>
              <a:t>Compare the same building with central Germany and Seoul</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A building with a performance of 1.5 liters in Germany was analyzed with a performance of 1.1 liters in Seoul.</a:t>
            </a:r>
          </a:p>
        </p:txBody>
      </p:sp>
      <p:pic>
        <p:nvPicPr>
          <p:cNvPr id="13" name="Picture 2">
            <a:extLst>
              <a:ext uri="{FF2B5EF4-FFF2-40B4-BE49-F238E27FC236}">
                <a16:creationId xmlns:a16="http://schemas.microsoft.com/office/drawing/2014/main" id="{FCB29815-30B4-4DD7-BD3D-53EC5066CA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6240" y="2520490"/>
            <a:ext cx="8130205" cy="4607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화살표: 아래로 구부러짐 1">
            <a:extLst>
              <a:ext uri="{FF2B5EF4-FFF2-40B4-BE49-F238E27FC236}">
                <a16:creationId xmlns:a16="http://schemas.microsoft.com/office/drawing/2014/main" id="{4F9441D8-637D-493B-A90E-AC7B9AE75866}"/>
              </a:ext>
            </a:extLst>
          </p:cNvPr>
          <p:cNvSpPr/>
          <p:nvPr/>
        </p:nvSpPr>
        <p:spPr bwMode="auto">
          <a:xfrm>
            <a:off x="2754412" y="2160451"/>
            <a:ext cx="1152128" cy="432048"/>
          </a:xfrm>
          <a:prstGeom prst="curvedDownArrow">
            <a:avLst/>
          </a:prstGeom>
          <a:ln>
            <a:noFill/>
            <a:headEnd/>
            <a:tailEnd/>
          </a:ln>
        </p:spPr>
        <p:style>
          <a:lnRef idx="2">
            <a:schemeClr val="accent6">
              <a:shade val="50000"/>
            </a:schemeClr>
          </a:lnRef>
          <a:fillRef idx="1">
            <a:schemeClr val="accent6"/>
          </a:fillRef>
          <a:effectRef idx="0">
            <a:schemeClr val="accent6"/>
          </a:effectRef>
          <a:fontRef idx="minor">
            <a:schemeClr val="lt1"/>
          </a:fontRef>
        </p:style>
        <p:txBody>
          <a:bodyPr wrap="none" rtlCol="0" anchor="ctr"/>
          <a:lstStyle/>
          <a:p>
            <a:pPr algn="ctr"/>
            <a:endParaRPr lang="ko-KR" altLang="en-US"/>
          </a:p>
        </p:txBody>
      </p:sp>
    </p:spTree>
    <p:extLst>
      <p:ext uri="{BB962C8B-B14F-4D97-AF65-F5344CB8AC3E}">
        <p14:creationId xmlns:p14="http://schemas.microsoft.com/office/powerpoint/2010/main" val="2308306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99E459B-0B9D-4FEF-9085-DFA3390A85C8}"/>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28" name="내용 개체 틀 1">
            <a:extLst>
              <a:ext uri="{FF2B5EF4-FFF2-40B4-BE49-F238E27FC236}">
                <a16:creationId xmlns:a16="http://schemas.microsoft.com/office/drawing/2014/main" id="{385AAD60-2FDE-42A2-A42F-30C422F0E4F7}"/>
              </a:ext>
            </a:extLst>
          </p:cNvPr>
          <p:cNvSpPr>
            <a:spLocks noGrp="1"/>
          </p:cNvSpPr>
          <p:nvPr>
            <p:ph idx="1"/>
          </p:nvPr>
        </p:nvSpPr>
        <p:spPr>
          <a:xfrm>
            <a:off x="145819" y="1080331"/>
            <a:ext cx="10401762" cy="1296144"/>
          </a:xfrm>
        </p:spPr>
        <p:txBody>
          <a:bodyPr/>
          <a:lstStyle/>
          <a:p>
            <a:r>
              <a:rPr lang="en-US" altLang="ko-KR" sz="1800" b="1" dirty="0"/>
              <a:t>Climate in Korea and Germany </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Korea is colder in winter and hotter in summer</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High humidity in summer, high discomfort index</a:t>
            </a:r>
          </a:p>
        </p:txBody>
      </p:sp>
      <p:grpSp>
        <p:nvGrpSpPr>
          <p:cNvPr id="23" name="그룹 22"/>
          <p:cNvGrpSpPr/>
          <p:nvPr/>
        </p:nvGrpSpPr>
        <p:grpSpPr>
          <a:xfrm>
            <a:off x="2491120" y="2556495"/>
            <a:ext cx="4047705" cy="4309739"/>
            <a:chOff x="2540716" y="1225971"/>
            <a:chExt cx="3042666" cy="3239637"/>
          </a:xfrm>
        </p:grpSpPr>
        <p:grpSp>
          <p:nvGrpSpPr>
            <p:cNvPr id="21" name="그룹 20"/>
            <p:cNvGrpSpPr/>
            <p:nvPr/>
          </p:nvGrpSpPr>
          <p:grpSpPr>
            <a:xfrm>
              <a:off x="2540716" y="1225971"/>
              <a:ext cx="3042666" cy="2988468"/>
              <a:chOff x="1535684" y="2506886"/>
              <a:chExt cx="3042666" cy="2988468"/>
            </a:xfrm>
          </p:grpSpPr>
          <p:pic>
            <p:nvPicPr>
              <p:cNvPr id="10" name="Picture 3" descr="SeoulHoki_AirTemperature_300dp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5684" y="2506886"/>
                <a:ext cx="3042666" cy="298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타원 17"/>
              <p:cNvSpPr/>
              <p:nvPr/>
            </p:nvSpPr>
            <p:spPr bwMode="auto">
              <a:xfrm>
                <a:off x="2843808" y="3075806"/>
                <a:ext cx="1098048" cy="688312"/>
              </a:xfrm>
              <a:prstGeom prst="ellipse">
                <a:avLst/>
              </a:prstGeom>
              <a:solidFill>
                <a:schemeClr val="accent5">
                  <a:alpha val="50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defRPr/>
                </a:pPr>
                <a:endParaRPr lang="ko-KR" altLang="en-US" sz="1200">
                  <a:ea typeface="굴림" pitchFamily="50" charset="-127"/>
                  <a:cs typeface="Arial" panose="020B0604020202020204" pitchFamily="34" charset="0"/>
                </a:endParaRPr>
              </a:p>
            </p:txBody>
          </p:sp>
          <p:sp>
            <p:nvSpPr>
              <p:cNvPr id="19" name="타원 18"/>
              <p:cNvSpPr/>
              <p:nvPr/>
            </p:nvSpPr>
            <p:spPr bwMode="auto">
              <a:xfrm>
                <a:off x="2146087" y="4396653"/>
                <a:ext cx="343615" cy="343614"/>
              </a:xfrm>
              <a:prstGeom prst="ellipse">
                <a:avLst/>
              </a:prstGeom>
              <a:solidFill>
                <a:schemeClr val="accent5">
                  <a:alpha val="50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defRPr/>
                </a:pPr>
                <a:endParaRPr lang="ko-KR" altLang="en-US" sz="1200">
                  <a:ea typeface="굴림" pitchFamily="50" charset="-127"/>
                  <a:cs typeface="Arial" panose="020B0604020202020204" pitchFamily="34" charset="0"/>
                </a:endParaRPr>
              </a:p>
            </p:txBody>
          </p:sp>
        </p:grpSp>
        <p:sp>
          <p:nvSpPr>
            <p:cNvPr id="24" name="TextBox 23"/>
            <p:cNvSpPr txBox="1"/>
            <p:nvPr/>
          </p:nvSpPr>
          <p:spPr>
            <a:xfrm>
              <a:off x="4371125" y="2006729"/>
              <a:ext cx="834955" cy="219972"/>
            </a:xfrm>
            <a:prstGeom prst="rect">
              <a:avLst/>
            </a:prstGeom>
            <a:noFill/>
          </p:spPr>
          <p:txBody>
            <a:bodyPr wrap="square" lIns="106922" tIns="53461" rIns="106922" bIns="53461"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More Hot</a:t>
              </a:r>
              <a:endParaRPr lang="en-AU" sz="1200" dirty="0">
                <a:solidFill>
                  <a:schemeClr val="accent6">
                    <a:lumMod val="75000"/>
                  </a:schemeClr>
                </a:solidFill>
                <a:latin typeface="Arial" panose="020B0604020202020204" pitchFamily="34" charset="0"/>
                <a:cs typeface="Arial" panose="020B0604020202020204" pitchFamily="34" charset="0"/>
              </a:endParaRPr>
            </a:p>
          </p:txBody>
        </p:sp>
        <p:sp>
          <p:nvSpPr>
            <p:cNvPr id="25" name="TextBox 24"/>
            <p:cNvSpPr txBox="1"/>
            <p:nvPr/>
          </p:nvSpPr>
          <p:spPr>
            <a:xfrm>
              <a:off x="3293910" y="3386756"/>
              <a:ext cx="1048074" cy="219972"/>
            </a:xfrm>
            <a:prstGeom prst="rect">
              <a:avLst/>
            </a:prstGeom>
            <a:noFill/>
          </p:spPr>
          <p:txBody>
            <a:bodyPr wrap="square" lIns="106922" tIns="53461" rIns="106922" bIns="53461"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More Cold</a:t>
              </a:r>
              <a:endParaRPr lang="en-AU" sz="1200" dirty="0">
                <a:solidFill>
                  <a:schemeClr val="accent6">
                    <a:lumMod val="75000"/>
                  </a:schemeClr>
                </a:solidFill>
                <a:latin typeface="Arial" panose="020B0604020202020204" pitchFamily="34" charset="0"/>
                <a:cs typeface="Arial" panose="020B0604020202020204" pitchFamily="34" charset="0"/>
              </a:endParaRPr>
            </a:p>
          </p:txBody>
        </p:sp>
        <p:sp>
          <p:nvSpPr>
            <p:cNvPr id="29" name="TextBox 28"/>
            <p:cNvSpPr txBox="1"/>
            <p:nvPr/>
          </p:nvSpPr>
          <p:spPr>
            <a:xfrm>
              <a:off x="3494472" y="4245636"/>
              <a:ext cx="1783069" cy="219972"/>
            </a:xfrm>
            <a:prstGeom prst="rect">
              <a:avLst/>
            </a:prstGeom>
            <a:noFill/>
          </p:spPr>
          <p:txBody>
            <a:bodyPr wrap="square" lIns="106922" tIns="53461" rIns="106922" bIns="53461"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=&gt; More peak load</a:t>
              </a:r>
              <a:endParaRPr lang="en-AU" sz="1200" dirty="0">
                <a:solidFill>
                  <a:schemeClr val="accent6">
                    <a:lumMod val="75000"/>
                  </a:schemeClr>
                </a:solidFill>
                <a:latin typeface="Arial" panose="020B0604020202020204" pitchFamily="34" charset="0"/>
                <a:cs typeface="Arial" panose="020B0604020202020204" pitchFamily="34" charset="0"/>
              </a:endParaRPr>
            </a:p>
          </p:txBody>
        </p:sp>
      </p:grpSp>
      <p:sp>
        <p:nvSpPr>
          <p:cNvPr id="16" name="Text Box 11"/>
          <p:cNvSpPr txBox="1">
            <a:spLocks noChangeArrowheads="1"/>
          </p:cNvSpPr>
          <p:nvPr/>
        </p:nvSpPr>
        <p:spPr bwMode="auto">
          <a:xfrm>
            <a:off x="449362" y="6095555"/>
            <a:ext cx="2434544" cy="326847"/>
          </a:xfrm>
          <a:prstGeom prst="rect">
            <a:avLst/>
          </a:prstGeom>
          <a:solidFill>
            <a:schemeClr val="bg1"/>
          </a:solidFill>
          <a:ln w="25400">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40806" tIns="70403" rIns="140806" bIns="70403">
            <a:spAutoFit/>
          </a:bodyPr>
          <a:lstStyle>
            <a:defPPr>
              <a:defRPr lang="en-US"/>
            </a:defPPr>
            <a:lvl1pPr defTabSz="1049338">
              <a:spcBef>
                <a:spcPct val="20000"/>
              </a:spcBef>
              <a:buClr>
                <a:srgbClr val="00B283"/>
              </a:buClr>
              <a:defRPr kumimoji="1" sz="1000">
                <a:latin typeface="Arial" charset="0"/>
                <a:ea typeface="굴림" charset="-127"/>
              </a:defRPr>
            </a:lvl1pPr>
            <a:lvl2pPr marL="742950" indent="-285750" defTabSz="1049338">
              <a:defRPr sz="2000">
                <a:latin typeface="Arial" charset="0"/>
              </a:defRPr>
            </a:lvl2pPr>
            <a:lvl3pPr marL="1143000" indent="-228600" defTabSz="1049338">
              <a:defRPr sz="2000">
                <a:latin typeface="Arial" charset="0"/>
              </a:defRPr>
            </a:lvl3pPr>
            <a:lvl4pPr marL="1600200" indent="-228600" defTabSz="1049338">
              <a:defRPr sz="2000">
                <a:latin typeface="Arial" charset="0"/>
              </a:defRPr>
            </a:lvl4pPr>
            <a:lvl5pPr marL="2057400" indent="-228600" defTabSz="1049338">
              <a:defRPr sz="2000">
                <a:latin typeface="Arial" charset="0"/>
              </a:defRPr>
            </a:lvl5pPr>
            <a:lvl6pPr marL="2514600" indent="-228600" defTabSz="1049338" eaLnBrk="0" fontAlgn="base" hangingPunct="0">
              <a:spcBef>
                <a:spcPct val="0"/>
              </a:spcBef>
              <a:spcAft>
                <a:spcPct val="0"/>
              </a:spcAft>
              <a:defRPr sz="2000">
                <a:latin typeface="Arial" charset="0"/>
              </a:defRPr>
            </a:lvl6pPr>
            <a:lvl7pPr marL="2971800" indent="-228600" defTabSz="1049338" eaLnBrk="0" fontAlgn="base" hangingPunct="0">
              <a:spcBef>
                <a:spcPct val="0"/>
              </a:spcBef>
              <a:spcAft>
                <a:spcPct val="0"/>
              </a:spcAft>
              <a:defRPr sz="2000">
                <a:latin typeface="Arial" charset="0"/>
              </a:defRPr>
            </a:lvl7pPr>
            <a:lvl8pPr marL="3429000" indent="-228600" defTabSz="1049338" eaLnBrk="0" fontAlgn="base" hangingPunct="0">
              <a:spcBef>
                <a:spcPct val="0"/>
              </a:spcBef>
              <a:spcAft>
                <a:spcPct val="0"/>
              </a:spcAft>
              <a:defRPr sz="2000">
                <a:latin typeface="Arial" charset="0"/>
              </a:defRPr>
            </a:lvl8pPr>
            <a:lvl9pPr marL="3886200" indent="-228600" defTabSz="1049338" eaLnBrk="0" fontAlgn="base" hangingPunct="0">
              <a:spcBef>
                <a:spcPct val="0"/>
              </a:spcBef>
              <a:spcAft>
                <a:spcPct val="0"/>
              </a:spcAft>
              <a:defRPr sz="2000">
                <a:latin typeface="Arial" charset="0"/>
              </a:defRPr>
            </a:lvl9pPr>
          </a:lstStyle>
          <a:p>
            <a:r>
              <a:rPr lang="en-US" altLang="ko-KR" sz="1200" dirty="0">
                <a:latin typeface="Arial" panose="020B0604020202020204" pitchFamily="34" charset="0"/>
                <a:cs typeface="Arial" panose="020B0604020202020204" pitchFamily="34" charset="0"/>
              </a:rPr>
              <a:t>Seoul (alt.: 20 m, lat.: 37° N)  </a:t>
            </a:r>
            <a:endParaRPr lang="de-DE" altLang="ko-KR" sz="1200" dirty="0">
              <a:latin typeface="Arial" panose="020B0604020202020204" pitchFamily="34" charset="0"/>
              <a:cs typeface="Arial" panose="020B0604020202020204" pitchFamily="34" charset="0"/>
            </a:endParaRPr>
          </a:p>
        </p:txBody>
      </p:sp>
      <p:pic>
        <p:nvPicPr>
          <p:cNvPr id="17" name="Picture 30" descr="ibp_43mm_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482" y="6506265"/>
            <a:ext cx="1244808" cy="34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5"/>
          <p:cNvGrpSpPr>
            <a:grpSpLocks/>
          </p:cNvGrpSpPr>
          <p:nvPr/>
        </p:nvGrpSpPr>
        <p:grpSpPr bwMode="auto">
          <a:xfrm>
            <a:off x="580909" y="2952635"/>
            <a:ext cx="1945807" cy="1235937"/>
            <a:chOff x="3969" y="413"/>
            <a:chExt cx="1769" cy="1043"/>
          </a:xfrm>
        </p:grpSpPr>
        <p:pic>
          <p:nvPicPr>
            <p:cNvPr id="1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9" y="413"/>
              <a:ext cx="1769" cy="1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B2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Box 7"/>
            <p:cNvSpPr txBox="1">
              <a:spLocks noChangeArrowheads="1"/>
            </p:cNvSpPr>
            <p:nvPr/>
          </p:nvSpPr>
          <p:spPr bwMode="auto">
            <a:xfrm>
              <a:off x="4027" y="545"/>
              <a:ext cx="1360"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B2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049338">
                <a:defRPr sz="2000">
                  <a:solidFill>
                    <a:schemeClr val="tx1"/>
                  </a:solidFill>
                  <a:latin typeface="Arial" charset="0"/>
                </a:defRPr>
              </a:lvl1pPr>
              <a:lvl2pPr marL="742950" indent="-285750" defTabSz="1049338">
                <a:defRPr sz="2000">
                  <a:solidFill>
                    <a:schemeClr val="tx1"/>
                  </a:solidFill>
                  <a:latin typeface="Arial" charset="0"/>
                </a:defRPr>
              </a:lvl2pPr>
              <a:lvl3pPr marL="1143000" indent="-228600" defTabSz="1049338">
                <a:defRPr sz="2000">
                  <a:solidFill>
                    <a:schemeClr val="tx1"/>
                  </a:solidFill>
                  <a:latin typeface="Arial" charset="0"/>
                </a:defRPr>
              </a:lvl3pPr>
              <a:lvl4pPr marL="1600200" indent="-228600" defTabSz="1049338">
                <a:defRPr sz="2000">
                  <a:solidFill>
                    <a:schemeClr val="tx1"/>
                  </a:solidFill>
                  <a:latin typeface="Arial" charset="0"/>
                </a:defRPr>
              </a:lvl4pPr>
              <a:lvl5pPr marL="2057400" indent="-228600" defTabSz="1049338">
                <a:defRPr sz="2000">
                  <a:solidFill>
                    <a:schemeClr val="tx1"/>
                  </a:solidFill>
                  <a:latin typeface="Arial" charset="0"/>
                </a:defRPr>
              </a:lvl5pPr>
              <a:lvl6pPr marL="2514600" indent="-228600" defTabSz="1049338" eaLnBrk="0" fontAlgn="base" hangingPunct="0">
                <a:spcBef>
                  <a:spcPct val="0"/>
                </a:spcBef>
                <a:spcAft>
                  <a:spcPct val="0"/>
                </a:spcAft>
                <a:defRPr sz="2000">
                  <a:solidFill>
                    <a:schemeClr val="tx1"/>
                  </a:solidFill>
                  <a:latin typeface="Arial" charset="0"/>
                </a:defRPr>
              </a:lvl6pPr>
              <a:lvl7pPr marL="2971800" indent="-228600" defTabSz="1049338" eaLnBrk="0" fontAlgn="base" hangingPunct="0">
                <a:spcBef>
                  <a:spcPct val="0"/>
                </a:spcBef>
                <a:spcAft>
                  <a:spcPct val="0"/>
                </a:spcAft>
                <a:defRPr sz="2000">
                  <a:solidFill>
                    <a:schemeClr val="tx1"/>
                  </a:solidFill>
                  <a:latin typeface="Arial" charset="0"/>
                </a:defRPr>
              </a:lvl7pPr>
              <a:lvl8pPr marL="3429000" indent="-228600" defTabSz="1049338" eaLnBrk="0" fontAlgn="base" hangingPunct="0">
                <a:spcBef>
                  <a:spcPct val="0"/>
                </a:spcBef>
                <a:spcAft>
                  <a:spcPct val="0"/>
                </a:spcAft>
                <a:defRPr sz="2000">
                  <a:solidFill>
                    <a:schemeClr val="tx1"/>
                  </a:solidFill>
                  <a:latin typeface="Arial" charset="0"/>
                </a:defRPr>
              </a:lvl8pPr>
              <a:lvl9pPr marL="3886200" indent="-228600" defTabSz="1049338" eaLnBrk="0" fontAlgn="base" hangingPunct="0">
                <a:spcBef>
                  <a:spcPct val="0"/>
                </a:spcBef>
                <a:spcAft>
                  <a:spcPct val="0"/>
                </a:spcAft>
                <a:defRPr sz="2000">
                  <a:solidFill>
                    <a:schemeClr val="tx1"/>
                  </a:solidFill>
                  <a:latin typeface="Arial" charset="0"/>
                </a:defRPr>
              </a:lvl9pPr>
            </a:lstStyle>
            <a:p>
              <a:pPr>
                <a:spcBef>
                  <a:spcPct val="50000"/>
                </a:spcBef>
              </a:pPr>
              <a:r>
                <a:rPr lang="en-US" altLang="ko-KR" sz="1200" dirty="0">
                  <a:latin typeface="Arial" panose="020B0604020202020204" pitchFamily="34" charset="0"/>
                  <a:cs typeface="Arial" panose="020B0604020202020204" pitchFamily="34" charset="0"/>
                </a:rPr>
                <a:t>IBP weather station</a:t>
              </a:r>
            </a:p>
          </p:txBody>
        </p:sp>
      </p:grpSp>
      <p:sp>
        <p:nvSpPr>
          <p:cNvPr id="15" name="Text Box 9"/>
          <p:cNvSpPr txBox="1">
            <a:spLocks noChangeArrowheads="1"/>
          </p:cNvSpPr>
          <p:nvPr/>
        </p:nvSpPr>
        <p:spPr bwMode="auto">
          <a:xfrm>
            <a:off x="449362" y="4279621"/>
            <a:ext cx="2266124" cy="548446"/>
          </a:xfrm>
          <a:prstGeom prst="rect">
            <a:avLst/>
          </a:prstGeom>
          <a:solidFill>
            <a:schemeClr val="bg1"/>
          </a:solidFill>
          <a:ln w="25400">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40806" tIns="70403" rIns="140806" bIns="70403">
            <a:spAutoFit/>
          </a:bodyPr>
          <a:lstStyle>
            <a:lvl1pPr defTabSz="1049338">
              <a:defRPr sz="2000">
                <a:solidFill>
                  <a:schemeClr val="tx1"/>
                </a:solidFill>
                <a:latin typeface="Arial" charset="0"/>
              </a:defRPr>
            </a:lvl1pPr>
            <a:lvl2pPr marL="742950" indent="-285750" defTabSz="1049338">
              <a:defRPr sz="2000">
                <a:solidFill>
                  <a:schemeClr val="tx1"/>
                </a:solidFill>
                <a:latin typeface="Arial" charset="0"/>
              </a:defRPr>
            </a:lvl2pPr>
            <a:lvl3pPr marL="1143000" indent="-228600" defTabSz="1049338">
              <a:defRPr sz="2000">
                <a:solidFill>
                  <a:schemeClr val="tx1"/>
                </a:solidFill>
                <a:latin typeface="Arial" charset="0"/>
              </a:defRPr>
            </a:lvl3pPr>
            <a:lvl4pPr marL="1600200" indent="-228600" defTabSz="1049338">
              <a:defRPr sz="2000">
                <a:solidFill>
                  <a:schemeClr val="tx1"/>
                </a:solidFill>
                <a:latin typeface="Arial" charset="0"/>
              </a:defRPr>
            </a:lvl4pPr>
            <a:lvl5pPr marL="2057400" indent="-228600" defTabSz="1049338">
              <a:defRPr sz="2000">
                <a:solidFill>
                  <a:schemeClr val="tx1"/>
                </a:solidFill>
                <a:latin typeface="Arial" charset="0"/>
              </a:defRPr>
            </a:lvl5pPr>
            <a:lvl6pPr marL="2514600" indent="-228600" defTabSz="1049338" eaLnBrk="0" fontAlgn="base" hangingPunct="0">
              <a:spcBef>
                <a:spcPct val="0"/>
              </a:spcBef>
              <a:spcAft>
                <a:spcPct val="0"/>
              </a:spcAft>
              <a:defRPr sz="2000">
                <a:solidFill>
                  <a:schemeClr val="tx1"/>
                </a:solidFill>
                <a:latin typeface="Arial" charset="0"/>
              </a:defRPr>
            </a:lvl6pPr>
            <a:lvl7pPr marL="2971800" indent="-228600" defTabSz="1049338" eaLnBrk="0" fontAlgn="base" hangingPunct="0">
              <a:spcBef>
                <a:spcPct val="0"/>
              </a:spcBef>
              <a:spcAft>
                <a:spcPct val="0"/>
              </a:spcAft>
              <a:defRPr sz="2000">
                <a:solidFill>
                  <a:schemeClr val="tx1"/>
                </a:solidFill>
                <a:latin typeface="Arial" charset="0"/>
              </a:defRPr>
            </a:lvl7pPr>
            <a:lvl8pPr marL="3429000" indent="-228600" defTabSz="1049338" eaLnBrk="0" fontAlgn="base" hangingPunct="0">
              <a:spcBef>
                <a:spcPct val="0"/>
              </a:spcBef>
              <a:spcAft>
                <a:spcPct val="0"/>
              </a:spcAft>
              <a:defRPr sz="2000">
                <a:solidFill>
                  <a:schemeClr val="tx1"/>
                </a:solidFill>
                <a:latin typeface="Arial" charset="0"/>
              </a:defRPr>
            </a:lvl8pPr>
            <a:lvl9pPr marL="3886200" indent="-228600" defTabSz="1049338" eaLnBrk="0" fontAlgn="base" hangingPunct="0">
              <a:spcBef>
                <a:spcPct val="0"/>
              </a:spcBef>
              <a:spcAft>
                <a:spcPct val="0"/>
              </a:spcAft>
              <a:defRPr sz="2000">
                <a:solidFill>
                  <a:schemeClr val="tx1"/>
                </a:solidFill>
                <a:latin typeface="Arial" charset="0"/>
              </a:defRPr>
            </a:lvl9pPr>
          </a:lstStyle>
          <a:p>
            <a:pPr>
              <a:spcBef>
                <a:spcPct val="20000"/>
              </a:spcBef>
              <a:buClr>
                <a:srgbClr val="00B283"/>
              </a:buClr>
            </a:pPr>
            <a:r>
              <a:rPr lang="en-US" altLang="ko-KR" sz="1200" dirty="0">
                <a:latin typeface="Arial" panose="020B0604020202020204" pitchFamily="34" charset="0"/>
                <a:cs typeface="Arial" panose="020B0604020202020204" pitchFamily="34" charset="0"/>
              </a:rPr>
              <a:t>Field test site in </a:t>
            </a:r>
            <a:r>
              <a:rPr lang="en-US" altLang="ko-KR" sz="1200" dirty="0" err="1">
                <a:latin typeface="Arial" panose="020B0604020202020204" pitchFamily="34" charset="0"/>
                <a:cs typeface="Arial" panose="020B0604020202020204" pitchFamily="34" charset="0"/>
              </a:rPr>
              <a:t>Holzkirchen</a:t>
            </a:r>
            <a:endParaRPr lang="en-US" altLang="ko-KR" sz="1200" dirty="0">
              <a:latin typeface="Arial" panose="020B0604020202020204" pitchFamily="34" charset="0"/>
              <a:cs typeface="Arial" panose="020B0604020202020204" pitchFamily="34" charset="0"/>
            </a:endParaRPr>
          </a:p>
          <a:p>
            <a:pPr>
              <a:spcBef>
                <a:spcPct val="20000"/>
              </a:spcBef>
              <a:buClr>
                <a:srgbClr val="00B283"/>
              </a:buClr>
            </a:pPr>
            <a:r>
              <a:rPr lang="en-US" altLang="ko-KR" sz="1200" dirty="0">
                <a:latin typeface="Arial" panose="020B0604020202020204" pitchFamily="34" charset="0"/>
                <a:cs typeface="Arial" panose="020B0604020202020204" pitchFamily="34" charset="0"/>
              </a:rPr>
              <a:t> (alt.: 680 m, lat.: 48° N)  </a:t>
            </a:r>
            <a:endParaRPr lang="de-DE" altLang="ko-KR" sz="1200" dirty="0">
              <a:latin typeface="Arial" panose="020B0604020202020204" pitchFamily="34" charset="0"/>
              <a:cs typeface="Arial" panose="020B0604020202020204" pitchFamily="34" charset="0"/>
            </a:endParaRPr>
          </a:p>
        </p:txBody>
      </p:sp>
      <p:pic>
        <p:nvPicPr>
          <p:cNvPr id="13314" name="Picture 2" descr="서울 기상청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909" y="4817721"/>
            <a:ext cx="1953183" cy="129879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그룹 26"/>
          <p:cNvGrpSpPr/>
          <p:nvPr/>
        </p:nvGrpSpPr>
        <p:grpSpPr>
          <a:xfrm>
            <a:off x="6196332" y="2574258"/>
            <a:ext cx="4047705" cy="4304864"/>
            <a:chOff x="5273750" y="1225971"/>
            <a:chExt cx="3042666" cy="3235972"/>
          </a:xfrm>
        </p:grpSpPr>
        <p:grpSp>
          <p:nvGrpSpPr>
            <p:cNvPr id="22" name="그룹 21"/>
            <p:cNvGrpSpPr/>
            <p:nvPr/>
          </p:nvGrpSpPr>
          <p:grpSpPr>
            <a:xfrm>
              <a:off x="5273750" y="1225971"/>
              <a:ext cx="3042666" cy="2987384"/>
              <a:chOff x="5893372" y="2508472"/>
              <a:chExt cx="3042666" cy="2987384"/>
            </a:xfrm>
          </p:grpSpPr>
          <p:pic>
            <p:nvPicPr>
              <p:cNvPr id="11" name="Picture 4" descr="SeoulHoki_RelativeHumidity_300dp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93372" y="2508472"/>
                <a:ext cx="3042666" cy="298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타원 19"/>
              <p:cNvSpPr/>
              <p:nvPr/>
            </p:nvSpPr>
            <p:spPr bwMode="auto">
              <a:xfrm>
                <a:off x="7279910" y="3663810"/>
                <a:ext cx="824890" cy="492116"/>
              </a:xfrm>
              <a:prstGeom prst="ellipse">
                <a:avLst/>
              </a:prstGeom>
              <a:solidFill>
                <a:schemeClr val="accent5">
                  <a:alpha val="50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defRPr/>
                </a:pPr>
                <a:endParaRPr lang="ko-KR" altLang="en-US" sz="1200">
                  <a:ea typeface="굴림" pitchFamily="50" charset="-127"/>
                  <a:cs typeface="Arial" panose="020B0604020202020204" pitchFamily="34" charset="0"/>
                </a:endParaRPr>
              </a:p>
            </p:txBody>
          </p:sp>
        </p:grpSp>
        <p:sp>
          <p:nvSpPr>
            <p:cNvPr id="26" name="TextBox 25"/>
            <p:cNvSpPr txBox="1"/>
            <p:nvPr/>
          </p:nvSpPr>
          <p:spPr>
            <a:xfrm>
              <a:off x="6300192" y="2182103"/>
              <a:ext cx="1048074" cy="219972"/>
            </a:xfrm>
            <a:prstGeom prst="rect">
              <a:avLst/>
            </a:prstGeom>
            <a:noFill/>
          </p:spPr>
          <p:txBody>
            <a:bodyPr wrap="square" lIns="106922" tIns="53461" rIns="106922" bIns="53461"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More Humidity</a:t>
              </a:r>
              <a:endParaRPr lang="en-AU" sz="1200" dirty="0">
                <a:solidFill>
                  <a:schemeClr val="accent6">
                    <a:lumMod val="75000"/>
                  </a:schemeClr>
                </a:solidFill>
                <a:latin typeface="Arial" panose="020B0604020202020204" pitchFamily="34" charset="0"/>
                <a:cs typeface="Arial" panose="020B0604020202020204" pitchFamily="34" charset="0"/>
              </a:endParaRPr>
            </a:p>
          </p:txBody>
        </p:sp>
        <p:sp>
          <p:nvSpPr>
            <p:cNvPr id="30" name="TextBox 29"/>
            <p:cNvSpPr txBox="1"/>
            <p:nvPr/>
          </p:nvSpPr>
          <p:spPr>
            <a:xfrm>
              <a:off x="6164205" y="4241971"/>
              <a:ext cx="1573122" cy="219972"/>
            </a:xfrm>
            <a:prstGeom prst="rect">
              <a:avLst/>
            </a:prstGeom>
            <a:noFill/>
          </p:spPr>
          <p:txBody>
            <a:bodyPr wrap="square" lIns="106922" tIns="53461" rIns="106922" bIns="53461"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=&gt; More mold risk</a:t>
              </a:r>
              <a:endParaRPr lang="en-AU" sz="1200" dirty="0">
                <a:solidFill>
                  <a:schemeClr val="accent6">
                    <a:lumMod val="75000"/>
                  </a:schemeClr>
                </a:solidFill>
                <a:latin typeface="Arial" panose="020B0604020202020204" pitchFamily="34" charset="0"/>
                <a:cs typeface="Arial" panose="020B0604020202020204" pitchFamily="34" charset="0"/>
              </a:endParaRPr>
            </a:p>
          </p:txBody>
        </p:sp>
      </p:grpSp>
      <p:sp>
        <p:nvSpPr>
          <p:cNvPr id="4" name="내용 개체 틀 3">
            <a:extLst>
              <a:ext uri="{FF2B5EF4-FFF2-40B4-BE49-F238E27FC236}">
                <a16:creationId xmlns:a16="http://schemas.microsoft.com/office/drawing/2014/main" id="{14AD8FB0-22AF-4943-A021-ABD8AA1C8F44}"/>
              </a:ext>
            </a:extLst>
          </p:cNvPr>
          <p:cNvSpPr>
            <a:spLocks noGrp="1"/>
          </p:cNvSpPr>
          <p:nvPr>
            <p:ph idx="10"/>
          </p:nvPr>
        </p:nvSpPr>
        <p:spPr/>
        <p:txBody>
          <a:bodyPr/>
          <a:lstStyle/>
          <a:p>
            <a:r>
              <a:rPr lang="en-US" altLang="ko-KR" dirty="0"/>
              <a:t>Localization of passive house - climate</a:t>
            </a:r>
            <a:endParaRPr lang="ko-KR" altLang="en-US" dirty="0"/>
          </a:p>
        </p:txBody>
      </p:sp>
    </p:spTree>
    <p:extLst>
      <p:ext uri="{BB962C8B-B14F-4D97-AF65-F5344CB8AC3E}">
        <p14:creationId xmlns:p14="http://schemas.microsoft.com/office/powerpoint/2010/main" val="3837346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Carbon neutral &amp; Zero energy building</a:t>
            </a:r>
            <a:endParaRPr kumimoji="0" lang="en-US" altLang="ko-KR" sz="16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sz="1600" dirty="0">
                <a:latin typeface="Arial" panose="020B0604020202020204" pitchFamily="34" charset="0"/>
                <a:ea typeface="HY울릉도B"/>
                <a:cs typeface="Arial" panose="020B0604020202020204" pitchFamily="34" charset="0"/>
              </a:rPr>
              <a:t>Korea declaration of net zero in 2050</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i="0" u="none" strike="noStrike" kern="1200" cap="none" spc="0" normalizeH="0" baseline="0" noProof="0" dirty="0">
                <a:ln>
                  <a:noFill/>
                </a:ln>
                <a:effectLst/>
                <a:uLnTx/>
                <a:uFillTx/>
              </a:rPr>
              <a:t>Energy Zero Building</a:t>
            </a:r>
            <a:endParaRPr kumimoji="0" lang="en-US" altLang="ko-KR" sz="1600" i="0" u="none" strike="noStrike" kern="1200" cap="none" spc="0" normalizeH="0" baseline="0" noProof="0" dirty="0">
              <a:ln>
                <a:noFill/>
              </a:ln>
              <a:effectLst/>
              <a:uLnTx/>
              <a:uFillTx/>
              <a:latin typeface="Arial" pitchFamily="34" charset="0"/>
              <a:ea typeface="맑은 고딕" pitchFamily="50" charset="-127"/>
              <a:cs typeface="Arial" pitchFamily="34" charset="0"/>
            </a:endParaRPr>
          </a:p>
          <a:p>
            <a:endParaRPr lang="en-US" altLang="ko-KR" dirty="0"/>
          </a:p>
          <a:p>
            <a:r>
              <a:rPr lang="en-US" altLang="ko-KR" dirty="0"/>
              <a:t>Localization</a:t>
            </a:r>
          </a:p>
          <a:p>
            <a:pPr lvl="1"/>
            <a:r>
              <a:rPr lang="en-US" altLang="ko-KR" dirty="0"/>
              <a:t>Climate</a:t>
            </a:r>
          </a:p>
          <a:p>
            <a:pPr lvl="1"/>
            <a:r>
              <a:rPr lang="en-US" altLang="ko-KR" dirty="0"/>
              <a:t>South Window</a:t>
            </a:r>
          </a:p>
          <a:p>
            <a:pPr lvl="1"/>
            <a:r>
              <a:rPr lang="en-US" altLang="ko-KR" dirty="0"/>
              <a:t>Shading</a:t>
            </a:r>
          </a:p>
          <a:p>
            <a:pPr lvl="1"/>
            <a:r>
              <a:rPr lang="en-US" altLang="ko-KR" dirty="0"/>
              <a:t>Envelope U-value</a:t>
            </a:r>
          </a:p>
          <a:p>
            <a:pPr lvl="1"/>
            <a:r>
              <a:rPr lang="en-US" altLang="ko-KR" dirty="0"/>
              <a:t>Thermal Storage</a:t>
            </a:r>
          </a:p>
          <a:p>
            <a:pPr lvl="1"/>
            <a:r>
              <a:rPr lang="en-US" altLang="ko-KR" dirty="0"/>
              <a:t>Lifestyle</a:t>
            </a:r>
          </a:p>
          <a:p>
            <a:pPr lvl="1"/>
            <a:endParaRPr lang="en-US" altLang="ko-KR" dirty="0"/>
          </a:p>
          <a:p>
            <a:pPr marL="358775" lvl="1" indent="0">
              <a:buNone/>
            </a:pPr>
            <a:endParaRPr lang="en-US" altLang="ko-KR" dirty="0"/>
          </a:p>
          <a:p>
            <a:r>
              <a:rPr lang="en-US" altLang="ko-KR" dirty="0"/>
              <a:t>Zero Energy Building - EDC</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a:t>
            </a:r>
            <a:endParaRPr lang="ko-KR" altLang="en-US" dirty="0"/>
          </a:p>
        </p:txBody>
      </p:sp>
    </p:spTree>
    <p:extLst>
      <p:ext uri="{BB962C8B-B14F-4D97-AF65-F5344CB8AC3E}">
        <p14:creationId xmlns:p14="http://schemas.microsoft.com/office/powerpoint/2010/main" val="840751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99E459B-0B9D-4FEF-9085-DFA3390A85C8}"/>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28" name="내용 개체 틀 1">
            <a:extLst>
              <a:ext uri="{FF2B5EF4-FFF2-40B4-BE49-F238E27FC236}">
                <a16:creationId xmlns:a16="http://schemas.microsoft.com/office/drawing/2014/main" id="{385AAD60-2FDE-42A2-A42F-30C422F0E4F7}"/>
              </a:ext>
            </a:extLst>
          </p:cNvPr>
          <p:cNvSpPr>
            <a:spLocks noGrp="1"/>
          </p:cNvSpPr>
          <p:nvPr>
            <p:ph idx="1"/>
          </p:nvPr>
        </p:nvSpPr>
        <p:spPr>
          <a:xfrm>
            <a:off x="145819" y="1080331"/>
            <a:ext cx="10401762" cy="1296144"/>
          </a:xfrm>
        </p:spPr>
        <p:txBody>
          <a:bodyPr/>
          <a:lstStyle/>
          <a:p>
            <a:r>
              <a:rPr lang="en-US" altLang="ko-KR" sz="1800" b="1" dirty="0"/>
              <a:t>Climate in Korea and Germany </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2.5 times more winter solar energy than Germany</a:t>
            </a:r>
          </a:p>
        </p:txBody>
      </p:sp>
      <p:sp>
        <p:nvSpPr>
          <p:cNvPr id="4" name="내용 개체 틀 3">
            <a:extLst>
              <a:ext uri="{FF2B5EF4-FFF2-40B4-BE49-F238E27FC236}">
                <a16:creationId xmlns:a16="http://schemas.microsoft.com/office/drawing/2014/main" id="{14AD8FB0-22AF-4943-A021-ABD8AA1C8F44}"/>
              </a:ext>
            </a:extLst>
          </p:cNvPr>
          <p:cNvSpPr>
            <a:spLocks noGrp="1"/>
          </p:cNvSpPr>
          <p:nvPr>
            <p:ph idx="10"/>
          </p:nvPr>
        </p:nvSpPr>
        <p:spPr/>
        <p:txBody>
          <a:bodyPr/>
          <a:lstStyle/>
          <a:p>
            <a:r>
              <a:rPr lang="en-US" altLang="ko-KR" dirty="0"/>
              <a:t>Localization of passive house - climate</a:t>
            </a:r>
            <a:endParaRPr lang="ko-KR" altLang="en-US" dirty="0"/>
          </a:p>
        </p:txBody>
      </p:sp>
      <p:sp>
        <p:nvSpPr>
          <p:cNvPr id="37" name="TextBox 36">
            <a:extLst>
              <a:ext uri="{FF2B5EF4-FFF2-40B4-BE49-F238E27FC236}">
                <a16:creationId xmlns:a16="http://schemas.microsoft.com/office/drawing/2014/main" id="{8019C1FB-2532-4768-BCB8-F83213DBC1C3}"/>
              </a:ext>
            </a:extLst>
          </p:cNvPr>
          <p:cNvSpPr txBox="1"/>
          <p:nvPr/>
        </p:nvSpPr>
        <p:spPr>
          <a:xfrm>
            <a:off x="3931342" y="6441491"/>
            <a:ext cx="3141868" cy="292632"/>
          </a:xfrm>
          <a:prstGeom prst="rect">
            <a:avLst/>
          </a:prstGeom>
          <a:noFill/>
        </p:spPr>
        <p:txBody>
          <a:bodyPr wrap="square" lIns="106922" tIns="53461" rIns="106922" bIns="53461"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solar gain in winter  </a:t>
            </a:r>
            <a:endParaRPr lang="en-AU" sz="1200" dirty="0">
              <a:solidFill>
                <a:schemeClr val="accent6">
                  <a:lumMod val="75000"/>
                </a:schemeClr>
              </a:solidFill>
              <a:latin typeface="Arial" panose="020B0604020202020204" pitchFamily="34" charset="0"/>
              <a:cs typeface="Arial" panose="020B0604020202020204" pitchFamily="34" charset="0"/>
            </a:endParaRPr>
          </a:p>
        </p:txBody>
      </p:sp>
      <p:grpSp>
        <p:nvGrpSpPr>
          <p:cNvPr id="38" name="그룹 37">
            <a:extLst>
              <a:ext uri="{FF2B5EF4-FFF2-40B4-BE49-F238E27FC236}">
                <a16:creationId xmlns:a16="http://schemas.microsoft.com/office/drawing/2014/main" id="{5529AE88-FB9E-4FB7-8B33-4ED81553E6A6}"/>
              </a:ext>
            </a:extLst>
          </p:cNvPr>
          <p:cNvGrpSpPr/>
          <p:nvPr/>
        </p:nvGrpSpPr>
        <p:grpSpPr>
          <a:xfrm>
            <a:off x="3012482" y="2808523"/>
            <a:ext cx="6966169" cy="3589744"/>
            <a:chOff x="2575994" y="1649935"/>
            <a:chExt cx="5956819" cy="2623278"/>
          </a:xfrm>
        </p:grpSpPr>
        <p:sp>
          <p:nvSpPr>
            <p:cNvPr id="39" name="직사각형 38">
              <a:extLst>
                <a:ext uri="{FF2B5EF4-FFF2-40B4-BE49-F238E27FC236}">
                  <a16:creationId xmlns:a16="http://schemas.microsoft.com/office/drawing/2014/main" id="{5134E6CD-8868-46E7-9BE6-A7B86FB18E13}"/>
                </a:ext>
              </a:extLst>
            </p:cNvPr>
            <p:cNvSpPr/>
            <p:nvPr/>
          </p:nvSpPr>
          <p:spPr bwMode="auto">
            <a:xfrm>
              <a:off x="7543378" y="1779661"/>
              <a:ext cx="851295" cy="2448272"/>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106934" tIns="53467" rIns="106934" bIns="53467" numCol="1" rtlCol="0" anchor="t" anchorCtr="0" compatLnSpc="1">
              <a:prstTxWarp prst="textNoShape">
                <a:avLst/>
              </a:prstTxWarp>
            </a:bodyPr>
            <a:lstStyle/>
            <a:p>
              <a:pPr defTabSz="1069299" eaLnBrk="0" latinLnBrk="0" hangingPunct="0"/>
              <a:endParaRPr kumimoji="0" lang="ko-KR" altLang="en-US" sz="1200">
                <a:latin typeface="Arial" panose="020B0604020202020204" pitchFamily="34" charset="0"/>
                <a:cs typeface="Arial" panose="020B0604020202020204" pitchFamily="34" charset="0"/>
              </a:endParaRPr>
            </a:p>
          </p:txBody>
        </p:sp>
        <p:sp>
          <p:nvSpPr>
            <p:cNvPr id="40" name="직사각형 39">
              <a:extLst>
                <a:ext uri="{FF2B5EF4-FFF2-40B4-BE49-F238E27FC236}">
                  <a16:creationId xmlns:a16="http://schemas.microsoft.com/office/drawing/2014/main" id="{67925FD9-F4C3-432C-BF2B-067AFFF05A77}"/>
                </a:ext>
              </a:extLst>
            </p:cNvPr>
            <p:cNvSpPr/>
            <p:nvPr/>
          </p:nvSpPr>
          <p:spPr bwMode="auto">
            <a:xfrm>
              <a:off x="3510734" y="1779662"/>
              <a:ext cx="895730" cy="2448272"/>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106934" tIns="53467" rIns="106934" bIns="53467" numCol="1" rtlCol="0" anchor="t" anchorCtr="0" compatLnSpc="1">
              <a:prstTxWarp prst="textNoShape">
                <a:avLst/>
              </a:prstTxWarp>
            </a:bodyPr>
            <a:lstStyle/>
            <a:p>
              <a:pPr defTabSz="1069299" eaLnBrk="0" latinLnBrk="0" hangingPunct="0"/>
              <a:endParaRPr kumimoji="0" lang="ko-KR" altLang="en-US" sz="1200">
                <a:latin typeface="Arial" panose="020B0604020202020204" pitchFamily="34" charset="0"/>
                <a:cs typeface="Arial" panose="020B0604020202020204" pitchFamily="34" charset="0"/>
              </a:endParaRPr>
            </a:p>
          </p:txBody>
        </p:sp>
        <p:graphicFrame>
          <p:nvGraphicFramePr>
            <p:cNvPr id="41" name="차트 40">
              <a:extLst>
                <a:ext uri="{FF2B5EF4-FFF2-40B4-BE49-F238E27FC236}">
                  <a16:creationId xmlns:a16="http://schemas.microsoft.com/office/drawing/2014/main" id="{2231C17E-0948-463B-9F9B-8E9E2A702D0D}"/>
                </a:ext>
              </a:extLst>
            </p:cNvPr>
            <p:cNvGraphicFramePr>
              <a:graphicFrameLocks/>
            </p:cNvGraphicFramePr>
            <p:nvPr>
              <p:extLst>
                <p:ext uri="{D42A27DB-BD31-4B8C-83A1-F6EECF244321}">
                  <p14:modId xmlns:p14="http://schemas.microsoft.com/office/powerpoint/2010/main" val="1448385304"/>
                </p:ext>
              </p:extLst>
            </p:nvPr>
          </p:nvGraphicFramePr>
          <p:xfrm>
            <a:off x="2575994" y="1649935"/>
            <a:ext cx="5956819" cy="2623278"/>
          </p:xfrm>
          <a:graphic>
            <a:graphicData uri="http://schemas.openxmlformats.org/drawingml/2006/chart">
              <c:chart xmlns:c="http://schemas.openxmlformats.org/drawingml/2006/chart" xmlns:r="http://schemas.openxmlformats.org/officeDocument/2006/relationships" r:id="rId2"/>
            </a:graphicData>
          </a:graphic>
        </p:graphicFrame>
        <p:sp>
          <p:nvSpPr>
            <p:cNvPr id="42" name="TextBox 41">
              <a:extLst>
                <a:ext uri="{FF2B5EF4-FFF2-40B4-BE49-F238E27FC236}">
                  <a16:creationId xmlns:a16="http://schemas.microsoft.com/office/drawing/2014/main" id="{C5A6C821-3342-43E7-A5CF-90F5F4FDC693}"/>
                </a:ext>
              </a:extLst>
            </p:cNvPr>
            <p:cNvSpPr txBox="1"/>
            <p:nvPr/>
          </p:nvSpPr>
          <p:spPr>
            <a:xfrm>
              <a:off x="3036191" y="4044204"/>
              <a:ext cx="403029" cy="167727"/>
            </a:xfrm>
            <a:prstGeom prst="rect">
              <a:avLst/>
            </a:prstGeom>
            <a:solidFill>
              <a:schemeClr val="bg1"/>
            </a:solidFill>
          </p:spPr>
          <p:txBody>
            <a:bodyPr wrap="square" lIns="106922" tIns="53461" rIns="106922" bIns="53461" rtlCol="0">
              <a:noAutofit/>
            </a:bodyPr>
            <a:lstStyle/>
            <a:p>
              <a:r>
                <a:rPr lang="en-US" sz="600" dirty="0">
                  <a:latin typeface="Arial" panose="020B0604020202020204" pitchFamily="34" charset="0"/>
                  <a:cs typeface="Arial" panose="020B0604020202020204" pitchFamily="34" charset="0"/>
                </a:rPr>
                <a:t>Seoul</a:t>
              </a:r>
              <a:endParaRPr lang="en-AU" sz="600" dirty="0">
                <a:latin typeface="Arial" panose="020B0604020202020204" pitchFamily="34" charset="0"/>
                <a:cs typeface="Arial" panose="020B0604020202020204" pitchFamily="34" charset="0"/>
              </a:endParaRPr>
            </a:p>
          </p:txBody>
        </p:sp>
        <p:sp>
          <p:nvSpPr>
            <p:cNvPr id="43" name="직사각형 42">
              <a:extLst>
                <a:ext uri="{FF2B5EF4-FFF2-40B4-BE49-F238E27FC236}">
                  <a16:creationId xmlns:a16="http://schemas.microsoft.com/office/drawing/2014/main" id="{A8E69D74-868B-4D01-A77A-A35182BD7F22}"/>
                </a:ext>
              </a:extLst>
            </p:cNvPr>
            <p:cNvSpPr/>
            <p:nvPr/>
          </p:nvSpPr>
          <p:spPr>
            <a:xfrm>
              <a:off x="5557421" y="3003798"/>
              <a:ext cx="900850" cy="202423"/>
            </a:xfrm>
            <a:prstGeom prst="rect">
              <a:avLst/>
            </a:prstGeom>
          </p:spPr>
          <p:txBody>
            <a:bodyPr wrap="none">
              <a:spAutoFit/>
            </a:bodyPr>
            <a:lstStyle/>
            <a:p>
              <a:r>
                <a:rPr lang="en-US" altLang="ko-KR" sz="1200" dirty="0">
                  <a:solidFill>
                    <a:schemeClr val="accent6">
                      <a:lumMod val="75000"/>
                    </a:schemeClr>
                  </a:solidFill>
                  <a:latin typeface="Arial" panose="020B0604020202020204" pitchFamily="34" charset="0"/>
                  <a:cs typeface="Arial" panose="020B0604020202020204" pitchFamily="34" charset="0"/>
                </a:rPr>
                <a:t>rainy season</a:t>
              </a:r>
              <a:endParaRPr lang="ko-KR" altLang="en-US" sz="1200" dirty="0">
                <a:solidFill>
                  <a:schemeClr val="accent6">
                    <a:lumMod val="75000"/>
                  </a:schemeClr>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9E0A413-52B0-4A19-A010-4EFD0347EF4A}"/>
                </a:ext>
              </a:extLst>
            </p:cNvPr>
            <p:cNvSpPr txBox="1"/>
            <p:nvPr/>
          </p:nvSpPr>
          <p:spPr>
            <a:xfrm>
              <a:off x="3003647" y="3846684"/>
              <a:ext cx="492596" cy="167727"/>
            </a:xfrm>
            <a:prstGeom prst="rect">
              <a:avLst/>
            </a:prstGeom>
            <a:solidFill>
              <a:schemeClr val="bg1"/>
            </a:solidFill>
          </p:spPr>
          <p:txBody>
            <a:bodyPr wrap="square" lIns="106922" tIns="53461" rIns="106922" bIns="53461" rtlCol="0">
              <a:noAutofit/>
            </a:bodyPr>
            <a:lstStyle/>
            <a:p>
              <a:r>
                <a:rPr lang="en-US" sz="600" dirty="0">
                  <a:latin typeface="Arial" panose="020B0604020202020204" pitchFamily="34" charset="0"/>
                  <a:cs typeface="Arial" panose="020B0604020202020204" pitchFamily="34" charset="0"/>
                </a:rPr>
                <a:t>Germany</a:t>
              </a:r>
              <a:endParaRPr lang="en-AU" sz="600" dirty="0">
                <a:latin typeface="Arial" panose="020B0604020202020204" pitchFamily="34" charset="0"/>
                <a:cs typeface="Arial" panose="020B0604020202020204" pitchFamily="34" charset="0"/>
              </a:endParaRPr>
            </a:p>
          </p:txBody>
        </p:sp>
      </p:grpSp>
      <p:pic>
        <p:nvPicPr>
          <p:cNvPr id="45" name="Picture 30" descr="ibp_43mm_rgb">
            <a:extLst>
              <a:ext uri="{FF2B5EF4-FFF2-40B4-BE49-F238E27FC236}">
                <a16:creationId xmlns:a16="http://schemas.microsoft.com/office/drawing/2014/main" id="{933A8ADE-3CB6-4ECF-8EE8-BBD00C75A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482" y="6506265"/>
            <a:ext cx="1244808" cy="34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5">
            <a:extLst>
              <a:ext uri="{FF2B5EF4-FFF2-40B4-BE49-F238E27FC236}">
                <a16:creationId xmlns:a16="http://schemas.microsoft.com/office/drawing/2014/main" id="{D25CA05A-75F5-49E7-B064-577AF92FF96C}"/>
              </a:ext>
            </a:extLst>
          </p:cNvPr>
          <p:cNvGrpSpPr>
            <a:grpSpLocks/>
          </p:cNvGrpSpPr>
          <p:nvPr/>
        </p:nvGrpSpPr>
        <p:grpSpPr bwMode="auto">
          <a:xfrm>
            <a:off x="580909" y="2952635"/>
            <a:ext cx="1945807" cy="1235937"/>
            <a:chOff x="3969" y="413"/>
            <a:chExt cx="1769" cy="1043"/>
          </a:xfrm>
        </p:grpSpPr>
        <p:pic>
          <p:nvPicPr>
            <p:cNvPr id="47" name="Picture 6">
              <a:extLst>
                <a:ext uri="{FF2B5EF4-FFF2-40B4-BE49-F238E27FC236}">
                  <a16:creationId xmlns:a16="http://schemas.microsoft.com/office/drawing/2014/main" id="{9FB227A7-7338-41AA-95B7-A212DA00D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9" y="413"/>
              <a:ext cx="1769" cy="1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B2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 Box 7">
              <a:extLst>
                <a:ext uri="{FF2B5EF4-FFF2-40B4-BE49-F238E27FC236}">
                  <a16:creationId xmlns:a16="http://schemas.microsoft.com/office/drawing/2014/main" id="{5386423B-CDD1-438F-BAD6-AE9631C15D2D}"/>
                </a:ext>
              </a:extLst>
            </p:cNvPr>
            <p:cNvSpPr txBox="1">
              <a:spLocks noChangeArrowheads="1"/>
            </p:cNvSpPr>
            <p:nvPr/>
          </p:nvSpPr>
          <p:spPr bwMode="auto">
            <a:xfrm>
              <a:off x="4027" y="545"/>
              <a:ext cx="1360"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B2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049338">
                <a:defRPr sz="2000">
                  <a:solidFill>
                    <a:schemeClr val="tx1"/>
                  </a:solidFill>
                  <a:latin typeface="Arial" charset="0"/>
                </a:defRPr>
              </a:lvl1pPr>
              <a:lvl2pPr marL="742950" indent="-285750" defTabSz="1049338">
                <a:defRPr sz="2000">
                  <a:solidFill>
                    <a:schemeClr val="tx1"/>
                  </a:solidFill>
                  <a:latin typeface="Arial" charset="0"/>
                </a:defRPr>
              </a:lvl2pPr>
              <a:lvl3pPr marL="1143000" indent="-228600" defTabSz="1049338">
                <a:defRPr sz="2000">
                  <a:solidFill>
                    <a:schemeClr val="tx1"/>
                  </a:solidFill>
                  <a:latin typeface="Arial" charset="0"/>
                </a:defRPr>
              </a:lvl3pPr>
              <a:lvl4pPr marL="1600200" indent="-228600" defTabSz="1049338">
                <a:defRPr sz="2000">
                  <a:solidFill>
                    <a:schemeClr val="tx1"/>
                  </a:solidFill>
                  <a:latin typeface="Arial" charset="0"/>
                </a:defRPr>
              </a:lvl4pPr>
              <a:lvl5pPr marL="2057400" indent="-228600" defTabSz="1049338">
                <a:defRPr sz="2000">
                  <a:solidFill>
                    <a:schemeClr val="tx1"/>
                  </a:solidFill>
                  <a:latin typeface="Arial" charset="0"/>
                </a:defRPr>
              </a:lvl5pPr>
              <a:lvl6pPr marL="2514600" indent="-228600" defTabSz="1049338" eaLnBrk="0" fontAlgn="base" hangingPunct="0">
                <a:spcBef>
                  <a:spcPct val="0"/>
                </a:spcBef>
                <a:spcAft>
                  <a:spcPct val="0"/>
                </a:spcAft>
                <a:defRPr sz="2000">
                  <a:solidFill>
                    <a:schemeClr val="tx1"/>
                  </a:solidFill>
                  <a:latin typeface="Arial" charset="0"/>
                </a:defRPr>
              </a:lvl6pPr>
              <a:lvl7pPr marL="2971800" indent="-228600" defTabSz="1049338" eaLnBrk="0" fontAlgn="base" hangingPunct="0">
                <a:spcBef>
                  <a:spcPct val="0"/>
                </a:spcBef>
                <a:spcAft>
                  <a:spcPct val="0"/>
                </a:spcAft>
                <a:defRPr sz="2000">
                  <a:solidFill>
                    <a:schemeClr val="tx1"/>
                  </a:solidFill>
                  <a:latin typeface="Arial" charset="0"/>
                </a:defRPr>
              </a:lvl7pPr>
              <a:lvl8pPr marL="3429000" indent="-228600" defTabSz="1049338" eaLnBrk="0" fontAlgn="base" hangingPunct="0">
                <a:spcBef>
                  <a:spcPct val="0"/>
                </a:spcBef>
                <a:spcAft>
                  <a:spcPct val="0"/>
                </a:spcAft>
                <a:defRPr sz="2000">
                  <a:solidFill>
                    <a:schemeClr val="tx1"/>
                  </a:solidFill>
                  <a:latin typeface="Arial" charset="0"/>
                </a:defRPr>
              </a:lvl8pPr>
              <a:lvl9pPr marL="3886200" indent="-228600" defTabSz="1049338" eaLnBrk="0" fontAlgn="base" hangingPunct="0">
                <a:spcBef>
                  <a:spcPct val="0"/>
                </a:spcBef>
                <a:spcAft>
                  <a:spcPct val="0"/>
                </a:spcAft>
                <a:defRPr sz="2000">
                  <a:solidFill>
                    <a:schemeClr val="tx1"/>
                  </a:solidFill>
                  <a:latin typeface="Arial" charset="0"/>
                </a:defRPr>
              </a:lvl9pPr>
            </a:lstStyle>
            <a:p>
              <a:pPr>
                <a:spcBef>
                  <a:spcPct val="50000"/>
                </a:spcBef>
              </a:pPr>
              <a:r>
                <a:rPr lang="en-US" altLang="ko-KR" sz="1200" dirty="0">
                  <a:latin typeface="Arial" panose="020B0604020202020204" pitchFamily="34" charset="0"/>
                  <a:cs typeface="Arial" panose="020B0604020202020204" pitchFamily="34" charset="0"/>
                </a:rPr>
                <a:t>IBP weather station</a:t>
              </a:r>
            </a:p>
          </p:txBody>
        </p:sp>
      </p:grpSp>
      <p:pic>
        <p:nvPicPr>
          <p:cNvPr id="49" name="Picture 2" descr="서울 기상청에 대한 이미지 검색결과">
            <a:extLst>
              <a:ext uri="{FF2B5EF4-FFF2-40B4-BE49-F238E27FC236}">
                <a16:creationId xmlns:a16="http://schemas.microsoft.com/office/drawing/2014/main" id="{41C28E77-3895-4FE4-B08B-5BF8CBC73E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909" y="4817721"/>
            <a:ext cx="1953183" cy="1298797"/>
          </a:xfrm>
          <a:prstGeom prst="rect">
            <a:avLst/>
          </a:prstGeom>
          <a:noFill/>
          <a:extLst>
            <a:ext uri="{909E8E84-426E-40DD-AFC4-6F175D3DCCD1}">
              <a14:hiddenFill xmlns:a14="http://schemas.microsoft.com/office/drawing/2010/main">
                <a:solidFill>
                  <a:srgbClr val="FFFFFF"/>
                </a:solidFill>
              </a14:hiddenFill>
            </a:ext>
          </a:extLst>
        </p:spPr>
      </p:pic>
      <p:sp>
        <p:nvSpPr>
          <p:cNvPr id="55" name="Text Box 11">
            <a:extLst>
              <a:ext uri="{FF2B5EF4-FFF2-40B4-BE49-F238E27FC236}">
                <a16:creationId xmlns:a16="http://schemas.microsoft.com/office/drawing/2014/main" id="{4164A648-2A09-42EC-BA15-E127AFC4752A}"/>
              </a:ext>
            </a:extLst>
          </p:cNvPr>
          <p:cNvSpPr txBox="1">
            <a:spLocks noChangeArrowheads="1"/>
          </p:cNvSpPr>
          <p:nvPr/>
        </p:nvSpPr>
        <p:spPr bwMode="auto">
          <a:xfrm>
            <a:off x="449362" y="6095555"/>
            <a:ext cx="2434544" cy="326847"/>
          </a:xfrm>
          <a:prstGeom prst="rect">
            <a:avLst/>
          </a:prstGeom>
          <a:solidFill>
            <a:schemeClr val="bg1"/>
          </a:solidFill>
          <a:ln w="25400">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40806" tIns="70403" rIns="140806" bIns="70403">
            <a:spAutoFit/>
          </a:bodyPr>
          <a:lstStyle>
            <a:defPPr>
              <a:defRPr lang="en-US"/>
            </a:defPPr>
            <a:lvl1pPr defTabSz="1049338">
              <a:spcBef>
                <a:spcPct val="20000"/>
              </a:spcBef>
              <a:buClr>
                <a:srgbClr val="00B283"/>
              </a:buClr>
              <a:defRPr kumimoji="1" sz="1000">
                <a:latin typeface="Arial" charset="0"/>
                <a:ea typeface="굴림" charset="-127"/>
              </a:defRPr>
            </a:lvl1pPr>
            <a:lvl2pPr marL="742950" indent="-285750" defTabSz="1049338">
              <a:defRPr sz="2000">
                <a:latin typeface="Arial" charset="0"/>
              </a:defRPr>
            </a:lvl2pPr>
            <a:lvl3pPr marL="1143000" indent="-228600" defTabSz="1049338">
              <a:defRPr sz="2000">
                <a:latin typeface="Arial" charset="0"/>
              </a:defRPr>
            </a:lvl3pPr>
            <a:lvl4pPr marL="1600200" indent="-228600" defTabSz="1049338">
              <a:defRPr sz="2000">
                <a:latin typeface="Arial" charset="0"/>
              </a:defRPr>
            </a:lvl4pPr>
            <a:lvl5pPr marL="2057400" indent="-228600" defTabSz="1049338">
              <a:defRPr sz="2000">
                <a:latin typeface="Arial" charset="0"/>
              </a:defRPr>
            </a:lvl5pPr>
            <a:lvl6pPr marL="2514600" indent="-228600" defTabSz="1049338" eaLnBrk="0" fontAlgn="base" hangingPunct="0">
              <a:spcBef>
                <a:spcPct val="0"/>
              </a:spcBef>
              <a:spcAft>
                <a:spcPct val="0"/>
              </a:spcAft>
              <a:defRPr sz="2000">
                <a:latin typeface="Arial" charset="0"/>
              </a:defRPr>
            </a:lvl6pPr>
            <a:lvl7pPr marL="2971800" indent="-228600" defTabSz="1049338" eaLnBrk="0" fontAlgn="base" hangingPunct="0">
              <a:spcBef>
                <a:spcPct val="0"/>
              </a:spcBef>
              <a:spcAft>
                <a:spcPct val="0"/>
              </a:spcAft>
              <a:defRPr sz="2000">
                <a:latin typeface="Arial" charset="0"/>
              </a:defRPr>
            </a:lvl7pPr>
            <a:lvl8pPr marL="3429000" indent="-228600" defTabSz="1049338" eaLnBrk="0" fontAlgn="base" hangingPunct="0">
              <a:spcBef>
                <a:spcPct val="0"/>
              </a:spcBef>
              <a:spcAft>
                <a:spcPct val="0"/>
              </a:spcAft>
              <a:defRPr sz="2000">
                <a:latin typeface="Arial" charset="0"/>
              </a:defRPr>
            </a:lvl8pPr>
            <a:lvl9pPr marL="3886200" indent="-228600" defTabSz="1049338" eaLnBrk="0" fontAlgn="base" hangingPunct="0">
              <a:spcBef>
                <a:spcPct val="0"/>
              </a:spcBef>
              <a:spcAft>
                <a:spcPct val="0"/>
              </a:spcAft>
              <a:defRPr sz="2000">
                <a:latin typeface="Arial" charset="0"/>
              </a:defRPr>
            </a:lvl9pPr>
          </a:lstStyle>
          <a:p>
            <a:r>
              <a:rPr lang="en-US" altLang="ko-KR" sz="1200" dirty="0">
                <a:latin typeface="Arial" panose="020B0604020202020204" pitchFamily="34" charset="0"/>
                <a:cs typeface="Arial" panose="020B0604020202020204" pitchFamily="34" charset="0"/>
              </a:rPr>
              <a:t>Seoul (alt.: 20 m, lat.: 37° N)  </a:t>
            </a:r>
            <a:endParaRPr lang="de-DE" altLang="ko-KR" sz="1200" dirty="0">
              <a:latin typeface="Arial" panose="020B0604020202020204" pitchFamily="34" charset="0"/>
              <a:cs typeface="Arial" panose="020B0604020202020204" pitchFamily="34" charset="0"/>
            </a:endParaRPr>
          </a:p>
        </p:txBody>
      </p:sp>
      <p:sp>
        <p:nvSpPr>
          <p:cNvPr id="56" name="Text Box 9">
            <a:extLst>
              <a:ext uri="{FF2B5EF4-FFF2-40B4-BE49-F238E27FC236}">
                <a16:creationId xmlns:a16="http://schemas.microsoft.com/office/drawing/2014/main" id="{FD97D560-C087-49A9-B808-14586C0A1098}"/>
              </a:ext>
            </a:extLst>
          </p:cNvPr>
          <p:cNvSpPr txBox="1">
            <a:spLocks noChangeArrowheads="1"/>
          </p:cNvSpPr>
          <p:nvPr/>
        </p:nvSpPr>
        <p:spPr bwMode="auto">
          <a:xfrm>
            <a:off x="449362" y="4279621"/>
            <a:ext cx="2266124" cy="548446"/>
          </a:xfrm>
          <a:prstGeom prst="rect">
            <a:avLst/>
          </a:prstGeom>
          <a:solidFill>
            <a:schemeClr val="bg1"/>
          </a:solidFill>
          <a:ln w="25400">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40806" tIns="70403" rIns="140806" bIns="70403">
            <a:spAutoFit/>
          </a:bodyPr>
          <a:lstStyle>
            <a:lvl1pPr defTabSz="1049338">
              <a:defRPr sz="2000">
                <a:solidFill>
                  <a:schemeClr val="tx1"/>
                </a:solidFill>
                <a:latin typeface="Arial" charset="0"/>
              </a:defRPr>
            </a:lvl1pPr>
            <a:lvl2pPr marL="742950" indent="-285750" defTabSz="1049338">
              <a:defRPr sz="2000">
                <a:solidFill>
                  <a:schemeClr val="tx1"/>
                </a:solidFill>
                <a:latin typeface="Arial" charset="0"/>
              </a:defRPr>
            </a:lvl2pPr>
            <a:lvl3pPr marL="1143000" indent="-228600" defTabSz="1049338">
              <a:defRPr sz="2000">
                <a:solidFill>
                  <a:schemeClr val="tx1"/>
                </a:solidFill>
                <a:latin typeface="Arial" charset="0"/>
              </a:defRPr>
            </a:lvl3pPr>
            <a:lvl4pPr marL="1600200" indent="-228600" defTabSz="1049338">
              <a:defRPr sz="2000">
                <a:solidFill>
                  <a:schemeClr val="tx1"/>
                </a:solidFill>
                <a:latin typeface="Arial" charset="0"/>
              </a:defRPr>
            </a:lvl4pPr>
            <a:lvl5pPr marL="2057400" indent="-228600" defTabSz="1049338">
              <a:defRPr sz="2000">
                <a:solidFill>
                  <a:schemeClr val="tx1"/>
                </a:solidFill>
                <a:latin typeface="Arial" charset="0"/>
              </a:defRPr>
            </a:lvl5pPr>
            <a:lvl6pPr marL="2514600" indent="-228600" defTabSz="1049338" eaLnBrk="0" fontAlgn="base" hangingPunct="0">
              <a:spcBef>
                <a:spcPct val="0"/>
              </a:spcBef>
              <a:spcAft>
                <a:spcPct val="0"/>
              </a:spcAft>
              <a:defRPr sz="2000">
                <a:solidFill>
                  <a:schemeClr val="tx1"/>
                </a:solidFill>
                <a:latin typeface="Arial" charset="0"/>
              </a:defRPr>
            </a:lvl6pPr>
            <a:lvl7pPr marL="2971800" indent="-228600" defTabSz="1049338" eaLnBrk="0" fontAlgn="base" hangingPunct="0">
              <a:spcBef>
                <a:spcPct val="0"/>
              </a:spcBef>
              <a:spcAft>
                <a:spcPct val="0"/>
              </a:spcAft>
              <a:defRPr sz="2000">
                <a:solidFill>
                  <a:schemeClr val="tx1"/>
                </a:solidFill>
                <a:latin typeface="Arial" charset="0"/>
              </a:defRPr>
            </a:lvl7pPr>
            <a:lvl8pPr marL="3429000" indent="-228600" defTabSz="1049338" eaLnBrk="0" fontAlgn="base" hangingPunct="0">
              <a:spcBef>
                <a:spcPct val="0"/>
              </a:spcBef>
              <a:spcAft>
                <a:spcPct val="0"/>
              </a:spcAft>
              <a:defRPr sz="2000">
                <a:solidFill>
                  <a:schemeClr val="tx1"/>
                </a:solidFill>
                <a:latin typeface="Arial" charset="0"/>
              </a:defRPr>
            </a:lvl8pPr>
            <a:lvl9pPr marL="3886200" indent="-228600" defTabSz="1049338" eaLnBrk="0" fontAlgn="base" hangingPunct="0">
              <a:spcBef>
                <a:spcPct val="0"/>
              </a:spcBef>
              <a:spcAft>
                <a:spcPct val="0"/>
              </a:spcAft>
              <a:defRPr sz="2000">
                <a:solidFill>
                  <a:schemeClr val="tx1"/>
                </a:solidFill>
                <a:latin typeface="Arial" charset="0"/>
              </a:defRPr>
            </a:lvl9pPr>
          </a:lstStyle>
          <a:p>
            <a:pPr>
              <a:spcBef>
                <a:spcPct val="20000"/>
              </a:spcBef>
              <a:buClr>
                <a:srgbClr val="00B283"/>
              </a:buClr>
            </a:pPr>
            <a:r>
              <a:rPr lang="en-US" altLang="ko-KR" sz="1200" dirty="0">
                <a:latin typeface="Arial" panose="020B0604020202020204" pitchFamily="34" charset="0"/>
                <a:cs typeface="Arial" panose="020B0604020202020204" pitchFamily="34" charset="0"/>
              </a:rPr>
              <a:t>Field test site in </a:t>
            </a:r>
            <a:r>
              <a:rPr lang="en-US" altLang="ko-KR" sz="1200" dirty="0" err="1">
                <a:latin typeface="Arial" panose="020B0604020202020204" pitchFamily="34" charset="0"/>
                <a:cs typeface="Arial" panose="020B0604020202020204" pitchFamily="34" charset="0"/>
              </a:rPr>
              <a:t>Holzkirchen</a:t>
            </a:r>
            <a:endParaRPr lang="en-US" altLang="ko-KR" sz="1200" dirty="0">
              <a:latin typeface="Arial" panose="020B0604020202020204" pitchFamily="34" charset="0"/>
              <a:cs typeface="Arial" panose="020B0604020202020204" pitchFamily="34" charset="0"/>
            </a:endParaRPr>
          </a:p>
          <a:p>
            <a:pPr>
              <a:spcBef>
                <a:spcPct val="20000"/>
              </a:spcBef>
              <a:buClr>
                <a:srgbClr val="00B283"/>
              </a:buClr>
            </a:pPr>
            <a:r>
              <a:rPr lang="en-US" altLang="ko-KR" sz="1200" dirty="0">
                <a:latin typeface="Arial" panose="020B0604020202020204" pitchFamily="34" charset="0"/>
                <a:cs typeface="Arial" panose="020B0604020202020204" pitchFamily="34" charset="0"/>
              </a:rPr>
              <a:t> (alt.: 680 m, lat.: 48° N)  </a:t>
            </a:r>
            <a:endParaRPr lang="de-DE" altLang="ko-KR" sz="12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5C9D925-087D-4BF3-A596-FC396A9D9FB4}"/>
              </a:ext>
            </a:extLst>
          </p:cNvPr>
          <p:cNvSpPr txBox="1"/>
          <p:nvPr/>
        </p:nvSpPr>
        <p:spPr>
          <a:xfrm>
            <a:off x="8623064" y="6441491"/>
            <a:ext cx="3141868" cy="292632"/>
          </a:xfrm>
          <a:prstGeom prst="rect">
            <a:avLst/>
          </a:prstGeom>
          <a:noFill/>
        </p:spPr>
        <p:txBody>
          <a:bodyPr wrap="square" lIns="106922" tIns="53461" rIns="106922" bIns="53461"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solar gain in winter  </a:t>
            </a:r>
            <a:endParaRPr lang="en-AU" sz="1200"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7520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99E459B-0B9D-4FEF-9085-DFA3390A85C8}"/>
              </a:ext>
            </a:extLst>
          </p:cNvPr>
          <p:cNvSpPr/>
          <p:nvPr/>
        </p:nvSpPr>
        <p:spPr bwMode="auto">
          <a:xfrm>
            <a:off x="0" y="1728789"/>
            <a:ext cx="10693400" cy="5411040"/>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28" name="내용 개체 틀 1">
            <a:extLst>
              <a:ext uri="{FF2B5EF4-FFF2-40B4-BE49-F238E27FC236}">
                <a16:creationId xmlns:a16="http://schemas.microsoft.com/office/drawing/2014/main" id="{385AAD60-2FDE-42A2-A42F-30C422F0E4F7}"/>
              </a:ext>
            </a:extLst>
          </p:cNvPr>
          <p:cNvSpPr>
            <a:spLocks noGrp="1"/>
          </p:cNvSpPr>
          <p:nvPr>
            <p:ph idx="1"/>
          </p:nvPr>
        </p:nvSpPr>
        <p:spPr>
          <a:xfrm>
            <a:off x="145819" y="1080331"/>
            <a:ext cx="10401762" cy="1296144"/>
          </a:xfrm>
        </p:spPr>
        <p:txBody>
          <a:bodyPr/>
          <a:lstStyle/>
          <a:p>
            <a:r>
              <a:rPr lang="en-US" altLang="ko-KR" sz="1800" b="1" dirty="0">
                <a:latin typeface="Arial"/>
                <a:cs typeface="Arial"/>
              </a:rPr>
              <a:t>Traditional Korean Architecture adapted to Regional Climatic Variations </a:t>
            </a:r>
            <a:endParaRPr lang="en-US" altLang="ko-KR" sz="1800" b="1" dirty="0"/>
          </a:p>
        </p:txBody>
      </p:sp>
      <p:sp>
        <p:nvSpPr>
          <p:cNvPr id="4" name="내용 개체 틀 3">
            <a:extLst>
              <a:ext uri="{FF2B5EF4-FFF2-40B4-BE49-F238E27FC236}">
                <a16:creationId xmlns:a16="http://schemas.microsoft.com/office/drawing/2014/main" id="{14AD8FB0-22AF-4943-A021-ABD8AA1C8F44}"/>
              </a:ext>
            </a:extLst>
          </p:cNvPr>
          <p:cNvSpPr>
            <a:spLocks noGrp="1"/>
          </p:cNvSpPr>
          <p:nvPr>
            <p:ph idx="10"/>
          </p:nvPr>
        </p:nvSpPr>
        <p:spPr/>
        <p:txBody>
          <a:bodyPr/>
          <a:lstStyle/>
          <a:p>
            <a:r>
              <a:rPr lang="en-US" altLang="ko-KR" dirty="0"/>
              <a:t>Localization of passive house - climate</a:t>
            </a:r>
            <a:endParaRPr lang="ko-KR" altLang="en-US" dirty="0"/>
          </a:p>
        </p:txBody>
      </p:sp>
      <p:pic>
        <p:nvPicPr>
          <p:cNvPr id="17" name="그림 16">
            <a:extLst>
              <a:ext uri="{FF2B5EF4-FFF2-40B4-BE49-F238E27FC236}">
                <a16:creationId xmlns:a16="http://schemas.microsoft.com/office/drawing/2014/main" id="{F7BBBA43-FAE4-437E-8090-527742E1E048}"/>
              </a:ext>
            </a:extLst>
          </p:cNvPr>
          <p:cNvPicPr>
            <a:picLocks noChangeAspect="1"/>
          </p:cNvPicPr>
          <p:nvPr/>
        </p:nvPicPr>
        <p:blipFill>
          <a:blip r:embed="rId2"/>
          <a:stretch>
            <a:fillRect/>
          </a:stretch>
        </p:blipFill>
        <p:spPr>
          <a:xfrm>
            <a:off x="1299521" y="1728789"/>
            <a:ext cx="7649327" cy="5319134"/>
          </a:xfrm>
          <a:prstGeom prst="rect">
            <a:avLst/>
          </a:prstGeom>
        </p:spPr>
      </p:pic>
      <p:sp>
        <p:nvSpPr>
          <p:cNvPr id="18" name="TextBox 17">
            <a:extLst>
              <a:ext uri="{FF2B5EF4-FFF2-40B4-BE49-F238E27FC236}">
                <a16:creationId xmlns:a16="http://schemas.microsoft.com/office/drawing/2014/main" id="{01CEF9B0-DB16-4F7B-B87E-650B621742C1}"/>
              </a:ext>
            </a:extLst>
          </p:cNvPr>
          <p:cNvSpPr txBox="1"/>
          <p:nvPr/>
        </p:nvSpPr>
        <p:spPr>
          <a:xfrm>
            <a:off x="6316679" y="6893821"/>
            <a:ext cx="6898412" cy="400110"/>
          </a:xfrm>
          <a:prstGeom prst="rect">
            <a:avLst/>
          </a:prstGeom>
          <a:noFill/>
        </p:spPr>
        <p:txBody>
          <a:bodyPr wrap="square" rtlCol="0">
            <a:spAutoFit/>
          </a:bodyPr>
          <a:lstStyle/>
          <a:p>
            <a:r>
              <a:rPr lang="en-US" altLang="ko-KR" sz="1000" dirty="0">
                <a:latin typeface="Arial"/>
                <a:cs typeface="Arial"/>
              </a:rPr>
              <a:t>Source: http://toytvstory.tistory.com/644</a:t>
            </a:r>
          </a:p>
          <a:p>
            <a:endParaRPr lang="ko-KR" altLang="en-US" sz="1000" dirty="0">
              <a:latin typeface="Arial"/>
              <a:cs typeface="Arial"/>
            </a:endParaRPr>
          </a:p>
        </p:txBody>
      </p:sp>
    </p:spTree>
    <p:extLst>
      <p:ext uri="{BB962C8B-B14F-4D97-AF65-F5344CB8AC3E}">
        <p14:creationId xmlns:p14="http://schemas.microsoft.com/office/powerpoint/2010/main" val="249592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99E459B-0B9D-4FEF-9085-DFA3390A85C8}"/>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28" name="내용 개체 틀 1">
            <a:extLst>
              <a:ext uri="{FF2B5EF4-FFF2-40B4-BE49-F238E27FC236}">
                <a16:creationId xmlns:a16="http://schemas.microsoft.com/office/drawing/2014/main" id="{385AAD60-2FDE-42A2-A42F-30C422F0E4F7}"/>
              </a:ext>
            </a:extLst>
          </p:cNvPr>
          <p:cNvSpPr>
            <a:spLocks noGrp="1"/>
          </p:cNvSpPr>
          <p:nvPr>
            <p:ph idx="1"/>
          </p:nvPr>
        </p:nvSpPr>
        <p:spPr>
          <a:xfrm>
            <a:off x="145819" y="1080331"/>
            <a:ext cx="10401762" cy="1296144"/>
          </a:xfrm>
        </p:spPr>
        <p:txBody>
          <a:bodyPr/>
          <a:lstStyle/>
          <a:p>
            <a:r>
              <a:rPr lang="en-US" altLang="ko-KR" sz="1800" b="1" dirty="0">
                <a:latin typeface="Arial"/>
                <a:cs typeface="Arial"/>
              </a:rPr>
              <a:t>Region of PHI and </a:t>
            </a:r>
            <a:r>
              <a:rPr lang="en-US" altLang="ko-KR" sz="1800" b="1" dirty="0" err="1">
                <a:latin typeface="Arial"/>
                <a:cs typeface="Arial"/>
              </a:rPr>
              <a:t>Köppen</a:t>
            </a:r>
            <a:r>
              <a:rPr lang="en-US" altLang="ko-KR" sz="1800" b="1" dirty="0">
                <a:latin typeface="Arial"/>
                <a:cs typeface="Arial"/>
              </a:rPr>
              <a:t> Climate Classification</a:t>
            </a:r>
            <a:endParaRPr lang="en-US" altLang="ko-KR" sz="1800" b="1" dirty="0"/>
          </a:p>
        </p:txBody>
      </p:sp>
      <p:sp>
        <p:nvSpPr>
          <p:cNvPr id="4" name="내용 개체 틀 3">
            <a:extLst>
              <a:ext uri="{FF2B5EF4-FFF2-40B4-BE49-F238E27FC236}">
                <a16:creationId xmlns:a16="http://schemas.microsoft.com/office/drawing/2014/main" id="{14AD8FB0-22AF-4943-A021-ABD8AA1C8F44}"/>
              </a:ext>
            </a:extLst>
          </p:cNvPr>
          <p:cNvSpPr>
            <a:spLocks noGrp="1"/>
          </p:cNvSpPr>
          <p:nvPr>
            <p:ph idx="10"/>
          </p:nvPr>
        </p:nvSpPr>
        <p:spPr/>
        <p:txBody>
          <a:bodyPr/>
          <a:lstStyle/>
          <a:p>
            <a:r>
              <a:rPr lang="en-US" altLang="ko-KR" dirty="0"/>
              <a:t>Localization of passive house - climate</a:t>
            </a:r>
            <a:endParaRPr lang="ko-KR" altLang="en-US" dirty="0"/>
          </a:p>
        </p:txBody>
      </p:sp>
      <p:grpSp>
        <p:nvGrpSpPr>
          <p:cNvPr id="21" name="Group 32">
            <a:extLst>
              <a:ext uri="{FF2B5EF4-FFF2-40B4-BE49-F238E27FC236}">
                <a16:creationId xmlns:a16="http://schemas.microsoft.com/office/drawing/2014/main" id="{CC89CABF-7A97-4AFA-BC50-7387280D7488}"/>
              </a:ext>
            </a:extLst>
          </p:cNvPr>
          <p:cNvGrpSpPr/>
          <p:nvPr/>
        </p:nvGrpSpPr>
        <p:grpSpPr>
          <a:xfrm>
            <a:off x="779714" y="2933696"/>
            <a:ext cx="4890836" cy="3397439"/>
            <a:chOff x="-217642" y="3315566"/>
            <a:chExt cx="5245167" cy="3643576"/>
          </a:xfrm>
        </p:grpSpPr>
        <p:pic>
          <p:nvPicPr>
            <p:cNvPr id="22" name="Picture 6" descr="1.3_PHI_world.png">
              <a:extLst>
                <a:ext uri="{FF2B5EF4-FFF2-40B4-BE49-F238E27FC236}">
                  <a16:creationId xmlns:a16="http://schemas.microsoft.com/office/drawing/2014/main" id="{D6A204FF-4A0A-4114-9123-49ECDB0728B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737" b="6032"/>
            <a:stretch/>
          </p:blipFill>
          <p:spPr>
            <a:xfrm>
              <a:off x="272645" y="3315566"/>
              <a:ext cx="4754880" cy="2985263"/>
            </a:xfrm>
            <a:prstGeom prst="rect">
              <a:avLst/>
            </a:prstGeom>
          </p:spPr>
        </p:pic>
        <p:sp>
          <p:nvSpPr>
            <p:cNvPr id="23" name="Oval 7">
              <a:extLst>
                <a:ext uri="{FF2B5EF4-FFF2-40B4-BE49-F238E27FC236}">
                  <a16:creationId xmlns:a16="http://schemas.microsoft.com/office/drawing/2014/main" id="{6D1E9D88-A541-498C-886D-D26B95D71A84}"/>
                </a:ext>
              </a:extLst>
            </p:cNvPr>
            <p:cNvSpPr>
              <a:spLocks noChangeAspect="1"/>
            </p:cNvSpPr>
            <p:nvPr/>
          </p:nvSpPr>
          <p:spPr bwMode="auto">
            <a:xfrm>
              <a:off x="3892550" y="3939280"/>
              <a:ext cx="457200" cy="454025"/>
            </a:xfrm>
            <a:prstGeom prst="ellipse">
              <a:avLst/>
            </a:prstGeom>
            <a:noFill/>
            <a:ln w="3810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4" name="Oval 21">
              <a:extLst>
                <a:ext uri="{FF2B5EF4-FFF2-40B4-BE49-F238E27FC236}">
                  <a16:creationId xmlns:a16="http://schemas.microsoft.com/office/drawing/2014/main" id="{9EC3BEDF-3A66-4274-8781-21C84DA3F701}"/>
                </a:ext>
              </a:extLst>
            </p:cNvPr>
            <p:cNvSpPr>
              <a:spLocks noChangeAspect="1"/>
            </p:cNvSpPr>
            <p:nvPr/>
          </p:nvSpPr>
          <p:spPr bwMode="auto">
            <a:xfrm>
              <a:off x="2327781" y="3769417"/>
              <a:ext cx="457200" cy="455613"/>
            </a:xfrm>
            <a:prstGeom prst="ellipse">
              <a:avLst/>
            </a:prstGeom>
            <a:noFill/>
            <a:ln w="38100">
              <a:solidFill>
                <a:srgbClr val="FD8008"/>
              </a:solidFill>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25" name="TextBox 8">
              <a:extLst>
                <a:ext uri="{FF2B5EF4-FFF2-40B4-BE49-F238E27FC236}">
                  <a16:creationId xmlns:a16="http://schemas.microsoft.com/office/drawing/2014/main" id="{1C799053-30D0-4220-8A53-3E576E2D9567}"/>
                </a:ext>
              </a:extLst>
            </p:cNvPr>
            <p:cNvSpPr txBox="1">
              <a:spLocks noChangeArrowheads="1"/>
            </p:cNvSpPr>
            <p:nvPr/>
          </p:nvSpPr>
          <p:spPr bwMode="auto">
            <a:xfrm>
              <a:off x="49310" y="4638333"/>
              <a:ext cx="4016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r>
                <a:rPr lang="en-US" dirty="0">
                  <a:latin typeface="Zapf Dingbats" charset="0"/>
                  <a:cs typeface="Zapf Dingbats" charset="0"/>
                  <a:sym typeface="Zapf Dingbats" charset="0"/>
                </a:rPr>
                <a:t>✔</a:t>
              </a:r>
              <a:endParaRPr lang="en-US" dirty="0"/>
            </a:p>
          </p:txBody>
        </p:sp>
        <p:sp>
          <p:nvSpPr>
            <p:cNvPr id="26" name="TextBox 4">
              <a:extLst>
                <a:ext uri="{FF2B5EF4-FFF2-40B4-BE49-F238E27FC236}">
                  <a16:creationId xmlns:a16="http://schemas.microsoft.com/office/drawing/2014/main" id="{761CCA49-676C-483C-9ACF-55C7C3AC0126}"/>
                </a:ext>
              </a:extLst>
            </p:cNvPr>
            <p:cNvSpPr txBox="1">
              <a:spLocks noChangeArrowheads="1"/>
            </p:cNvSpPr>
            <p:nvPr/>
          </p:nvSpPr>
          <p:spPr bwMode="auto">
            <a:xfrm>
              <a:off x="-217642" y="6398016"/>
              <a:ext cx="5090846" cy="561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ea typeface="ＭＳ Ｐゴシック" charset="0"/>
                  <a:cs typeface="ＭＳ Ｐゴシック" charset="0"/>
                </a:defRPr>
              </a:lvl1pPr>
              <a:lvl2pPr marL="742950" indent="-285750">
                <a:defRPr sz="2000">
                  <a:solidFill>
                    <a:schemeClr val="tx1"/>
                  </a:solidFill>
                  <a:latin typeface="Arial" charset="0"/>
                  <a:ea typeface="ＭＳ Ｐゴシック" charset="0"/>
                </a:defRPr>
              </a:lvl2pPr>
              <a:lvl3pPr marL="1143000" indent="-228600">
                <a:defRPr sz="2000">
                  <a:solidFill>
                    <a:schemeClr val="tx1"/>
                  </a:solidFill>
                  <a:latin typeface="Arial" charset="0"/>
                  <a:ea typeface="ＭＳ Ｐゴシック" charset="0"/>
                </a:defRPr>
              </a:lvl3pPr>
              <a:lvl4pPr marL="1600200" indent="-228600">
                <a:defRPr sz="2000">
                  <a:solidFill>
                    <a:schemeClr val="tx1"/>
                  </a:solidFill>
                  <a:latin typeface="Arial" charset="0"/>
                  <a:ea typeface="ＭＳ Ｐゴシック" charset="0"/>
                </a:defRPr>
              </a:lvl4pPr>
              <a:lvl5pPr marL="2057400" indent="-22860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a:r>
                <a:rPr lang="en-US" altLang="ko-KR" sz="1400" b="1" dirty="0"/>
                <a:t>GERMANY = KOREA</a:t>
              </a:r>
            </a:p>
            <a:p>
              <a:pPr algn="ctr"/>
              <a:r>
                <a:rPr lang="en-US" altLang="ko-KR" sz="1400" b="1" dirty="0"/>
                <a:t>        WARM TEMPERATE CLIMATE</a:t>
              </a:r>
            </a:p>
          </p:txBody>
        </p:sp>
      </p:grpSp>
      <p:sp>
        <p:nvSpPr>
          <p:cNvPr id="27" name="TextBox 26">
            <a:extLst>
              <a:ext uri="{FF2B5EF4-FFF2-40B4-BE49-F238E27FC236}">
                <a16:creationId xmlns:a16="http://schemas.microsoft.com/office/drawing/2014/main" id="{4BDA6A08-3F22-4620-8F75-4D92D0196206}"/>
              </a:ext>
            </a:extLst>
          </p:cNvPr>
          <p:cNvSpPr txBox="1"/>
          <p:nvPr/>
        </p:nvSpPr>
        <p:spPr>
          <a:xfrm>
            <a:off x="1163041" y="6636562"/>
            <a:ext cx="2183939" cy="400110"/>
          </a:xfrm>
          <a:prstGeom prst="rect">
            <a:avLst/>
          </a:prstGeom>
          <a:noFill/>
        </p:spPr>
        <p:txBody>
          <a:bodyPr wrap="square" rtlCol="0">
            <a:spAutoFit/>
          </a:bodyPr>
          <a:lstStyle/>
          <a:p>
            <a:r>
              <a:rPr lang="en-US" altLang="ko-KR" sz="1000" dirty="0">
                <a:latin typeface="Arial"/>
                <a:cs typeface="Arial"/>
              </a:rPr>
              <a:t>Source: PHI</a:t>
            </a:r>
          </a:p>
          <a:p>
            <a:endParaRPr lang="ko-KR" altLang="en-US" sz="1000" dirty="0">
              <a:latin typeface="Arial"/>
              <a:cs typeface="Arial"/>
            </a:endParaRPr>
          </a:p>
        </p:txBody>
      </p:sp>
      <p:grpSp>
        <p:nvGrpSpPr>
          <p:cNvPr id="29" name="Group 27">
            <a:extLst>
              <a:ext uri="{FF2B5EF4-FFF2-40B4-BE49-F238E27FC236}">
                <a16:creationId xmlns:a16="http://schemas.microsoft.com/office/drawing/2014/main" id="{B50E7AB7-0ADD-47EE-8FB2-0E86E3CB6682}"/>
              </a:ext>
            </a:extLst>
          </p:cNvPr>
          <p:cNvGrpSpPr/>
          <p:nvPr/>
        </p:nvGrpSpPr>
        <p:grpSpPr>
          <a:xfrm>
            <a:off x="6500696" y="2594146"/>
            <a:ext cx="2545221" cy="3477658"/>
            <a:chOff x="7024688" y="4357427"/>
            <a:chExt cx="1563687" cy="2136541"/>
          </a:xfrm>
        </p:grpSpPr>
        <p:pic>
          <p:nvPicPr>
            <p:cNvPr id="30" name="Picture 17" descr="SK_Koppen.png">
              <a:extLst>
                <a:ext uri="{FF2B5EF4-FFF2-40B4-BE49-F238E27FC236}">
                  <a16:creationId xmlns:a16="http://schemas.microsoft.com/office/drawing/2014/main" id="{DBD83857-8F37-425D-AE64-ECE3EA1B13E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674"/>
            <a:stretch/>
          </p:blipFill>
          <p:spPr bwMode="auto">
            <a:xfrm>
              <a:off x="7024688" y="5241342"/>
              <a:ext cx="1371600" cy="12526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 name="Picture 18" descr="NK_Koppen.png">
              <a:extLst>
                <a:ext uri="{FF2B5EF4-FFF2-40B4-BE49-F238E27FC236}">
                  <a16:creationId xmlns:a16="http://schemas.microsoft.com/office/drawing/2014/main" id="{8F3CEB41-C4DF-416E-9341-8200E9B5674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8674"/>
            <a:stretch/>
          </p:blipFill>
          <p:spPr bwMode="auto">
            <a:xfrm>
              <a:off x="7216775" y="4357427"/>
              <a:ext cx="1371600" cy="125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2" name="Rectangle 1">
            <a:extLst>
              <a:ext uri="{FF2B5EF4-FFF2-40B4-BE49-F238E27FC236}">
                <a16:creationId xmlns:a16="http://schemas.microsoft.com/office/drawing/2014/main" id="{B714E3A5-7D0A-4126-AECC-2231BCC4CAA0}"/>
              </a:ext>
            </a:extLst>
          </p:cNvPr>
          <p:cNvSpPr>
            <a:spLocks noChangeArrowheads="1"/>
          </p:cNvSpPr>
          <p:nvPr/>
        </p:nvSpPr>
        <p:spPr bwMode="auto">
          <a:xfrm>
            <a:off x="6113847" y="6058732"/>
            <a:ext cx="3003346" cy="215444"/>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ctr" fontAlgn="base" latinLnBrk="1">
              <a:spcBef>
                <a:spcPct val="0"/>
              </a:spcBef>
              <a:spcAft>
                <a:spcPct val="0"/>
              </a:spcAft>
            </a:pPr>
            <a:r>
              <a:rPr kumimoji="1" lang="en-US" altLang="ko-KR" sz="1400" b="1" dirty="0">
                <a:latin typeface="Arial"/>
                <a:cs typeface="Arial"/>
              </a:rPr>
              <a:t>5 Types: Climate Classification</a:t>
            </a:r>
            <a:endParaRPr kumimoji="1" lang="ko-KR" altLang="ko-KR" sz="1400" b="1" dirty="0">
              <a:latin typeface="Arial"/>
              <a:cs typeface="Arial"/>
            </a:endParaRPr>
          </a:p>
        </p:txBody>
      </p:sp>
      <p:sp>
        <p:nvSpPr>
          <p:cNvPr id="33" name="TextBox 32">
            <a:extLst>
              <a:ext uri="{FF2B5EF4-FFF2-40B4-BE49-F238E27FC236}">
                <a16:creationId xmlns:a16="http://schemas.microsoft.com/office/drawing/2014/main" id="{9FF2B2D4-E320-4EAA-9194-BF7E14D0D1B9}"/>
              </a:ext>
            </a:extLst>
          </p:cNvPr>
          <p:cNvSpPr txBox="1"/>
          <p:nvPr/>
        </p:nvSpPr>
        <p:spPr>
          <a:xfrm>
            <a:off x="6678848" y="6638877"/>
            <a:ext cx="3044621" cy="400110"/>
          </a:xfrm>
          <a:prstGeom prst="rect">
            <a:avLst/>
          </a:prstGeom>
          <a:noFill/>
        </p:spPr>
        <p:txBody>
          <a:bodyPr wrap="square" rtlCol="0">
            <a:spAutoFit/>
          </a:bodyPr>
          <a:lstStyle/>
          <a:p>
            <a:r>
              <a:rPr lang="en-US" altLang="ko-KR" sz="1000" dirty="0">
                <a:latin typeface="Arial"/>
                <a:cs typeface="Arial"/>
              </a:rPr>
              <a:t>Source: Köppen-Geiger vector by Ali Zifan </a:t>
            </a:r>
          </a:p>
          <a:p>
            <a:endParaRPr lang="ko-KR" altLang="en-US" sz="1000" dirty="0">
              <a:latin typeface="Arial"/>
              <a:cs typeface="Arial"/>
            </a:endParaRPr>
          </a:p>
        </p:txBody>
      </p:sp>
    </p:spTree>
    <p:extLst>
      <p:ext uri="{BB962C8B-B14F-4D97-AF65-F5344CB8AC3E}">
        <p14:creationId xmlns:p14="http://schemas.microsoft.com/office/powerpoint/2010/main" val="234881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61C0AFDA-3284-43FE-8163-7BB5517BE0B4}"/>
              </a:ext>
            </a:extLst>
          </p:cNvPr>
          <p:cNvSpPr/>
          <p:nvPr/>
        </p:nvSpPr>
        <p:spPr bwMode="auto">
          <a:xfrm>
            <a:off x="-413940" y="864307"/>
            <a:ext cx="11629292" cy="6696956"/>
          </a:xfrm>
          <a:prstGeom prst="rect">
            <a:avLst/>
          </a:prstGeom>
          <a:solidFill>
            <a:schemeClr val="tx1"/>
          </a:solidFill>
          <a:ln w="12700">
            <a:solidFill>
              <a:schemeClr val="bg1">
                <a:lumMod val="95000"/>
              </a:schemeClr>
            </a:solidFill>
            <a:prstDash val="solid"/>
            <a:round/>
            <a:headEnd/>
            <a:tailEnd/>
          </a:ln>
        </p:spPr>
        <p:txBody>
          <a:bodyPr wrap="none" rtlCol="0" anchor="ctr"/>
          <a:lstStyle/>
          <a:p>
            <a:pPr algn="ctr"/>
            <a:endParaRPr lang="ko-KR" altLang="en-US"/>
          </a:p>
        </p:txBody>
      </p:sp>
      <p:pic>
        <p:nvPicPr>
          <p:cNvPr id="6" name="그림 5">
            <a:extLst>
              <a:ext uri="{FF2B5EF4-FFF2-40B4-BE49-F238E27FC236}">
                <a16:creationId xmlns:a16="http://schemas.microsoft.com/office/drawing/2014/main" id="{FD686B69-3DCB-4126-B6E5-13D4606EFE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1376"/>
          <a:stretch/>
        </p:blipFill>
        <p:spPr>
          <a:xfrm>
            <a:off x="6354812" y="895798"/>
            <a:ext cx="4230470" cy="6515557"/>
          </a:xfrm>
          <a:prstGeom prst="rect">
            <a:avLst/>
          </a:prstGeom>
        </p:spPr>
      </p:pic>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p:txBody>
          <a:bodyPr/>
          <a:lstStyle/>
          <a:p>
            <a:r>
              <a:rPr lang="en-US" altLang="ko-KR" dirty="0"/>
              <a:t>Localization of passive house - South Window</a:t>
            </a:r>
          </a:p>
        </p:txBody>
      </p:sp>
      <p:sp>
        <p:nvSpPr>
          <p:cNvPr id="9" name="내용 개체 틀 2">
            <a:extLst>
              <a:ext uri="{FF2B5EF4-FFF2-40B4-BE49-F238E27FC236}">
                <a16:creationId xmlns:a16="http://schemas.microsoft.com/office/drawing/2014/main" id="{432A2801-6C03-43D1-95B9-795684C05701}"/>
              </a:ext>
            </a:extLst>
          </p:cNvPr>
          <p:cNvSpPr txBox="1">
            <a:spLocks/>
          </p:cNvSpPr>
          <p:nvPr/>
        </p:nvSpPr>
        <p:spPr bwMode="auto">
          <a:xfrm>
            <a:off x="-1602072" y="4153576"/>
            <a:ext cx="10693400"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208250" indent="-208250" algn="l" defTabSz="1042988" rtl="0" eaLnBrk="0" fontAlgn="base" latinLnBrk="1" hangingPunct="0">
              <a:spcBef>
                <a:spcPct val="20000"/>
              </a:spcBef>
              <a:spcAft>
                <a:spcPct val="0"/>
              </a:spcAft>
              <a:buClrTx/>
              <a:buFontTx/>
              <a:buNone/>
              <a:defRPr sz="2400" b="1" kern="1200" baseline="0">
                <a:solidFill>
                  <a:srgbClr val="C00000"/>
                </a:solidFill>
                <a:latin typeface="Arial" panose="020B0604020202020204" pitchFamily="34" charset="0"/>
                <a:ea typeface="HY견고딕" pitchFamily="18" charset="-127"/>
                <a:cs typeface="Arial" pitchFamily="34" charset="0"/>
              </a:defRPr>
            </a:lvl1pPr>
            <a:lvl2pPr marL="615693" indent="-208250" algn="l" defTabSz="1042988" rtl="0" eaLnBrk="0" fontAlgn="base" latinLnBrk="1" hangingPunct="0">
              <a:spcBef>
                <a:spcPct val="20000"/>
              </a:spcBef>
              <a:spcAft>
                <a:spcPct val="0"/>
              </a:spcAft>
              <a:buFont typeface="Arial" charset="0"/>
              <a:buChar char="–"/>
              <a:defRPr sz="1800" b="0" kern="1200">
                <a:solidFill>
                  <a:schemeClr val="tx1"/>
                </a:solidFill>
                <a:latin typeface="맑은 고딕" pitchFamily="50" charset="-127"/>
                <a:ea typeface="맑은 고딕" pitchFamily="50" charset="-127"/>
                <a:cs typeface="+mn-cs"/>
              </a:defRPr>
            </a:lvl2pPr>
            <a:lvl3pPr marL="1024947" indent="-210060" algn="l" defTabSz="1042988" rtl="0" eaLnBrk="0" fontAlgn="base" latinLnBrk="1" hangingPunct="0">
              <a:spcBef>
                <a:spcPct val="20000"/>
              </a:spcBef>
              <a:spcAft>
                <a:spcPct val="0"/>
              </a:spcAft>
              <a:buFont typeface="Arial" charset="0"/>
              <a:buChar char="•"/>
              <a:defRPr sz="1600" b="0" kern="1200">
                <a:solidFill>
                  <a:schemeClr val="tx1"/>
                </a:solidFill>
                <a:latin typeface="맑은 고딕" pitchFamily="50" charset="-127"/>
                <a:ea typeface="맑은 고딕" pitchFamily="50" charset="-127"/>
                <a:cs typeface="+mn-cs"/>
              </a:defRPr>
            </a:lvl3pPr>
            <a:lvl4pPr marL="1432392" indent="-210060" algn="l" defTabSz="1042988" rtl="0" eaLnBrk="0" fontAlgn="base" latinLnBrk="1" hangingPunct="0">
              <a:spcBef>
                <a:spcPct val="20000"/>
              </a:spcBef>
              <a:spcAft>
                <a:spcPct val="0"/>
              </a:spcAft>
              <a:buFont typeface="Wingdings" pitchFamily="2" charset="2"/>
              <a:buChar char="Ø"/>
              <a:defRPr sz="1400" b="0" kern="1200">
                <a:solidFill>
                  <a:schemeClr val="tx1"/>
                </a:solidFill>
                <a:latin typeface="맑은 고딕" pitchFamily="50" charset="-127"/>
                <a:ea typeface="맑은 고딕" pitchFamily="50" charset="-127"/>
                <a:cs typeface="+mn-cs"/>
              </a:defRPr>
            </a:lvl4pPr>
            <a:lvl5pPr marL="1839835" indent="-199195" algn="l" defTabSz="1042988" rtl="0" eaLnBrk="0" fontAlgn="base" latinLnBrk="1" hangingPunct="0">
              <a:spcBef>
                <a:spcPct val="20000"/>
              </a:spcBef>
              <a:spcAft>
                <a:spcPct val="0"/>
              </a:spcAft>
              <a:buFont typeface="Arial" charset="0"/>
              <a:buChar char="»"/>
              <a:defRPr sz="1400" b="0" kern="1200">
                <a:solidFill>
                  <a:schemeClr val="tx1"/>
                </a:solidFill>
                <a:latin typeface="맑은 고딕" pitchFamily="50" charset="-127"/>
                <a:ea typeface="맑은 고딕" pitchFamily="50" charset="-127"/>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algn="ctr" latinLnBrk="1"/>
            <a:r>
              <a:rPr lang="en-US" altLang="ko-KR" sz="4000" b="1" dirty="0">
                <a:solidFill>
                  <a:srgbClr val="FFFFFF"/>
                </a:solidFill>
                <a:effectLst>
                  <a:outerShdw blurRad="38100" dist="38100" dir="2700000" algn="tl">
                    <a:srgbClr val="000000">
                      <a:alpha val="43137"/>
                    </a:srgbClr>
                  </a:outerShdw>
                </a:effectLst>
                <a:latin typeface="Arial"/>
              </a:rPr>
              <a:t>South Window</a:t>
            </a:r>
          </a:p>
        </p:txBody>
      </p:sp>
    </p:spTree>
    <p:extLst>
      <p:ext uri="{BB962C8B-B14F-4D97-AF65-F5344CB8AC3E}">
        <p14:creationId xmlns:p14="http://schemas.microsoft.com/office/powerpoint/2010/main" val="4038253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99E459B-0B9D-4FEF-9085-DFA3390A85C8}"/>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28" name="내용 개체 틀 1">
            <a:extLst>
              <a:ext uri="{FF2B5EF4-FFF2-40B4-BE49-F238E27FC236}">
                <a16:creationId xmlns:a16="http://schemas.microsoft.com/office/drawing/2014/main" id="{385AAD60-2FDE-42A2-A42F-30C422F0E4F7}"/>
              </a:ext>
            </a:extLst>
          </p:cNvPr>
          <p:cNvSpPr>
            <a:spLocks noGrp="1"/>
          </p:cNvSpPr>
          <p:nvPr>
            <p:ph idx="1"/>
          </p:nvPr>
        </p:nvSpPr>
        <p:spPr>
          <a:xfrm>
            <a:off x="145819" y="1080331"/>
            <a:ext cx="10401762" cy="1296144"/>
          </a:xfrm>
        </p:spPr>
        <p:txBody>
          <a:bodyPr/>
          <a:lstStyle/>
          <a:p>
            <a:r>
              <a:rPr lang="en-US" altLang="ko-KR" sz="1800" b="1" dirty="0"/>
              <a:t>South solar radiation </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Establishment of strategy to utilize abundant solar energy</a:t>
            </a:r>
          </a:p>
        </p:txBody>
      </p:sp>
      <p:sp>
        <p:nvSpPr>
          <p:cNvPr id="4" name="내용 개체 틀 3">
            <a:extLst>
              <a:ext uri="{FF2B5EF4-FFF2-40B4-BE49-F238E27FC236}">
                <a16:creationId xmlns:a16="http://schemas.microsoft.com/office/drawing/2014/main" id="{14AD8FB0-22AF-4943-A021-ABD8AA1C8F44}"/>
              </a:ext>
            </a:extLst>
          </p:cNvPr>
          <p:cNvSpPr>
            <a:spLocks noGrp="1"/>
          </p:cNvSpPr>
          <p:nvPr>
            <p:ph idx="10"/>
          </p:nvPr>
        </p:nvSpPr>
        <p:spPr/>
        <p:txBody>
          <a:bodyPr/>
          <a:lstStyle/>
          <a:p>
            <a:r>
              <a:rPr lang="en-US" altLang="ko-KR" dirty="0"/>
              <a:t>Localization of passive house - South Window</a:t>
            </a:r>
            <a:endParaRPr lang="ko-KR" altLang="en-US" dirty="0"/>
          </a:p>
        </p:txBody>
      </p:sp>
      <p:sp>
        <p:nvSpPr>
          <p:cNvPr id="37" name="TextBox 36">
            <a:extLst>
              <a:ext uri="{FF2B5EF4-FFF2-40B4-BE49-F238E27FC236}">
                <a16:creationId xmlns:a16="http://schemas.microsoft.com/office/drawing/2014/main" id="{8019C1FB-2532-4768-BCB8-F83213DBC1C3}"/>
              </a:ext>
            </a:extLst>
          </p:cNvPr>
          <p:cNvSpPr txBox="1"/>
          <p:nvPr/>
        </p:nvSpPr>
        <p:spPr>
          <a:xfrm>
            <a:off x="3931342" y="6441491"/>
            <a:ext cx="3141868" cy="292632"/>
          </a:xfrm>
          <a:prstGeom prst="rect">
            <a:avLst/>
          </a:prstGeom>
          <a:noFill/>
        </p:spPr>
        <p:txBody>
          <a:bodyPr wrap="square" lIns="106922" tIns="53461" rIns="106922" bIns="53461"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solar gain in winter  </a:t>
            </a:r>
            <a:endParaRPr lang="en-AU" sz="1200" dirty="0">
              <a:solidFill>
                <a:schemeClr val="accent6">
                  <a:lumMod val="75000"/>
                </a:schemeClr>
              </a:solidFill>
              <a:latin typeface="Arial" panose="020B0604020202020204" pitchFamily="34" charset="0"/>
              <a:cs typeface="Arial" panose="020B0604020202020204" pitchFamily="34" charset="0"/>
            </a:endParaRPr>
          </a:p>
        </p:txBody>
      </p:sp>
      <p:grpSp>
        <p:nvGrpSpPr>
          <p:cNvPr id="38" name="그룹 37">
            <a:extLst>
              <a:ext uri="{FF2B5EF4-FFF2-40B4-BE49-F238E27FC236}">
                <a16:creationId xmlns:a16="http://schemas.microsoft.com/office/drawing/2014/main" id="{5529AE88-FB9E-4FB7-8B33-4ED81553E6A6}"/>
              </a:ext>
            </a:extLst>
          </p:cNvPr>
          <p:cNvGrpSpPr/>
          <p:nvPr/>
        </p:nvGrpSpPr>
        <p:grpSpPr>
          <a:xfrm>
            <a:off x="3012482" y="2808523"/>
            <a:ext cx="6966169" cy="3589744"/>
            <a:chOff x="2575994" y="1649935"/>
            <a:chExt cx="5956819" cy="2623278"/>
          </a:xfrm>
        </p:grpSpPr>
        <p:sp>
          <p:nvSpPr>
            <p:cNvPr id="39" name="직사각형 38">
              <a:extLst>
                <a:ext uri="{FF2B5EF4-FFF2-40B4-BE49-F238E27FC236}">
                  <a16:creationId xmlns:a16="http://schemas.microsoft.com/office/drawing/2014/main" id="{5134E6CD-8868-46E7-9BE6-A7B86FB18E13}"/>
                </a:ext>
              </a:extLst>
            </p:cNvPr>
            <p:cNvSpPr/>
            <p:nvPr/>
          </p:nvSpPr>
          <p:spPr bwMode="auto">
            <a:xfrm>
              <a:off x="7543378" y="1779661"/>
              <a:ext cx="851295" cy="2448272"/>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106934" tIns="53467" rIns="106934" bIns="53467" numCol="1" rtlCol="0" anchor="t" anchorCtr="0" compatLnSpc="1">
              <a:prstTxWarp prst="textNoShape">
                <a:avLst/>
              </a:prstTxWarp>
            </a:bodyPr>
            <a:lstStyle/>
            <a:p>
              <a:pPr defTabSz="1069299" eaLnBrk="0" latinLnBrk="0" hangingPunct="0"/>
              <a:endParaRPr kumimoji="0" lang="ko-KR" altLang="en-US" sz="1200">
                <a:latin typeface="Arial" panose="020B0604020202020204" pitchFamily="34" charset="0"/>
                <a:cs typeface="Arial" panose="020B0604020202020204" pitchFamily="34" charset="0"/>
              </a:endParaRPr>
            </a:p>
          </p:txBody>
        </p:sp>
        <p:sp>
          <p:nvSpPr>
            <p:cNvPr id="40" name="직사각형 39">
              <a:extLst>
                <a:ext uri="{FF2B5EF4-FFF2-40B4-BE49-F238E27FC236}">
                  <a16:creationId xmlns:a16="http://schemas.microsoft.com/office/drawing/2014/main" id="{67925FD9-F4C3-432C-BF2B-067AFFF05A77}"/>
                </a:ext>
              </a:extLst>
            </p:cNvPr>
            <p:cNvSpPr/>
            <p:nvPr/>
          </p:nvSpPr>
          <p:spPr bwMode="auto">
            <a:xfrm>
              <a:off x="3510734" y="1779662"/>
              <a:ext cx="895730" cy="2448272"/>
            </a:xfrm>
            <a:prstGeom prst="rect">
              <a:avLst/>
            </a:prstGeom>
            <a:solidFill>
              <a:srgbClr val="FFFF00">
                <a:alpha val="50000"/>
              </a:srgbClr>
            </a:solidFill>
            <a:ln w="9525" cap="flat" cmpd="sng" algn="ctr">
              <a:noFill/>
              <a:prstDash val="solid"/>
              <a:round/>
              <a:headEnd type="none" w="med" len="med"/>
              <a:tailEnd type="none" w="med" len="med"/>
            </a:ln>
            <a:effectLst/>
          </p:spPr>
          <p:txBody>
            <a:bodyPr vert="horz" wrap="square" lIns="106934" tIns="53467" rIns="106934" bIns="53467" numCol="1" rtlCol="0" anchor="t" anchorCtr="0" compatLnSpc="1">
              <a:prstTxWarp prst="textNoShape">
                <a:avLst/>
              </a:prstTxWarp>
            </a:bodyPr>
            <a:lstStyle/>
            <a:p>
              <a:pPr defTabSz="1069299" eaLnBrk="0" latinLnBrk="0" hangingPunct="0"/>
              <a:endParaRPr kumimoji="0" lang="ko-KR" altLang="en-US" sz="1200">
                <a:latin typeface="Arial" panose="020B0604020202020204" pitchFamily="34" charset="0"/>
                <a:cs typeface="Arial" panose="020B0604020202020204" pitchFamily="34" charset="0"/>
              </a:endParaRPr>
            </a:p>
          </p:txBody>
        </p:sp>
        <p:graphicFrame>
          <p:nvGraphicFramePr>
            <p:cNvPr id="41" name="차트 40">
              <a:extLst>
                <a:ext uri="{FF2B5EF4-FFF2-40B4-BE49-F238E27FC236}">
                  <a16:creationId xmlns:a16="http://schemas.microsoft.com/office/drawing/2014/main" id="{2231C17E-0948-463B-9F9B-8E9E2A702D0D}"/>
                </a:ext>
              </a:extLst>
            </p:cNvPr>
            <p:cNvGraphicFramePr>
              <a:graphicFrameLocks/>
            </p:cNvGraphicFramePr>
            <p:nvPr/>
          </p:nvGraphicFramePr>
          <p:xfrm>
            <a:off x="2575994" y="1649935"/>
            <a:ext cx="5956819" cy="2623278"/>
          </p:xfrm>
          <a:graphic>
            <a:graphicData uri="http://schemas.openxmlformats.org/drawingml/2006/chart">
              <c:chart xmlns:c="http://schemas.openxmlformats.org/drawingml/2006/chart" xmlns:r="http://schemas.openxmlformats.org/officeDocument/2006/relationships" r:id="rId2"/>
            </a:graphicData>
          </a:graphic>
        </p:graphicFrame>
        <p:sp>
          <p:nvSpPr>
            <p:cNvPr id="42" name="TextBox 41">
              <a:extLst>
                <a:ext uri="{FF2B5EF4-FFF2-40B4-BE49-F238E27FC236}">
                  <a16:creationId xmlns:a16="http://schemas.microsoft.com/office/drawing/2014/main" id="{C5A6C821-3342-43E7-A5CF-90F5F4FDC693}"/>
                </a:ext>
              </a:extLst>
            </p:cNvPr>
            <p:cNvSpPr txBox="1"/>
            <p:nvPr/>
          </p:nvSpPr>
          <p:spPr>
            <a:xfrm>
              <a:off x="3036191" y="4044204"/>
              <a:ext cx="403029" cy="167727"/>
            </a:xfrm>
            <a:prstGeom prst="rect">
              <a:avLst/>
            </a:prstGeom>
            <a:solidFill>
              <a:schemeClr val="bg1"/>
            </a:solidFill>
          </p:spPr>
          <p:txBody>
            <a:bodyPr wrap="square" lIns="106922" tIns="53461" rIns="106922" bIns="53461" rtlCol="0">
              <a:noAutofit/>
            </a:bodyPr>
            <a:lstStyle/>
            <a:p>
              <a:r>
                <a:rPr lang="en-US" sz="600" dirty="0">
                  <a:latin typeface="Arial" panose="020B0604020202020204" pitchFamily="34" charset="0"/>
                  <a:cs typeface="Arial" panose="020B0604020202020204" pitchFamily="34" charset="0"/>
                </a:rPr>
                <a:t>Seoul</a:t>
              </a:r>
              <a:endParaRPr lang="en-AU" sz="600" dirty="0">
                <a:latin typeface="Arial" panose="020B0604020202020204" pitchFamily="34" charset="0"/>
                <a:cs typeface="Arial" panose="020B0604020202020204" pitchFamily="34" charset="0"/>
              </a:endParaRPr>
            </a:p>
          </p:txBody>
        </p:sp>
        <p:sp>
          <p:nvSpPr>
            <p:cNvPr id="43" name="직사각형 42">
              <a:extLst>
                <a:ext uri="{FF2B5EF4-FFF2-40B4-BE49-F238E27FC236}">
                  <a16:creationId xmlns:a16="http://schemas.microsoft.com/office/drawing/2014/main" id="{A8E69D74-868B-4D01-A77A-A35182BD7F22}"/>
                </a:ext>
              </a:extLst>
            </p:cNvPr>
            <p:cNvSpPr/>
            <p:nvPr/>
          </p:nvSpPr>
          <p:spPr>
            <a:xfrm>
              <a:off x="5557421" y="3003798"/>
              <a:ext cx="900850" cy="202423"/>
            </a:xfrm>
            <a:prstGeom prst="rect">
              <a:avLst/>
            </a:prstGeom>
          </p:spPr>
          <p:txBody>
            <a:bodyPr wrap="none">
              <a:spAutoFit/>
            </a:bodyPr>
            <a:lstStyle/>
            <a:p>
              <a:r>
                <a:rPr lang="en-US" altLang="ko-KR" sz="1200" dirty="0">
                  <a:solidFill>
                    <a:schemeClr val="accent6">
                      <a:lumMod val="75000"/>
                    </a:schemeClr>
                  </a:solidFill>
                  <a:latin typeface="Arial" panose="020B0604020202020204" pitchFamily="34" charset="0"/>
                  <a:cs typeface="Arial" panose="020B0604020202020204" pitchFamily="34" charset="0"/>
                </a:rPr>
                <a:t>rainy season</a:t>
              </a:r>
              <a:endParaRPr lang="ko-KR" altLang="en-US" sz="1200" dirty="0">
                <a:solidFill>
                  <a:schemeClr val="accent6">
                    <a:lumMod val="75000"/>
                  </a:schemeClr>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29E0A413-52B0-4A19-A010-4EFD0347EF4A}"/>
                </a:ext>
              </a:extLst>
            </p:cNvPr>
            <p:cNvSpPr txBox="1"/>
            <p:nvPr/>
          </p:nvSpPr>
          <p:spPr>
            <a:xfrm>
              <a:off x="3003647" y="3846684"/>
              <a:ext cx="492596" cy="167727"/>
            </a:xfrm>
            <a:prstGeom prst="rect">
              <a:avLst/>
            </a:prstGeom>
            <a:solidFill>
              <a:schemeClr val="bg1"/>
            </a:solidFill>
          </p:spPr>
          <p:txBody>
            <a:bodyPr wrap="square" lIns="106922" tIns="53461" rIns="106922" bIns="53461" rtlCol="0">
              <a:noAutofit/>
            </a:bodyPr>
            <a:lstStyle/>
            <a:p>
              <a:r>
                <a:rPr lang="en-US" sz="600" dirty="0">
                  <a:latin typeface="Arial" panose="020B0604020202020204" pitchFamily="34" charset="0"/>
                  <a:cs typeface="Arial" panose="020B0604020202020204" pitchFamily="34" charset="0"/>
                </a:rPr>
                <a:t>Germany</a:t>
              </a:r>
              <a:endParaRPr lang="en-AU" sz="600" dirty="0">
                <a:latin typeface="Arial" panose="020B0604020202020204" pitchFamily="34" charset="0"/>
                <a:cs typeface="Arial" panose="020B0604020202020204" pitchFamily="34" charset="0"/>
              </a:endParaRPr>
            </a:p>
          </p:txBody>
        </p:sp>
      </p:grpSp>
      <p:pic>
        <p:nvPicPr>
          <p:cNvPr id="45" name="Picture 30" descr="ibp_43mm_rgb">
            <a:extLst>
              <a:ext uri="{FF2B5EF4-FFF2-40B4-BE49-F238E27FC236}">
                <a16:creationId xmlns:a16="http://schemas.microsoft.com/office/drawing/2014/main" id="{933A8ADE-3CB6-4ECF-8EE8-BBD00C75A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482" y="6506265"/>
            <a:ext cx="1244808" cy="34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5">
            <a:extLst>
              <a:ext uri="{FF2B5EF4-FFF2-40B4-BE49-F238E27FC236}">
                <a16:creationId xmlns:a16="http://schemas.microsoft.com/office/drawing/2014/main" id="{D25CA05A-75F5-49E7-B064-577AF92FF96C}"/>
              </a:ext>
            </a:extLst>
          </p:cNvPr>
          <p:cNvGrpSpPr>
            <a:grpSpLocks/>
          </p:cNvGrpSpPr>
          <p:nvPr/>
        </p:nvGrpSpPr>
        <p:grpSpPr bwMode="auto">
          <a:xfrm>
            <a:off x="580909" y="2952635"/>
            <a:ext cx="1945807" cy="1235937"/>
            <a:chOff x="3969" y="413"/>
            <a:chExt cx="1769" cy="1043"/>
          </a:xfrm>
        </p:grpSpPr>
        <p:pic>
          <p:nvPicPr>
            <p:cNvPr id="47" name="Picture 6">
              <a:extLst>
                <a:ext uri="{FF2B5EF4-FFF2-40B4-BE49-F238E27FC236}">
                  <a16:creationId xmlns:a16="http://schemas.microsoft.com/office/drawing/2014/main" id="{9FB227A7-7338-41AA-95B7-A212DA00D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9" y="413"/>
              <a:ext cx="1769" cy="1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B2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 Box 7">
              <a:extLst>
                <a:ext uri="{FF2B5EF4-FFF2-40B4-BE49-F238E27FC236}">
                  <a16:creationId xmlns:a16="http://schemas.microsoft.com/office/drawing/2014/main" id="{5386423B-CDD1-438F-BAD6-AE9631C15D2D}"/>
                </a:ext>
              </a:extLst>
            </p:cNvPr>
            <p:cNvSpPr txBox="1">
              <a:spLocks noChangeArrowheads="1"/>
            </p:cNvSpPr>
            <p:nvPr/>
          </p:nvSpPr>
          <p:spPr bwMode="auto">
            <a:xfrm>
              <a:off x="4027" y="545"/>
              <a:ext cx="1360" cy="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B2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049338">
                <a:defRPr sz="2000">
                  <a:solidFill>
                    <a:schemeClr val="tx1"/>
                  </a:solidFill>
                  <a:latin typeface="Arial" charset="0"/>
                </a:defRPr>
              </a:lvl1pPr>
              <a:lvl2pPr marL="742950" indent="-285750" defTabSz="1049338">
                <a:defRPr sz="2000">
                  <a:solidFill>
                    <a:schemeClr val="tx1"/>
                  </a:solidFill>
                  <a:latin typeface="Arial" charset="0"/>
                </a:defRPr>
              </a:lvl2pPr>
              <a:lvl3pPr marL="1143000" indent="-228600" defTabSz="1049338">
                <a:defRPr sz="2000">
                  <a:solidFill>
                    <a:schemeClr val="tx1"/>
                  </a:solidFill>
                  <a:latin typeface="Arial" charset="0"/>
                </a:defRPr>
              </a:lvl3pPr>
              <a:lvl4pPr marL="1600200" indent="-228600" defTabSz="1049338">
                <a:defRPr sz="2000">
                  <a:solidFill>
                    <a:schemeClr val="tx1"/>
                  </a:solidFill>
                  <a:latin typeface="Arial" charset="0"/>
                </a:defRPr>
              </a:lvl4pPr>
              <a:lvl5pPr marL="2057400" indent="-228600" defTabSz="1049338">
                <a:defRPr sz="2000">
                  <a:solidFill>
                    <a:schemeClr val="tx1"/>
                  </a:solidFill>
                  <a:latin typeface="Arial" charset="0"/>
                </a:defRPr>
              </a:lvl5pPr>
              <a:lvl6pPr marL="2514600" indent="-228600" defTabSz="1049338" eaLnBrk="0" fontAlgn="base" hangingPunct="0">
                <a:spcBef>
                  <a:spcPct val="0"/>
                </a:spcBef>
                <a:spcAft>
                  <a:spcPct val="0"/>
                </a:spcAft>
                <a:defRPr sz="2000">
                  <a:solidFill>
                    <a:schemeClr val="tx1"/>
                  </a:solidFill>
                  <a:latin typeface="Arial" charset="0"/>
                </a:defRPr>
              </a:lvl6pPr>
              <a:lvl7pPr marL="2971800" indent="-228600" defTabSz="1049338" eaLnBrk="0" fontAlgn="base" hangingPunct="0">
                <a:spcBef>
                  <a:spcPct val="0"/>
                </a:spcBef>
                <a:spcAft>
                  <a:spcPct val="0"/>
                </a:spcAft>
                <a:defRPr sz="2000">
                  <a:solidFill>
                    <a:schemeClr val="tx1"/>
                  </a:solidFill>
                  <a:latin typeface="Arial" charset="0"/>
                </a:defRPr>
              </a:lvl7pPr>
              <a:lvl8pPr marL="3429000" indent="-228600" defTabSz="1049338" eaLnBrk="0" fontAlgn="base" hangingPunct="0">
                <a:spcBef>
                  <a:spcPct val="0"/>
                </a:spcBef>
                <a:spcAft>
                  <a:spcPct val="0"/>
                </a:spcAft>
                <a:defRPr sz="2000">
                  <a:solidFill>
                    <a:schemeClr val="tx1"/>
                  </a:solidFill>
                  <a:latin typeface="Arial" charset="0"/>
                </a:defRPr>
              </a:lvl8pPr>
              <a:lvl9pPr marL="3886200" indent="-228600" defTabSz="1049338" eaLnBrk="0" fontAlgn="base" hangingPunct="0">
                <a:spcBef>
                  <a:spcPct val="0"/>
                </a:spcBef>
                <a:spcAft>
                  <a:spcPct val="0"/>
                </a:spcAft>
                <a:defRPr sz="2000">
                  <a:solidFill>
                    <a:schemeClr val="tx1"/>
                  </a:solidFill>
                  <a:latin typeface="Arial" charset="0"/>
                </a:defRPr>
              </a:lvl9pPr>
            </a:lstStyle>
            <a:p>
              <a:pPr>
                <a:spcBef>
                  <a:spcPct val="50000"/>
                </a:spcBef>
              </a:pPr>
              <a:r>
                <a:rPr lang="en-US" altLang="ko-KR" sz="1200" dirty="0">
                  <a:latin typeface="Arial" panose="020B0604020202020204" pitchFamily="34" charset="0"/>
                  <a:cs typeface="Arial" panose="020B0604020202020204" pitchFamily="34" charset="0"/>
                </a:rPr>
                <a:t>IBP weather station</a:t>
              </a:r>
            </a:p>
          </p:txBody>
        </p:sp>
      </p:grpSp>
      <p:pic>
        <p:nvPicPr>
          <p:cNvPr id="49" name="Picture 2" descr="서울 기상청에 대한 이미지 검색결과">
            <a:extLst>
              <a:ext uri="{FF2B5EF4-FFF2-40B4-BE49-F238E27FC236}">
                <a16:creationId xmlns:a16="http://schemas.microsoft.com/office/drawing/2014/main" id="{41C28E77-3895-4FE4-B08B-5BF8CBC73E7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0909" y="4817721"/>
            <a:ext cx="1953183" cy="1298797"/>
          </a:xfrm>
          <a:prstGeom prst="rect">
            <a:avLst/>
          </a:prstGeom>
          <a:noFill/>
          <a:extLst>
            <a:ext uri="{909E8E84-426E-40DD-AFC4-6F175D3DCCD1}">
              <a14:hiddenFill xmlns:a14="http://schemas.microsoft.com/office/drawing/2010/main">
                <a:solidFill>
                  <a:srgbClr val="FFFFFF"/>
                </a:solidFill>
              </a14:hiddenFill>
            </a:ext>
          </a:extLst>
        </p:spPr>
      </p:pic>
      <p:sp>
        <p:nvSpPr>
          <p:cNvPr id="55" name="Text Box 11">
            <a:extLst>
              <a:ext uri="{FF2B5EF4-FFF2-40B4-BE49-F238E27FC236}">
                <a16:creationId xmlns:a16="http://schemas.microsoft.com/office/drawing/2014/main" id="{4164A648-2A09-42EC-BA15-E127AFC4752A}"/>
              </a:ext>
            </a:extLst>
          </p:cNvPr>
          <p:cNvSpPr txBox="1">
            <a:spLocks noChangeArrowheads="1"/>
          </p:cNvSpPr>
          <p:nvPr/>
        </p:nvSpPr>
        <p:spPr bwMode="auto">
          <a:xfrm>
            <a:off x="449362" y="6095555"/>
            <a:ext cx="2434544" cy="326847"/>
          </a:xfrm>
          <a:prstGeom prst="rect">
            <a:avLst/>
          </a:prstGeom>
          <a:solidFill>
            <a:schemeClr val="bg1"/>
          </a:solidFill>
          <a:ln w="25400">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40806" tIns="70403" rIns="140806" bIns="70403">
            <a:spAutoFit/>
          </a:bodyPr>
          <a:lstStyle>
            <a:defPPr>
              <a:defRPr lang="en-US"/>
            </a:defPPr>
            <a:lvl1pPr defTabSz="1049338">
              <a:spcBef>
                <a:spcPct val="20000"/>
              </a:spcBef>
              <a:buClr>
                <a:srgbClr val="00B283"/>
              </a:buClr>
              <a:defRPr kumimoji="1" sz="1000">
                <a:latin typeface="Arial" charset="0"/>
                <a:ea typeface="굴림" charset="-127"/>
              </a:defRPr>
            </a:lvl1pPr>
            <a:lvl2pPr marL="742950" indent="-285750" defTabSz="1049338">
              <a:defRPr sz="2000">
                <a:latin typeface="Arial" charset="0"/>
              </a:defRPr>
            </a:lvl2pPr>
            <a:lvl3pPr marL="1143000" indent="-228600" defTabSz="1049338">
              <a:defRPr sz="2000">
                <a:latin typeface="Arial" charset="0"/>
              </a:defRPr>
            </a:lvl3pPr>
            <a:lvl4pPr marL="1600200" indent="-228600" defTabSz="1049338">
              <a:defRPr sz="2000">
                <a:latin typeface="Arial" charset="0"/>
              </a:defRPr>
            </a:lvl4pPr>
            <a:lvl5pPr marL="2057400" indent="-228600" defTabSz="1049338">
              <a:defRPr sz="2000">
                <a:latin typeface="Arial" charset="0"/>
              </a:defRPr>
            </a:lvl5pPr>
            <a:lvl6pPr marL="2514600" indent="-228600" defTabSz="1049338" eaLnBrk="0" fontAlgn="base" hangingPunct="0">
              <a:spcBef>
                <a:spcPct val="0"/>
              </a:spcBef>
              <a:spcAft>
                <a:spcPct val="0"/>
              </a:spcAft>
              <a:defRPr sz="2000">
                <a:latin typeface="Arial" charset="0"/>
              </a:defRPr>
            </a:lvl6pPr>
            <a:lvl7pPr marL="2971800" indent="-228600" defTabSz="1049338" eaLnBrk="0" fontAlgn="base" hangingPunct="0">
              <a:spcBef>
                <a:spcPct val="0"/>
              </a:spcBef>
              <a:spcAft>
                <a:spcPct val="0"/>
              </a:spcAft>
              <a:defRPr sz="2000">
                <a:latin typeface="Arial" charset="0"/>
              </a:defRPr>
            </a:lvl7pPr>
            <a:lvl8pPr marL="3429000" indent="-228600" defTabSz="1049338" eaLnBrk="0" fontAlgn="base" hangingPunct="0">
              <a:spcBef>
                <a:spcPct val="0"/>
              </a:spcBef>
              <a:spcAft>
                <a:spcPct val="0"/>
              </a:spcAft>
              <a:defRPr sz="2000">
                <a:latin typeface="Arial" charset="0"/>
              </a:defRPr>
            </a:lvl8pPr>
            <a:lvl9pPr marL="3886200" indent="-228600" defTabSz="1049338" eaLnBrk="0" fontAlgn="base" hangingPunct="0">
              <a:spcBef>
                <a:spcPct val="0"/>
              </a:spcBef>
              <a:spcAft>
                <a:spcPct val="0"/>
              </a:spcAft>
              <a:defRPr sz="2000">
                <a:latin typeface="Arial" charset="0"/>
              </a:defRPr>
            </a:lvl9pPr>
          </a:lstStyle>
          <a:p>
            <a:r>
              <a:rPr lang="en-US" altLang="ko-KR" sz="1200" dirty="0">
                <a:latin typeface="Arial" panose="020B0604020202020204" pitchFamily="34" charset="0"/>
                <a:cs typeface="Arial" panose="020B0604020202020204" pitchFamily="34" charset="0"/>
              </a:rPr>
              <a:t>Seoul (alt.: 20 m, lat.: 37° N)  </a:t>
            </a:r>
            <a:endParaRPr lang="de-DE" altLang="ko-KR" sz="1200" dirty="0">
              <a:latin typeface="Arial" panose="020B0604020202020204" pitchFamily="34" charset="0"/>
              <a:cs typeface="Arial" panose="020B0604020202020204" pitchFamily="34" charset="0"/>
            </a:endParaRPr>
          </a:p>
        </p:txBody>
      </p:sp>
      <p:sp>
        <p:nvSpPr>
          <p:cNvPr id="56" name="Text Box 9">
            <a:extLst>
              <a:ext uri="{FF2B5EF4-FFF2-40B4-BE49-F238E27FC236}">
                <a16:creationId xmlns:a16="http://schemas.microsoft.com/office/drawing/2014/main" id="{FD97D560-C087-49A9-B808-14586C0A1098}"/>
              </a:ext>
            </a:extLst>
          </p:cNvPr>
          <p:cNvSpPr txBox="1">
            <a:spLocks noChangeArrowheads="1"/>
          </p:cNvSpPr>
          <p:nvPr/>
        </p:nvSpPr>
        <p:spPr bwMode="auto">
          <a:xfrm>
            <a:off x="449362" y="4279621"/>
            <a:ext cx="2266124" cy="548446"/>
          </a:xfrm>
          <a:prstGeom prst="rect">
            <a:avLst/>
          </a:prstGeom>
          <a:solidFill>
            <a:schemeClr val="bg1"/>
          </a:solidFill>
          <a:ln w="25400">
            <a:no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40806" tIns="70403" rIns="140806" bIns="70403">
            <a:spAutoFit/>
          </a:bodyPr>
          <a:lstStyle>
            <a:lvl1pPr defTabSz="1049338">
              <a:defRPr sz="2000">
                <a:solidFill>
                  <a:schemeClr val="tx1"/>
                </a:solidFill>
                <a:latin typeface="Arial" charset="0"/>
              </a:defRPr>
            </a:lvl1pPr>
            <a:lvl2pPr marL="742950" indent="-285750" defTabSz="1049338">
              <a:defRPr sz="2000">
                <a:solidFill>
                  <a:schemeClr val="tx1"/>
                </a:solidFill>
                <a:latin typeface="Arial" charset="0"/>
              </a:defRPr>
            </a:lvl2pPr>
            <a:lvl3pPr marL="1143000" indent="-228600" defTabSz="1049338">
              <a:defRPr sz="2000">
                <a:solidFill>
                  <a:schemeClr val="tx1"/>
                </a:solidFill>
                <a:latin typeface="Arial" charset="0"/>
              </a:defRPr>
            </a:lvl3pPr>
            <a:lvl4pPr marL="1600200" indent="-228600" defTabSz="1049338">
              <a:defRPr sz="2000">
                <a:solidFill>
                  <a:schemeClr val="tx1"/>
                </a:solidFill>
                <a:latin typeface="Arial" charset="0"/>
              </a:defRPr>
            </a:lvl4pPr>
            <a:lvl5pPr marL="2057400" indent="-228600" defTabSz="1049338">
              <a:defRPr sz="2000">
                <a:solidFill>
                  <a:schemeClr val="tx1"/>
                </a:solidFill>
                <a:latin typeface="Arial" charset="0"/>
              </a:defRPr>
            </a:lvl5pPr>
            <a:lvl6pPr marL="2514600" indent="-228600" defTabSz="1049338" eaLnBrk="0" fontAlgn="base" hangingPunct="0">
              <a:spcBef>
                <a:spcPct val="0"/>
              </a:spcBef>
              <a:spcAft>
                <a:spcPct val="0"/>
              </a:spcAft>
              <a:defRPr sz="2000">
                <a:solidFill>
                  <a:schemeClr val="tx1"/>
                </a:solidFill>
                <a:latin typeface="Arial" charset="0"/>
              </a:defRPr>
            </a:lvl6pPr>
            <a:lvl7pPr marL="2971800" indent="-228600" defTabSz="1049338" eaLnBrk="0" fontAlgn="base" hangingPunct="0">
              <a:spcBef>
                <a:spcPct val="0"/>
              </a:spcBef>
              <a:spcAft>
                <a:spcPct val="0"/>
              </a:spcAft>
              <a:defRPr sz="2000">
                <a:solidFill>
                  <a:schemeClr val="tx1"/>
                </a:solidFill>
                <a:latin typeface="Arial" charset="0"/>
              </a:defRPr>
            </a:lvl7pPr>
            <a:lvl8pPr marL="3429000" indent="-228600" defTabSz="1049338" eaLnBrk="0" fontAlgn="base" hangingPunct="0">
              <a:spcBef>
                <a:spcPct val="0"/>
              </a:spcBef>
              <a:spcAft>
                <a:spcPct val="0"/>
              </a:spcAft>
              <a:defRPr sz="2000">
                <a:solidFill>
                  <a:schemeClr val="tx1"/>
                </a:solidFill>
                <a:latin typeface="Arial" charset="0"/>
              </a:defRPr>
            </a:lvl8pPr>
            <a:lvl9pPr marL="3886200" indent="-228600" defTabSz="1049338" eaLnBrk="0" fontAlgn="base" hangingPunct="0">
              <a:spcBef>
                <a:spcPct val="0"/>
              </a:spcBef>
              <a:spcAft>
                <a:spcPct val="0"/>
              </a:spcAft>
              <a:defRPr sz="2000">
                <a:solidFill>
                  <a:schemeClr val="tx1"/>
                </a:solidFill>
                <a:latin typeface="Arial" charset="0"/>
              </a:defRPr>
            </a:lvl9pPr>
          </a:lstStyle>
          <a:p>
            <a:pPr>
              <a:spcBef>
                <a:spcPct val="20000"/>
              </a:spcBef>
              <a:buClr>
                <a:srgbClr val="00B283"/>
              </a:buClr>
            </a:pPr>
            <a:r>
              <a:rPr lang="en-US" altLang="ko-KR" sz="1200" dirty="0">
                <a:latin typeface="Arial" panose="020B0604020202020204" pitchFamily="34" charset="0"/>
                <a:cs typeface="Arial" panose="020B0604020202020204" pitchFamily="34" charset="0"/>
              </a:rPr>
              <a:t>Field test site in </a:t>
            </a:r>
            <a:r>
              <a:rPr lang="en-US" altLang="ko-KR" sz="1200" dirty="0" err="1">
                <a:latin typeface="Arial" panose="020B0604020202020204" pitchFamily="34" charset="0"/>
                <a:cs typeface="Arial" panose="020B0604020202020204" pitchFamily="34" charset="0"/>
              </a:rPr>
              <a:t>Holzkirchen</a:t>
            </a:r>
            <a:endParaRPr lang="en-US" altLang="ko-KR" sz="1200" dirty="0">
              <a:latin typeface="Arial" panose="020B0604020202020204" pitchFamily="34" charset="0"/>
              <a:cs typeface="Arial" panose="020B0604020202020204" pitchFamily="34" charset="0"/>
            </a:endParaRPr>
          </a:p>
          <a:p>
            <a:pPr>
              <a:spcBef>
                <a:spcPct val="20000"/>
              </a:spcBef>
              <a:buClr>
                <a:srgbClr val="00B283"/>
              </a:buClr>
            </a:pPr>
            <a:r>
              <a:rPr lang="en-US" altLang="ko-KR" sz="1200" dirty="0">
                <a:latin typeface="Arial" panose="020B0604020202020204" pitchFamily="34" charset="0"/>
                <a:cs typeface="Arial" panose="020B0604020202020204" pitchFamily="34" charset="0"/>
              </a:rPr>
              <a:t> (alt.: 680 m, lat.: 48° N)  </a:t>
            </a:r>
            <a:endParaRPr lang="de-DE" altLang="ko-KR" sz="12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5C9D925-087D-4BF3-A596-FC396A9D9FB4}"/>
              </a:ext>
            </a:extLst>
          </p:cNvPr>
          <p:cNvSpPr txBox="1"/>
          <p:nvPr/>
        </p:nvSpPr>
        <p:spPr>
          <a:xfrm>
            <a:off x="8623064" y="6441491"/>
            <a:ext cx="3141868" cy="292632"/>
          </a:xfrm>
          <a:prstGeom prst="rect">
            <a:avLst/>
          </a:prstGeom>
          <a:noFill/>
        </p:spPr>
        <p:txBody>
          <a:bodyPr wrap="square" lIns="106922" tIns="53461" rIns="106922" bIns="53461"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solar gain in winter  </a:t>
            </a:r>
            <a:endParaRPr lang="en-AU" sz="1200" dirty="0">
              <a:solidFill>
                <a:schemeClr val="accent6">
                  <a:lumMod val="75000"/>
                </a:schemeClr>
              </a:solidFill>
              <a:latin typeface="Arial" panose="020B0604020202020204" pitchFamily="34" charset="0"/>
              <a:cs typeface="Arial" panose="020B0604020202020204" pitchFamily="34" charset="0"/>
            </a:endParaRPr>
          </a:p>
        </p:txBody>
      </p:sp>
      <p:sp>
        <p:nvSpPr>
          <p:cNvPr id="21" name="위쪽/아래쪽 화살표 110">
            <a:extLst>
              <a:ext uri="{FF2B5EF4-FFF2-40B4-BE49-F238E27FC236}">
                <a16:creationId xmlns:a16="http://schemas.microsoft.com/office/drawing/2014/main" id="{FE74CBC8-0113-4BA9-83AE-72D38E4633E8}"/>
              </a:ext>
            </a:extLst>
          </p:cNvPr>
          <p:cNvSpPr/>
          <p:nvPr/>
        </p:nvSpPr>
        <p:spPr bwMode="auto">
          <a:xfrm>
            <a:off x="4302125" y="3780631"/>
            <a:ext cx="648532" cy="1108710"/>
          </a:xfrm>
          <a:prstGeom prst="upDownArrow">
            <a:avLst>
              <a:gd name="adj1" fmla="val 50567"/>
              <a:gd name="adj2" fmla="val 38456"/>
            </a:avLst>
          </a:prstGeom>
          <a:solidFill>
            <a:sysClr val="window" lastClr="FFFFFF">
              <a:lumMod val="65000"/>
              <a:alpha val="44000"/>
            </a:sysClr>
          </a:solidFill>
          <a:ln w="9525" cap="flat" cmpd="sng" algn="ctr">
            <a:noFill/>
            <a:prstDash val="solid"/>
          </a:ln>
          <a:effectLst>
            <a:outerShdw blurRad="40000" dist="20000" dir="5400000" rotWithShape="0">
              <a:srgbClr val="000000">
                <a:alpha val="38000"/>
              </a:srgbClr>
            </a:outerShdw>
          </a:effec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latinLnBrk="0" hangingPunct="0">
              <a:defRPr/>
            </a:pPr>
            <a:endParaRPr kumimoji="0" lang="ko-KR" altLang="en-US" sz="2339" kern="0">
              <a:solidFill>
                <a:srgbClr val="000000"/>
              </a:solidFill>
              <a:latin typeface="Arial" panose="020B0604020202020204" pitchFamily="34" charset="0"/>
              <a:ea typeface="굴림" pitchFamily="50" charset="-127"/>
              <a:cs typeface="Arial" panose="020B0604020202020204" pitchFamily="34" charset="0"/>
            </a:endParaRPr>
          </a:p>
        </p:txBody>
      </p:sp>
      <p:sp>
        <p:nvSpPr>
          <p:cNvPr id="22" name="위쪽/아래쪽 화살표 110">
            <a:extLst>
              <a:ext uri="{FF2B5EF4-FFF2-40B4-BE49-F238E27FC236}">
                <a16:creationId xmlns:a16="http://schemas.microsoft.com/office/drawing/2014/main" id="{36B061F8-3529-49EB-840D-0310A9377610}"/>
              </a:ext>
            </a:extLst>
          </p:cNvPr>
          <p:cNvSpPr/>
          <p:nvPr/>
        </p:nvSpPr>
        <p:spPr bwMode="auto">
          <a:xfrm>
            <a:off x="9018648" y="3860053"/>
            <a:ext cx="648532" cy="1108710"/>
          </a:xfrm>
          <a:prstGeom prst="upDownArrow">
            <a:avLst>
              <a:gd name="adj1" fmla="val 50567"/>
              <a:gd name="adj2" fmla="val 38456"/>
            </a:avLst>
          </a:prstGeom>
          <a:solidFill>
            <a:sysClr val="window" lastClr="FFFFFF">
              <a:lumMod val="65000"/>
              <a:alpha val="44000"/>
            </a:sysClr>
          </a:solidFill>
          <a:ln w="9525" cap="flat" cmpd="sng" algn="ctr">
            <a:noFill/>
            <a:prstDash val="solid"/>
          </a:ln>
          <a:effectLst>
            <a:outerShdw blurRad="40000" dist="20000" dir="5400000" rotWithShape="0">
              <a:srgbClr val="000000">
                <a:alpha val="38000"/>
              </a:srgbClr>
            </a:outerShdw>
          </a:effectLst>
        </p:spPr>
        <p:txBody>
          <a:bodyPr anchor="ct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algn="ctr" defTabSz="1069299" eaLnBrk="0" latinLnBrk="0" hangingPunct="0">
              <a:defRPr/>
            </a:pPr>
            <a:endParaRPr kumimoji="0" lang="ko-KR" altLang="en-US" sz="2339" kern="0">
              <a:solidFill>
                <a:srgbClr val="000000"/>
              </a:solidFill>
              <a:latin typeface="Arial" panose="020B0604020202020204" pitchFamily="34" charset="0"/>
              <a:ea typeface="굴림" pitchFamily="50" charset="-127"/>
              <a:cs typeface="Arial" panose="020B0604020202020204" pitchFamily="34" charset="0"/>
            </a:endParaRPr>
          </a:p>
        </p:txBody>
      </p:sp>
    </p:spTree>
    <p:extLst>
      <p:ext uri="{BB962C8B-B14F-4D97-AF65-F5344CB8AC3E}">
        <p14:creationId xmlns:p14="http://schemas.microsoft.com/office/powerpoint/2010/main" val="905449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내용 개체 틀 1">
            <a:extLst>
              <a:ext uri="{FF2B5EF4-FFF2-40B4-BE49-F238E27FC236}">
                <a16:creationId xmlns:a16="http://schemas.microsoft.com/office/drawing/2014/main" id="{385AAD60-2FDE-42A2-A42F-30C422F0E4F7}"/>
              </a:ext>
            </a:extLst>
          </p:cNvPr>
          <p:cNvSpPr>
            <a:spLocks noGrp="1"/>
          </p:cNvSpPr>
          <p:nvPr>
            <p:ph idx="1"/>
          </p:nvPr>
        </p:nvSpPr>
        <p:spPr>
          <a:xfrm>
            <a:off x="145819" y="1080331"/>
            <a:ext cx="10401762" cy="1296144"/>
          </a:xfrm>
        </p:spPr>
        <p:txBody>
          <a:bodyPr/>
          <a:lstStyle/>
          <a:p>
            <a:r>
              <a:rPr lang="en-US" altLang="ko-KR" sz="1800" b="1" dirty="0"/>
              <a:t>Case study of south window percent </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Comparison of performance by adjusting the area of ​​the south window for 10 certified buildings</a:t>
            </a:r>
          </a:p>
        </p:txBody>
      </p:sp>
      <p:sp>
        <p:nvSpPr>
          <p:cNvPr id="4" name="내용 개체 틀 3">
            <a:extLst>
              <a:ext uri="{FF2B5EF4-FFF2-40B4-BE49-F238E27FC236}">
                <a16:creationId xmlns:a16="http://schemas.microsoft.com/office/drawing/2014/main" id="{14AD8FB0-22AF-4943-A021-ABD8AA1C8F44}"/>
              </a:ext>
            </a:extLst>
          </p:cNvPr>
          <p:cNvSpPr>
            <a:spLocks noGrp="1"/>
          </p:cNvSpPr>
          <p:nvPr>
            <p:ph idx="10"/>
          </p:nvPr>
        </p:nvSpPr>
        <p:spPr/>
        <p:txBody>
          <a:bodyPr/>
          <a:lstStyle/>
          <a:p>
            <a:r>
              <a:rPr lang="en-US" altLang="ko-KR" dirty="0"/>
              <a:t>Localization of passive house - South Window</a:t>
            </a:r>
            <a:endParaRPr lang="ko-KR" altLang="en-US" dirty="0"/>
          </a:p>
        </p:txBody>
      </p:sp>
      <p:graphicFrame>
        <p:nvGraphicFramePr>
          <p:cNvPr id="23" name="표 22">
            <a:extLst>
              <a:ext uri="{FF2B5EF4-FFF2-40B4-BE49-F238E27FC236}">
                <a16:creationId xmlns:a16="http://schemas.microsoft.com/office/drawing/2014/main" id="{CD940CF8-5467-41CD-BBE9-C53790B26844}"/>
              </a:ext>
            </a:extLst>
          </p:cNvPr>
          <p:cNvGraphicFramePr>
            <a:graphicFrameLocks noGrp="1"/>
          </p:cNvGraphicFramePr>
          <p:nvPr>
            <p:extLst>
              <p:ext uri="{D42A27DB-BD31-4B8C-83A1-F6EECF244321}">
                <p14:modId xmlns:p14="http://schemas.microsoft.com/office/powerpoint/2010/main" val="3223446824"/>
              </p:ext>
            </p:extLst>
          </p:nvPr>
        </p:nvGraphicFramePr>
        <p:xfrm>
          <a:off x="1025525" y="2196455"/>
          <a:ext cx="8569329" cy="4967934"/>
        </p:xfrm>
        <a:graphic>
          <a:graphicData uri="http://schemas.openxmlformats.org/drawingml/2006/table">
            <a:tbl>
              <a:tblPr firstRow="1" firstCol="1">
                <a:tableStyleId>{7DF18680-E054-41AD-8BC1-D1AEF772440D}</a:tableStyleId>
              </a:tblPr>
              <a:tblGrid>
                <a:gridCol w="1439585">
                  <a:extLst>
                    <a:ext uri="{9D8B030D-6E8A-4147-A177-3AD203B41FA5}">
                      <a16:colId xmlns:a16="http://schemas.microsoft.com/office/drawing/2014/main" val="20000"/>
                    </a:ext>
                  </a:extLst>
                </a:gridCol>
                <a:gridCol w="648572">
                  <a:extLst>
                    <a:ext uri="{9D8B030D-6E8A-4147-A177-3AD203B41FA5}">
                      <a16:colId xmlns:a16="http://schemas.microsoft.com/office/drawing/2014/main" val="20001"/>
                    </a:ext>
                  </a:extLst>
                </a:gridCol>
                <a:gridCol w="648572">
                  <a:extLst>
                    <a:ext uri="{9D8B030D-6E8A-4147-A177-3AD203B41FA5}">
                      <a16:colId xmlns:a16="http://schemas.microsoft.com/office/drawing/2014/main" val="20002"/>
                    </a:ext>
                  </a:extLst>
                </a:gridCol>
                <a:gridCol w="647056">
                  <a:extLst>
                    <a:ext uri="{9D8B030D-6E8A-4147-A177-3AD203B41FA5}">
                      <a16:colId xmlns:a16="http://schemas.microsoft.com/office/drawing/2014/main" val="20003"/>
                    </a:ext>
                  </a:extLst>
                </a:gridCol>
                <a:gridCol w="648572">
                  <a:extLst>
                    <a:ext uri="{9D8B030D-6E8A-4147-A177-3AD203B41FA5}">
                      <a16:colId xmlns:a16="http://schemas.microsoft.com/office/drawing/2014/main" val="20004"/>
                    </a:ext>
                  </a:extLst>
                </a:gridCol>
                <a:gridCol w="648572">
                  <a:extLst>
                    <a:ext uri="{9D8B030D-6E8A-4147-A177-3AD203B41FA5}">
                      <a16:colId xmlns:a16="http://schemas.microsoft.com/office/drawing/2014/main" val="20005"/>
                    </a:ext>
                  </a:extLst>
                </a:gridCol>
                <a:gridCol w="647056">
                  <a:extLst>
                    <a:ext uri="{9D8B030D-6E8A-4147-A177-3AD203B41FA5}">
                      <a16:colId xmlns:a16="http://schemas.microsoft.com/office/drawing/2014/main" val="20006"/>
                    </a:ext>
                  </a:extLst>
                </a:gridCol>
                <a:gridCol w="648572">
                  <a:extLst>
                    <a:ext uri="{9D8B030D-6E8A-4147-A177-3AD203B41FA5}">
                      <a16:colId xmlns:a16="http://schemas.microsoft.com/office/drawing/2014/main" val="20007"/>
                    </a:ext>
                  </a:extLst>
                </a:gridCol>
                <a:gridCol w="648572">
                  <a:extLst>
                    <a:ext uri="{9D8B030D-6E8A-4147-A177-3AD203B41FA5}">
                      <a16:colId xmlns:a16="http://schemas.microsoft.com/office/drawing/2014/main" val="20008"/>
                    </a:ext>
                  </a:extLst>
                </a:gridCol>
                <a:gridCol w="647056">
                  <a:extLst>
                    <a:ext uri="{9D8B030D-6E8A-4147-A177-3AD203B41FA5}">
                      <a16:colId xmlns:a16="http://schemas.microsoft.com/office/drawing/2014/main" val="20009"/>
                    </a:ext>
                  </a:extLst>
                </a:gridCol>
                <a:gridCol w="648572">
                  <a:extLst>
                    <a:ext uri="{9D8B030D-6E8A-4147-A177-3AD203B41FA5}">
                      <a16:colId xmlns:a16="http://schemas.microsoft.com/office/drawing/2014/main" val="20010"/>
                    </a:ext>
                  </a:extLst>
                </a:gridCol>
                <a:gridCol w="648572">
                  <a:extLst>
                    <a:ext uri="{9D8B030D-6E8A-4147-A177-3AD203B41FA5}">
                      <a16:colId xmlns:a16="http://schemas.microsoft.com/office/drawing/2014/main" val="20011"/>
                    </a:ext>
                  </a:extLst>
                </a:gridCol>
              </a:tblGrid>
              <a:tr h="548160">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case</a:t>
                      </a:r>
                      <a:endParaRPr kumimoji="0" lang="ko-KR" altLang="en-US" sz="1200" b="0"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1</a:t>
                      </a:r>
                      <a:endParaRPr kumimoji="0" lang="en-US" altLang="ko-KR" sz="1200" b="0"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2</a:t>
                      </a:r>
                      <a:endParaRPr kumimoji="0" lang="en-US" altLang="ko-KR" sz="1200" b="0"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3</a:t>
                      </a:r>
                      <a:endParaRPr kumimoji="0" lang="en-US" altLang="ko-KR" sz="1200" b="0" i="0" u="none" strike="noStrike" cap="none" normalizeH="0" baseline="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4</a:t>
                      </a:r>
                      <a:endParaRPr kumimoji="0" lang="en-US" altLang="ko-KR" sz="1200" b="0" i="0" u="none" strike="noStrike" cap="none" normalizeH="0" baseline="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5</a:t>
                      </a:r>
                      <a:endParaRPr kumimoji="0" lang="en-US" altLang="ko-KR" sz="1200" b="0" i="0" u="none" strike="noStrike" cap="none" normalizeH="0" baseline="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6</a:t>
                      </a:r>
                      <a:endParaRPr kumimoji="0" lang="en-US" altLang="ko-KR" sz="1200" b="0"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7</a:t>
                      </a:r>
                      <a:endParaRPr kumimoji="0" lang="en-US" altLang="ko-KR" sz="1200" b="0" i="0" u="none" strike="noStrike" cap="none" normalizeH="0" baseline="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8</a:t>
                      </a:r>
                      <a:endParaRPr kumimoji="0" lang="en-US" altLang="ko-KR" sz="1200" b="0" i="0" u="none" strike="noStrike" cap="none" normalizeH="0" baseline="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9</a:t>
                      </a:r>
                      <a:endParaRPr kumimoji="0" lang="en-US" altLang="ko-KR" sz="1200" b="0" i="0" u="none" strike="noStrike" cap="none" normalizeH="0" baseline="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10</a:t>
                      </a:r>
                      <a:endParaRPr kumimoji="0" lang="en-US" altLang="ko-KR" sz="1200" b="0"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mean</a:t>
                      </a:r>
                      <a:endParaRPr kumimoji="0" lang="en-US" altLang="ko-KR" sz="1200" b="0"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extLst>
                  <a:ext uri="{0D108BD9-81ED-4DB2-BD59-A6C34878D82A}">
                    <a16:rowId xmlns:a16="http://schemas.microsoft.com/office/drawing/2014/main" val="10000"/>
                  </a:ext>
                </a:extLst>
              </a:tr>
              <a:tr h="1092485">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Heat Demand </a:t>
                      </a:r>
                      <a:br>
                        <a:rPr kumimoji="0" lang="ko-KR" altLang="en-US" sz="1200" u="none" strike="noStrike" cap="none" normalizeH="0" baseline="0" dirty="0">
                          <a:ln>
                            <a:noFill/>
                          </a:ln>
                          <a:effectLst/>
                          <a:latin typeface="Arial" panose="020B0604020202020204" pitchFamily="34" charset="0"/>
                          <a:cs typeface="Arial" panose="020B0604020202020204" pitchFamily="34" charset="0"/>
                        </a:rPr>
                      </a:br>
                      <a:r>
                        <a:rPr kumimoji="0" lang="en-US" altLang="ko-KR" sz="1200" u="none" strike="noStrike" cap="none" normalizeH="0" baseline="0" dirty="0">
                          <a:ln>
                            <a:noFill/>
                          </a:ln>
                          <a:effectLst/>
                          <a:latin typeface="Arial" panose="020B0604020202020204" pitchFamily="34" charset="0"/>
                          <a:cs typeface="Arial" panose="020B0604020202020204" pitchFamily="34" charset="0"/>
                        </a:rPr>
                        <a:t>(L)</a:t>
                      </a:r>
                      <a:endParaRPr kumimoji="0" lang="en-US" altLang="ko-KR" sz="1200" b="0"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2.9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3.1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3.0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2.8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2.6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2.9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3.0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2.9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2.9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3.2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2.93</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7172" marR="7172" marT="7172" marB="0" anchor="ctr" horzOverflow="overflow"/>
                </a:tc>
                <a:extLst>
                  <a:ext uri="{0D108BD9-81ED-4DB2-BD59-A6C34878D82A}">
                    <a16:rowId xmlns:a16="http://schemas.microsoft.com/office/drawing/2014/main" val="10001"/>
                  </a:ext>
                </a:extLst>
              </a:tr>
              <a:tr h="1092485">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S. Window area</a:t>
                      </a:r>
                      <a:endParaRPr kumimoji="0" lang="ko-KR" altLang="en-US" sz="1200" b="0"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20.22 </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10.81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19.88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23.46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15.51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14.92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19.50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21.42 </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9.26 </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12.42 </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16.74</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extLst>
                  <a:ext uri="{0D108BD9-81ED-4DB2-BD59-A6C34878D82A}">
                    <a16:rowId xmlns:a16="http://schemas.microsoft.com/office/drawing/2014/main" val="10002"/>
                  </a:ext>
                </a:extLst>
              </a:tr>
              <a:tr h="1142319">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S. wall area</a:t>
                      </a:r>
                      <a:endParaRPr kumimoji="0" lang="ko-KR" altLang="en-US" sz="1200" b="0"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94.28</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50.85</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152.72</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103.88</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60.65</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68.11</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70.61</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a:ln>
                            <a:noFill/>
                          </a:ln>
                          <a:solidFill>
                            <a:schemeClr val="bg1">
                              <a:lumMod val="50000"/>
                            </a:schemeClr>
                          </a:solidFill>
                          <a:effectLst/>
                          <a:latin typeface="Arial" panose="020B0604020202020204" pitchFamily="34" charset="0"/>
                          <a:cs typeface="Arial" panose="020B0604020202020204" pitchFamily="34" charset="0"/>
                        </a:rPr>
                        <a:t>83.87</a:t>
                      </a:r>
                      <a:endParaRPr kumimoji="0" lang="en-US" altLang="ko-KR" sz="1200" b="0" i="0" u="none" strike="noStrike" cap="none" normalizeH="0" baseline="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40.69</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42.96</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lumMod val="50000"/>
                            </a:schemeClr>
                          </a:solidFill>
                          <a:effectLst/>
                          <a:latin typeface="Arial" panose="020B0604020202020204" pitchFamily="34" charset="0"/>
                          <a:cs typeface="Arial" panose="020B0604020202020204" pitchFamily="34" charset="0"/>
                        </a:rPr>
                        <a:t>76.86</a:t>
                      </a:r>
                      <a:endParaRPr kumimoji="0" lang="en-US" altLang="ko-KR" sz="1200" b="0" i="0" u="none" strike="noStrike" cap="none" normalizeH="0" baseline="0" dirty="0">
                        <a:ln>
                          <a:noFill/>
                        </a:ln>
                        <a:solidFill>
                          <a:schemeClr val="bg1">
                            <a:lumMod val="50000"/>
                          </a:schemeClr>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extLst>
                  <a:ext uri="{0D108BD9-81ED-4DB2-BD59-A6C34878D82A}">
                    <a16:rowId xmlns:a16="http://schemas.microsoft.com/office/drawing/2014/main" val="10003"/>
                  </a:ext>
                </a:extLst>
              </a:tr>
              <a:tr h="1092485">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defRPr/>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S. Window %</a:t>
                      </a:r>
                      <a:endParaRPr kumimoji="0" lang="en-US" altLang="ko-KR" sz="1200" b="0"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21.4%</a:t>
                      </a:r>
                      <a:endParaRPr kumimoji="0" lang="en-US" altLang="ko-KR" sz="1200" b="1"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21.3%</a:t>
                      </a:r>
                      <a:endParaRPr kumimoji="0" lang="en-US" altLang="ko-KR" sz="1200" b="1"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13.0%</a:t>
                      </a:r>
                      <a:endParaRPr kumimoji="0" lang="en-US" altLang="ko-KR" sz="1200" b="1"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22.6%</a:t>
                      </a:r>
                      <a:endParaRPr kumimoji="0" lang="en-US" altLang="ko-KR" sz="1200" b="1"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25.6%</a:t>
                      </a:r>
                      <a:endParaRPr kumimoji="0" lang="en-US" altLang="ko-KR" sz="1200" b="1"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21.9%</a:t>
                      </a:r>
                      <a:endParaRPr kumimoji="0" lang="en-US" altLang="ko-KR" sz="1200" b="1"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27.6%</a:t>
                      </a:r>
                      <a:endParaRPr kumimoji="0" lang="en-US" altLang="ko-KR" sz="1200" b="1"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25.5.%</a:t>
                      </a:r>
                      <a:endParaRPr kumimoji="0" lang="en-US" altLang="ko-KR" sz="1200" b="1"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22.8%</a:t>
                      </a:r>
                      <a:endParaRPr kumimoji="0" lang="en-US" altLang="ko-KR" sz="1200" b="1"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28.9%</a:t>
                      </a:r>
                      <a:endParaRPr kumimoji="0" lang="en-US" altLang="ko-KR" sz="1200" b="1"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tc>
                  <a:txBody>
                    <a:bodyPr/>
                    <a:lstStyle>
                      <a:lvl1pPr>
                        <a:spcBef>
                          <a:spcPct val="20000"/>
                        </a:spcBef>
                        <a:buClr>
                          <a:srgbClr val="049E84"/>
                        </a:buClr>
                        <a:buFont typeface="Arial" pitchFamily="34" charset="0"/>
                        <a:defRPr kumimoji="1">
                          <a:solidFill>
                            <a:schemeClr val="tx1"/>
                          </a:solidFill>
                          <a:latin typeface="Arial" pitchFamily="34" charset="0"/>
                        </a:defRPr>
                      </a:lvl1pPr>
                      <a:lvl2pPr marL="742950" indent="-285750">
                        <a:spcBef>
                          <a:spcPct val="20000"/>
                        </a:spcBef>
                        <a:buClr>
                          <a:srgbClr val="049E84"/>
                        </a:buClr>
                        <a:buFont typeface="Wingdings" pitchFamily="2" charset="2"/>
                        <a:defRPr kumimoji="1">
                          <a:solidFill>
                            <a:schemeClr val="tx1"/>
                          </a:solidFill>
                          <a:latin typeface="Arial" pitchFamily="34" charset="0"/>
                        </a:defRPr>
                      </a:lvl2pPr>
                      <a:lvl3pPr marL="1143000" indent="-228600">
                        <a:spcBef>
                          <a:spcPct val="20000"/>
                        </a:spcBef>
                        <a:buClr>
                          <a:srgbClr val="049E84"/>
                        </a:buClr>
                        <a:defRPr kumimoji="1">
                          <a:solidFill>
                            <a:schemeClr val="tx1"/>
                          </a:solidFill>
                          <a:latin typeface="Arial" pitchFamily="34" charset="0"/>
                        </a:defRPr>
                      </a:lvl3pPr>
                      <a:lvl4pPr marL="1600200" indent="-228600">
                        <a:spcBef>
                          <a:spcPct val="20000"/>
                        </a:spcBef>
                        <a:buClr>
                          <a:srgbClr val="049E84"/>
                        </a:buClr>
                        <a:defRPr kumimoji="1">
                          <a:solidFill>
                            <a:schemeClr val="tx1"/>
                          </a:solidFill>
                          <a:latin typeface="Arial" pitchFamily="34" charset="0"/>
                        </a:defRPr>
                      </a:lvl4pPr>
                      <a:lvl5pPr marL="2057400" indent="-228600">
                        <a:spcBef>
                          <a:spcPct val="20000"/>
                        </a:spcBef>
                        <a:buClr>
                          <a:schemeClr val="accent2"/>
                        </a:buClr>
                        <a:defRPr kumimoji="1">
                          <a:solidFill>
                            <a:schemeClr val="tx1"/>
                          </a:solidFill>
                          <a:latin typeface="Tahoma" pitchFamily="34" charset="0"/>
                        </a:defRPr>
                      </a:lvl5pPr>
                      <a:lvl6pPr marL="2514600" indent="-228600" eaLnBrk="0" fontAlgn="base" hangingPunct="0">
                        <a:spcBef>
                          <a:spcPct val="20000"/>
                        </a:spcBef>
                        <a:spcAft>
                          <a:spcPct val="0"/>
                        </a:spcAft>
                        <a:buClr>
                          <a:schemeClr val="accent2"/>
                        </a:buClr>
                        <a:defRPr kumimoji="1">
                          <a:solidFill>
                            <a:schemeClr val="tx1"/>
                          </a:solidFill>
                          <a:latin typeface="Tahoma" pitchFamily="34" charset="0"/>
                        </a:defRPr>
                      </a:lvl6pPr>
                      <a:lvl7pPr marL="2971800" indent="-228600" eaLnBrk="0" fontAlgn="base" hangingPunct="0">
                        <a:spcBef>
                          <a:spcPct val="20000"/>
                        </a:spcBef>
                        <a:spcAft>
                          <a:spcPct val="0"/>
                        </a:spcAft>
                        <a:buClr>
                          <a:schemeClr val="accent2"/>
                        </a:buClr>
                        <a:defRPr kumimoji="1">
                          <a:solidFill>
                            <a:schemeClr val="tx1"/>
                          </a:solidFill>
                          <a:latin typeface="Tahoma" pitchFamily="34" charset="0"/>
                        </a:defRPr>
                      </a:lvl7pPr>
                      <a:lvl8pPr marL="3429000" indent="-228600" eaLnBrk="0" fontAlgn="base" hangingPunct="0">
                        <a:spcBef>
                          <a:spcPct val="20000"/>
                        </a:spcBef>
                        <a:spcAft>
                          <a:spcPct val="0"/>
                        </a:spcAft>
                        <a:buClr>
                          <a:schemeClr val="accent2"/>
                        </a:buClr>
                        <a:defRPr kumimoji="1">
                          <a:solidFill>
                            <a:schemeClr val="tx1"/>
                          </a:solidFill>
                          <a:latin typeface="Tahoma" pitchFamily="34" charset="0"/>
                        </a:defRPr>
                      </a:lvl8pPr>
                      <a:lvl9pPr marL="3886200" indent="-228600" eaLnBrk="0" fontAlgn="base" hangingPunct="0">
                        <a:spcBef>
                          <a:spcPct val="20000"/>
                        </a:spcBef>
                        <a:spcAft>
                          <a:spcPct val="0"/>
                        </a:spcAft>
                        <a:buClr>
                          <a:schemeClr val="accent2"/>
                        </a:buClr>
                        <a:defRPr kumimoji="1">
                          <a:solidFill>
                            <a:schemeClr val="tx1"/>
                          </a:solidFill>
                          <a:latin typeface="Tahoma" pitchFamily="34" charset="0"/>
                        </a:defRPr>
                      </a:lvl9pPr>
                    </a:lstStyle>
                    <a:p>
                      <a:pPr marL="0" marR="0" lvl="0" indent="0" algn="ctr" defTabSz="914400" rtl="0" eaLnBrk="1" fontAlgn="ctr"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23.1%</a:t>
                      </a:r>
                      <a:endParaRPr kumimoji="0" lang="en-US" altLang="ko-KR" sz="1200" b="1" i="0" u="none" strike="noStrike" cap="none" normalizeH="0" baseline="0" dirty="0">
                        <a:ln>
                          <a:noFill/>
                        </a:ln>
                        <a:solidFill>
                          <a:srgbClr val="000000"/>
                        </a:solidFill>
                        <a:effectLst/>
                        <a:latin typeface="Arial" panose="020B0604020202020204" pitchFamily="34" charset="0"/>
                        <a:ea typeface="맑은 고딕" pitchFamily="50" charset="-127"/>
                        <a:cs typeface="Arial" panose="020B0604020202020204" pitchFamily="34" charset="0"/>
                      </a:endParaRPr>
                    </a:p>
                  </a:txBody>
                  <a:tcPr marL="11139" marR="11139" marT="11139" marB="0" anchor="ctr" horzOverflow="overflow"/>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52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내용 개체 틀 1">
            <a:extLst>
              <a:ext uri="{FF2B5EF4-FFF2-40B4-BE49-F238E27FC236}">
                <a16:creationId xmlns:a16="http://schemas.microsoft.com/office/drawing/2014/main" id="{385AAD60-2FDE-42A2-A42F-30C422F0E4F7}"/>
              </a:ext>
            </a:extLst>
          </p:cNvPr>
          <p:cNvSpPr>
            <a:spLocks noGrp="1"/>
          </p:cNvSpPr>
          <p:nvPr>
            <p:ph idx="1"/>
          </p:nvPr>
        </p:nvSpPr>
        <p:spPr>
          <a:xfrm>
            <a:off x="145819" y="1080331"/>
            <a:ext cx="9449031" cy="1296144"/>
          </a:xfrm>
        </p:spPr>
        <p:txBody>
          <a:bodyPr/>
          <a:lstStyle/>
          <a:p>
            <a:r>
              <a:rPr lang="en-US" altLang="ko-KR" sz="1800" b="1" dirty="0"/>
              <a:t>heating demand according to south window percent </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It can be seen that the heating energy performance improves as the area of ​​the south window increases.</a:t>
            </a:r>
          </a:p>
        </p:txBody>
      </p:sp>
      <p:sp>
        <p:nvSpPr>
          <p:cNvPr id="4" name="내용 개체 틀 3">
            <a:extLst>
              <a:ext uri="{FF2B5EF4-FFF2-40B4-BE49-F238E27FC236}">
                <a16:creationId xmlns:a16="http://schemas.microsoft.com/office/drawing/2014/main" id="{14AD8FB0-22AF-4943-A021-ABD8AA1C8F44}"/>
              </a:ext>
            </a:extLst>
          </p:cNvPr>
          <p:cNvSpPr>
            <a:spLocks noGrp="1"/>
          </p:cNvSpPr>
          <p:nvPr>
            <p:ph idx="10"/>
          </p:nvPr>
        </p:nvSpPr>
        <p:spPr/>
        <p:txBody>
          <a:bodyPr/>
          <a:lstStyle/>
          <a:p>
            <a:r>
              <a:rPr lang="en-US" altLang="ko-KR" dirty="0"/>
              <a:t>Localization of passive house - South Window</a:t>
            </a:r>
            <a:endParaRPr lang="ko-KR" altLang="en-US" dirty="0"/>
          </a:p>
        </p:txBody>
      </p:sp>
      <p:sp>
        <p:nvSpPr>
          <p:cNvPr id="5" name="직사각형 4">
            <a:extLst>
              <a:ext uri="{FF2B5EF4-FFF2-40B4-BE49-F238E27FC236}">
                <a16:creationId xmlns:a16="http://schemas.microsoft.com/office/drawing/2014/main" id="{5DBBDF6F-2FF1-4C49-A846-7F1F6C2997A1}"/>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grpSp>
        <p:nvGrpSpPr>
          <p:cNvPr id="2" name="그룹 1">
            <a:extLst>
              <a:ext uri="{FF2B5EF4-FFF2-40B4-BE49-F238E27FC236}">
                <a16:creationId xmlns:a16="http://schemas.microsoft.com/office/drawing/2014/main" id="{711D2A95-BA78-4FD7-9133-FB20E755ECBE}"/>
              </a:ext>
            </a:extLst>
          </p:cNvPr>
          <p:cNvGrpSpPr/>
          <p:nvPr/>
        </p:nvGrpSpPr>
        <p:grpSpPr>
          <a:xfrm>
            <a:off x="797107" y="2497618"/>
            <a:ext cx="9122101" cy="4163333"/>
            <a:chOff x="581083" y="2109358"/>
            <a:chExt cx="9733593" cy="4163333"/>
          </a:xfrm>
        </p:grpSpPr>
        <p:graphicFrame>
          <p:nvGraphicFramePr>
            <p:cNvPr id="6" name="개체 5">
              <a:extLst>
                <a:ext uri="{FF2B5EF4-FFF2-40B4-BE49-F238E27FC236}">
                  <a16:creationId xmlns:a16="http://schemas.microsoft.com/office/drawing/2014/main" id="{87CBCB61-C702-40A7-83A4-B1A93527BC76}"/>
                </a:ext>
              </a:extLst>
            </p:cNvPr>
            <p:cNvGraphicFramePr>
              <a:graphicFrameLocks/>
            </p:cNvGraphicFramePr>
            <p:nvPr>
              <p:extLst>
                <p:ext uri="{D42A27DB-BD31-4B8C-83A1-F6EECF244321}">
                  <p14:modId xmlns:p14="http://schemas.microsoft.com/office/powerpoint/2010/main" val="3691447336"/>
                </p:ext>
              </p:extLst>
            </p:nvPr>
          </p:nvGraphicFramePr>
          <p:xfrm>
            <a:off x="581083" y="2180654"/>
            <a:ext cx="9733593" cy="4092037"/>
          </p:xfrm>
          <a:graphic>
            <a:graphicData uri="http://schemas.openxmlformats.org/presentationml/2006/ole">
              <mc:AlternateContent xmlns:mc="http://schemas.openxmlformats.org/markup-compatibility/2006">
                <mc:Choice xmlns:v="urn:schemas-microsoft-com:vml" Requires="v">
                  <p:oleObj spid="_x0000_s4102" name="차트" r:id="rId3" imgW="9102117" imgH="3993226" progId="Excel.Chart.8">
                    <p:embed/>
                  </p:oleObj>
                </mc:Choice>
                <mc:Fallback>
                  <p:oleObj name="차트" r:id="rId3" imgW="9102117" imgH="3993226" progId="Excel.Chart.8">
                    <p:embed/>
                    <p:pic>
                      <p:nvPicPr>
                        <p:cNvPr id="3" name="개체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83" y="2180654"/>
                          <a:ext cx="9733593" cy="4092037"/>
                        </a:xfrm>
                        <a:prstGeom prst="rect">
                          <a:avLst/>
                        </a:prstGeom>
                        <a:noFill/>
                        <a:ln>
                          <a:noFill/>
                        </a:ln>
                      </p:spPr>
                    </p:pic>
                  </p:oleObj>
                </mc:Fallback>
              </mc:AlternateContent>
            </a:graphicData>
          </a:graphic>
        </p:graphicFrame>
        <p:sp>
          <p:nvSpPr>
            <p:cNvPr id="7" name="TextBox 6">
              <a:extLst>
                <a:ext uri="{FF2B5EF4-FFF2-40B4-BE49-F238E27FC236}">
                  <a16:creationId xmlns:a16="http://schemas.microsoft.com/office/drawing/2014/main" id="{88BEA02A-A3FA-48AA-8025-D979DA273C0E}"/>
                </a:ext>
              </a:extLst>
            </p:cNvPr>
            <p:cNvSpPr txBox="1"/>
            <p:nvPr/>
          </p:nvSpPr>
          <p:spPr>
            <a:xfrm>
              <a:off x="1557279" y="5970074"/>
              <a:ext cx="1570933" cy="292632"/>
            </a:xfrm>
            <a:prstGeom prst="rect">
              <a:avLst/>
            </a:prstGeom>
            <a:solidFill>
              <a:schemeClr val="bg1"/>
            </a:solidFill>
          </p:spPr>
          <p:txBody>
            <a:bodyPr wrap="square" lIns="106922" tIns="53461" rIns="106922" bIns="53461" rtlCol="0">
              <a:spAutoFit/>
            </a:bodyPr>
            <a:lstStyle/>
            <a:p>
              <a:r>
                <a:rPr lang="en-US" sz="1200" dirty="0">
                  <a:latin typeface="Arial" panose="020B0604020202020204" pitchFamily="34" charset="0"/>
                  <a:cs typeface="Arial" panose="020B0604020202020204" pitchFamily="34" charset="0"/>
                </a:rPr>
                <a:t>S. Window 30%</a:t>
              </a:r>
            </a:p>
          </p:txBody>
        </p:sp>
        <p:sp>
          <p:nvSpPr>
            <p:cNvPr id="8" name="TextBox 7">
              <a:extLst>
                <a:ext uri="{FF2B5EF4-FFF2-40B4-BE49-F238E27FC236}">
                  <a16:creationId xmlns:a16="http://schemas.microsoft.com/office/drawing/2014/main" id="{57507FE8-BD14-448F-A27D-F98B0D98C175}"/>
                </a:ext>
              </a:extLst>
            </p:cNvPr>
            <p:cNvSpPr txBox="1"/>
            <p:nvPr/>
          </p:nvSpPr>
          <p:spPr>
            <a:xfrm>
              <a:off x="3578304" y="5970074"/>
              <a:ext cx="1570933" cy="292632"/>
            </a:xfrm>
            <a:prstGeom prst="rect">
              <a:avLst/>
            </a:prstGeom>
            <a:solidFill>
              <a:schemeClr val="bg1"/>
            </a:solidFill>
          </p:spPr>
          <p:txBody>
            <a:bodyPr wrap="square" lIns="106922" tIns="53461" rIns="106922" bIns="53461" rtlCol="0">
              <a:spAutoFit/>
            </a:bodyPr>
            <a:lstStyle/>
            <a:p>
              <a:r>
                <a:rPr lang="en-US" sz="1200" dirty="0">
                  <a:latin typeface="Arial" panose="020B0604020202020204" pitchFamily="34" charset="0"/>
                  <a:cs typeface="Arial" panose="020B0604020202020204" pitchFamily="34" charset="0"/>
                </a:rPr>
                <a:t>S. Window 40%</a:t>
              </a:r>
            </a:p>
          </p:txBody>
        </p:sp>
        <p:sp>
          <p:nvSpPr>
            <p:cNvPr id="9" name="TextBox 8">
              <a:extLst>
                <a:ext uri="{FF2B5EF4-FFF2-40B4-BE49-F238E27FC236}">
                  <a16:creationId xmlns:a16="http://schemas.microsoft.com/office/drawing/2014/main" id="{A79CACC4-6DD3-4E94-B832-F339C56AFDE5}"/>
                </a:ext>
              </a:extLst>
            </p:cNvPr>
            <p:cNvSpPr txBox="1"/>
            <p:nvPr/>
          </p:nvSpPr>
          <p:spPr>
            <a:xfrm>
              <a:off x="5599328" y="5970074"/>
              <a:ext cx="1570933" cy="292632"/>
            </a:xfrm>
            <a:prstGeom prst="rect">
              <a:avLst/>
            </a:prstGeom>
            <a:solidFill>
              <a:schemeClr val="bg1"/>
            </a:solidFill>
          </p:spPr>
          <p:txBody>
            <a:bodyPr wrap="square" lIns="106922" tIns="53461" rIns="106922" bIns="53461" rtlCol="0">
              <a:spAutoFit/>
            </a:bodyPr>
            <a:lstStyle/>
            <a:p>
              <a:r>
                <a:rPr lang="en-US" sz="1200" dirty="0">
                  <a:latin typeface="Arial" panose="020B0604020202020204" pitchFamily="34" charset="0"/>
                  <a:cs typeface="Arial" panose="020B0604020202020204" pitchFamily="34" charset="0"/>
                </a:rPr>
                <a:t>S. Window 50%</a:t>
              </a:r>
            </a:p>
          </p:txBody>
        </p:sp>
        <p:sp>
          <p:nvSpPr>
            <p:cNvPr id="10" name="TextBox 9">
              <a:extLst>
                <a:ext uri="{FF2B5EF4-FFF2-40B4-BE49-F238E27FC236}">
                  <a16:creationId xmlns:a16="http://schemas.microsoft.com/office/drawing/2014/main" id="{EC72E988-4F16-4891-B5CE-1F3276B39F60}"/>
                </a:ext>
              </a:extLst>
            </p:cNvPr>
            <p:cNvSpPr txBox="1"/>
            <p:nvPr/>
          </p:nvSpPr>
          <p:spPr>
            <a:xfrm>
              <a:off x="7620353" y="5970074"/>
              <a:ext cx="1570933" cy="292632"/>
            </a:xfrm>
            <a:prstGeom prst="rect">
              <a:avLst/>
            </a:prstGeom>
            <a:solidFill>
              <a:schemeClr val="bg1"/>
            </a:solidFill>
          </p:spPr>
          <p:txBody>
            <a:bodyPr wrap="square" lIns="106922" tIns="53461" rIns="106922" bIns="53461" rtlCol="0">
              <a:spAutoFit/>
            </a:bodyPr>
            <a:lstStyle/>
            <a:p>
              <a:r>
                <a:rPr lang="en-US" sz="1200" dirty="0">
                  <a:latin typeface="Arial" panose="020B0604020202020204" pitchFamily="34" charset="0"/>
                  <a:cs typeface="Arial" panose="020B0604020202020204" pitchFamily="34" charset="0"/>
                </a:rPr>
                <a:t>S. Window 60%</a:t>
              </a:r>
            </a:p>
          </p:txBody>
        </p:sp>
        <p:sp>
          <p:nvSpPr>
            <p:cNvPr id="11" name="TextBox 10">
              <a:extLst>
                <a:ext uri="{FF2B5EF4-FFF2-40B4-BE49-F238E27FC236}">
                  <a16:creationId xmlns:a16="http://schemas.microsoft.com/office/drawing/2014/main" id="{E0B9F3C0-4BEA-471D-896D-141D8A9B33D9}"/>
                </a:ext>
              </a:extLst>
            </p:cNvPr>
            <p:cNvSpPr txBox="1"/>
            <p:nvPr/>
          </p:nvSpPr>
          <p:spPr>
            <a:xfrm>
              <a:off x="771812" y="5885865"/>
              <a:ext cx="617048" cy="292632"/>
            </a:xfrm>
            <a:prstGeom prst="rect">
              <a:avLst/>
            </a:prstGeom>
            <a:solidFill>
              <a:schemeClr val="bg1"/>
            </a:solidFill>
          </p:spPr>
          <p:txBody>
            <a:bodyPr wrap="square" lIns="106922" tIns="53461" rIns="106922" bIns="53461" rtlCol="0">
              <a:spAutoFit/>
            </a:bodyPr>
            <a:lstStyle/>
            <a:p>
              <a:r>
                <a:rPr lang="en-US" sz="1200" dirty="0">
                  <a:latin typeface="Arial" panose="020B0604020202020204" pitchFamily="34" charset="0"/>
                  <a:cs typeface="Arial" panose="020B0604020202020204" pitchFamily="34" charset="0"/>
                </a:rPr>
                <a:t>(L)</a:t>
              </a:r>
            </a:p>
          </p:txBody>
        </p:sp>
        <p:sp>
          <p:nvSpPr>
            <p:cNvPr id="12" name="TextBox 11">
              <a:extLst>
                <a:ext uri="{FF2B5EF4-FFF2-40B4-BE49-F238E27FC236}">
                  <a16:creationId xmlns:a16="http://schemas.microsoft.com/office/drawing/2014/main" id="{CA89C25C-B4BC-4465-81B2-7AEEF0A1B0F7}"/>
                </a:ext>
              </a:extLst>
            </p:cNvPr>
            <p:cNvSpPr txBox="1"/>
            <p:nvPr/>
          </p:nvSpPr>
          <p:spPr>
            <a:xfrm>
              <a:off x="9388749" y="2109358"/>
              <a:ext cx="842094" cy="292632"/>
            </a:xfrm>
            <a:prstGeom prst="rect">
              <a:avLst/>
            </a:prstGeom>
            <a:solidFill>
              <a:schemeClr val="bg1"/>
            </a:solidFill>
          </p:spPr>
          <p:txBody>
            <a:bodyPr wrap="square" lIns="106922" tIns="53461" rIns="106922" bIns="53461" rtlCol="0">
              <a:spAutoFit/>
            </a:bodyPr>
            <a:lstStyle/>
            <a:p>
              <a:r>
                <a:rPr lang="en-US" sz="1200" dirty="0">
                  <a:latin typeface="Arial" panose="020B0604020202020204" pitchFamily="34" charset="0"/>
                  <a:cs typeface="Arial" panose="020B0604020202020204" pitchFamily="34" charset="0"/>
                </a:rPr>
                <a:t>(case)</a:t>
              </a:r>
            </a:p>
          </p:txBody>
        </p:sp>
      </p:grpSp>
    </p:spTree>
    <p:extLst>
      <p:ext uri="{BB962C8B-B14F-4D97-AF65-F5344CB8AC3E}">
        <p14:creationId xmlns:p14="http://schemas.microsoft.com/office/powerpoint/2010/main" val="3054281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내용 개체 틀 1">
            <a:extLst>
              <a:ext uri="{FF2B5EF4-FFF2-40B4-BE49-F238E27FC236}">
                <a16:creationId xmlns:a16="http://schemas.microsoft.com/office/drawing/2014/main" id="{385AAD60-2FDE-42A2-A42F-30C422F0E4F7}"/>
              </a:ext>
            </a:extLst>
          </p:cNvPr>
          <p:cNvSpPr>
            <a:spLocks noGrp="1"/>
          </p:cNvSpPr>
          <p:nvPr>
            <p:ph idx="1"/>
          </p:nvPr>
        </p:nvSpPr>
        <p:spPr>
          <a:xfrm>
            <a:off x="145819" y="1080331"/>
            <a:ext cx="9449031" cy="1296144"/>
          </a:xfrm>
        </p:spPr>
        <p:txBody>
          <a:bodyPr/>
          <a:lstStyle/>
          <a:p>
            <a:r>
              <a:rPr lang="en-US" altLang="ko-KR" sz="1800" b="1" dirty="0"/>
              <a:t>heating demand according to g-value</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It has the same effect of reducing heat demand with a lower g-value compared to Germany.</a:t>
            </a:r>
          </a:p>
        </p:txBody>
      </p:sp>
      <p:sp>
        <p:nvSpPr>
          <p:cNvPr id="4" name="내용 개체 틀 3">
            <a:extLst>
              <a:ext uri="{FF2B5EF4-FFF2-40B4-BE49-F238E27FC236}">
                <a16:creationId xmlns:a16="http://schemas.microsoft.com/office/drawing/2014/main" id="{14AD8FB0-22AF-4943-A021-ABD8AA1C8F44}"/>
              </a:ext>
            </a:extLst>
          </p:cNvPr>
          <p:cNvSpPr>
            <a:spLocks noGrp="1"/>
          </p:cNvSpPr>
          <p:nvPr>
            <p:ph idx="10"/>
          </p:nvPr>
        </p:nvSpPr>
        <p:spPr/>
        <p:txBody>
          <a:bodyPr/>
          <a:lstStyle/>
          <a:p>
            <a:r>
              <a:rPr lang="en-US" altLang="ko-KR" dirty="0"/>
              <a:t>Localization of passive house - SHGC (g-value)</a:t>
            </a:r>
          </a:p>
        </p:txBody>
      </p:sp>
      <p:graphicFrame>
        <p:nvGraphicFramePr>
          <p:cNvPr id="14" name="차트 13">
            <a:extLst>
              <a:ext uri="{FF2B5EF4-FFF2-40B4-BE49-F238E27FC236}">
                <a16:creationId xmlns:a16="http://schemas.microsoft.com/office/drawing/2014/main" id="{9202F5E1-936A-4361-8DEA-EB8279DDC5AE}"/>
              </a:ext>
            </a:extLst>
          </p:cNvPr>
          <p:cNvGraphicFramePr>
            <a:graphicFrameLocks/>
          </p:cNvGraphicFramePr>
          <p:nvPr>
            <p:extLst>
              <p:ext uri="{D42A27DB-BD31-4B8C-83A1-F6EECF244321}">
                <p14:modId xmlns:p14="http://schemas.microsoft.com/office/powerpoint/2010/main" val="1742549327"/>
              </p:ext>
            </p:extLst>
          </p:nvPr>
        </p:nvGraphicFramePr>
        <p:xfrm>
          <a:off x="738188" y="2996710"/>
          <a:ext cx="4210903" cy="4207185"/>
        </p:xfrm>
        <a:graphic>
          <a:graphicData uri="http://schemas.openxmlformats.org/drawingml/2006/chart">
            <c:chart xmlns:c="http://schemas.openxmlformats.org/drawingml/2006/chart" xmlns:r="http://schemas.openxmlformats.org/officeDocument/2006/relationships" r:id="rId2"/>
          </a:graphicData>
        </a:graphic>
      </p:graphicFrame>
      <p:sp>
        <p:nvSpPr>
          <p:cNvPr id="15" name="Text Box 9">
            <a:extLst>
              <a:ext uri="{FF2B5EF4-FFF2-40B4-BE49-F238E27FC236}">
                <a16:creationId xmlns:a16="http://schemas.microsoft.com/office/drawing/2014/main" id="{2D627D1C-D622-4CB7-8B92-76C013CFEDB1}"/>
              </a:ext>
            </a:extLst>
          </p:cNvPr>
          <p:cNvSpPr txBox="1">
            <a:spLocks noChangeArrowheads="1"/>
          </p:cNvSpPr>
          <p:nvPr/>
        </p:nvSpPr>
        <p:spPr bwMode="auto">
          <a:xfrm>
            <a:off x="4668954" y="3300936"/>
            <a:ext cx="886640"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dirty="0">
                <a:solidFill>
                  <a:srgbClr val="000000"/>
                </a:solidFill>
                <a:latin typeface="Arial" panose="020B0604020202020204" pitchFamily="34" charset="0"/>
                <a:ea typeface="맑은 고딕" pitchFamily="50" charset="-127"/>
                <a:cs typeface="Arial" panose="020B0604020202020204" pitchFamily="34" charset="0"/>
              </a:rPr>
              <a:t>g-</a:t>
            </a:r>
            <a:r>
              <a:rPr lang="ko-KR" altLang="en-US" sz="900" dirty="0">
                <a:solidFill>
                  <a:srgbClr val="000000"/>
                </a:solidFill>
                <a:latin typeface="Arial" panose="020B0604020202020204" pitchFamily="34" charset="0"/>
                <a:ea typeface="맑은 고딕" pitchFamily="50" charset="-127"/>
                <a:cs typeface="Arial" panose="020B0604020202020204" pitchFamily="34" charset="0"/>
              </a:rPr>
              <a:t>값 </a:t>
            </a:r>
            <a:r>
              <a:rPr lang="en-US" altLang="ko-KR" sz="900" dirty="0">
                <a:solidFill>
                  <a:srgbClr val="000000"/>
                </a:solidFill>
                <a:latin typeface="Arial" panose="020B0604020202020204" pitchFamily="34" charset="0"/>
                <a:ea typeface="맑은 고딕" pitchFamily="50" charset="-127"/>
                <a:cs typeface="Arial" panose="020B0604020202020204" pitchFamily="34" charset="0"/>
              </a:rPr>
              <a:t>:</a:t>
            </a:r>
            <a:r>
              <a:rPr lang="ko-KR" altLang="en-US" sz="900" dirty="0">
                <a:solidFill>
                  <a:srgbClr val="000000"/>
                </a:solidFill>
                <a:latin typeface="Arial" panose="020B0604020202020204" pitchFamily="34" charset="0"/>
                <a:ea typeface="맑은 고딕" pitchFamily="50" charset="-127"/>
                <a:cs typeface="Arial" panose="020B0604020202020204" pitchFamily="34" charset="0"/>
              </a:rPr>
              <a:t> </a:t>
            </a:r>
            <a:r>
              <a:rPr lang="en-US" altLang="ko-KR" sz="900" dirty="0">
                <a:solidFill>
                  <a:srgbClr val="000000"/>
                </a:solidFill>
                <a:latin typeface="Arial" panose="020B0604020202020204" pitchFamily="34" charset="0"/>
                <a:ea typeface="맑은 고딕" pitchFamily="50" charset="-127"/>
                <a:cs typeface="Arial" panose="020B0604020202020204" pitchFamily="34" charset="0"/>
              </a:rPr>
              <a:t>0.20</a:t>
            </a:r>
          </a:p>
        </p:txBody>
      </p:sp>
      <p:sp>
        <p:nvSpPr>
          <p:cNvPr id="16" name="Text Box 9">
            <a:extLst>
              <a:ext uri="{FF2B5EF4-FFF2-40B4-BE49-F238E27FC236}">
                <a16:creationId xmlns:a16="http://schemas.microsoft.com/office/drawing/2014/main" id="{65555C24-ED8A-4934-87EA-D1A452F3A9F9}"/>
              </a:ext>
            </a:extLst>
          </p:cNvPr>
          <p:cNvSpPr txBox="1">
            <a:spLocks noChangeArrowheads="1"/>
          </p:cNvSpPr>
          <p:nvPr/>
        </p:nvSpPr>
        <p:spPr bwMode="auto">
          <a:xfrm>
            <a:off x="4668956" y="3950058"/>
            <a:ext cx="886640"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dirty="0">
                <a:solidFill>
                  <a:srgbClr val="000000"/>
                </a:solidFill>
                <a:latin typeface="Arial" panose="020B0604020202020204" pitchFamily="34" charset="0"/>
                <a:ea typeface="맑은 고딕" pitchFamily="50" charset="-127"/>
                <a:cs typeface="Arial" panose="020B0604020202020204" pitchFamily="34" charset="0"/>
              </a:rPr>
              <a:t>g-</a:t>
            </a:r>
            <a:r>
              <a:rPr lang="ko-KR" altLang="en-US" sz="900" dirty="0">
                <a:solidFill>
                  <a:srgbClr val="000000"/>
                </a:solidFill>
                <a:latin typeface="Arial" panose="020B0604020202020204" pitchFamily="34" charset="0"/>
                <a:ea typeface="맑은 고딕" pitchFamily="50" charset="-127"/>
                <a:cs typeface="Arial" panose="020B0604020202020204" pitchFamily="34" charset="0"/>
              </a:rPr>
              <a:t>값 </a:t>
            </a:r>
            <a:r>
              <a:rPr lang="en-US" altLang="ko-KR" sz="900" dirty="0">
                <a:solidFill>
                  <a:srgbClr val="000000"/>
                </a:solidFill>
                <a:latin typeface="Arial" panose="020B0604020202020204" pitchFamily="34" charset="0"/>
                <a:ea typeface="맑은 고딕" pitchFamily="50" charset="-127"/>
                <a:cs typeface="Arial" panose="020B0604020202020204" pitchFamily="34" charset="0"/>
              </a:rPr>
              <a:t>:</a:t>
            </a:r>
            <a:r>
              <a:rPr lang="ko-KR" altLang="en-US" sz="900" dirty="0">
                <a:solidFill>
                  <a:srgbClr val="000000"/>
                </a:solidFill>
                <a:latin typeface="Arial" panose="020B0604020202020204" pitchFamily="34" charset="0"/>
                <a:ea typeface="맑은 고딕" pitchFamily="50" charset="-127"/>
                <a:cs typeface="Arial" panose="020B0604020202020204" pitchFamily="34" charset="0"/>
              </a:rPr>
              <a:t> </a:t>
            </a:r>
            <a:r>
              <a:rPr lang="en-US" altLang="ko-KR" sz="900" dirty="0">
                <a:solidFill>
                  <a:srgbClr val="000000"/>
                </a:solidFill>
                <a:latin typeface="Arial" panose="020B0604020202020204" pitchFamily="34" charset="0"/>
                <a:ea typeface="맑은 고딕" pitchFamily="50" charset="-127"/>
                <a:cs typeface="Arial" panose="020B0604020202020204" pitchFamily="34" charset="0"/>
              </a:rPr>
              <a:t>0.25</a:t>
            </a:r>
          </a:p>
        </p:txBody>
      </p:sp>
      <p:sp>
        <p:nvSpPr>
          <p:cNvPr id="17" name="Text Box 9">
            <a:extLst>
              <a:ext uri="{FF2B5EF4-FFF2-40B4-BE49-F238E27FC236}">
                <a16:creationId xmlns:a16="http://schemas.microsoft.com/office/drawing/2014/main" id="{ADDE4F10-F0D3-4FCC-958E-1F1B60757BC4}"/>
              </a:ext>
            </a:extLst>
          </p:cNvPr>
          <p:cNvSpPr txBox="1">
            <a:spLocks noChangeArrowheads="1"/>
          </p:cNvSpPr>
          <p:nvPr/>
        </p:nvSpPr>
        <p:spPr bwMode="auto">
          <a:xfrm>
            <a:off x="4668956" y="4317631"/>
            <a:ext cx="886640"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dirty="0">
                <a:solidFill>
                  <a:srgbClr val="000000"/>
                </a:solidFill>
                <a:latin typeface="Arial" panose="020B0604020202020204" pitchFamily="34" charset="0"/>
                <a:ea typeface="맑은 고딕" pitchFamily="50" charset="-127"/>
                <a:cs typeface="Arial" panose="020B0604020202020204" pitchFamily="34" charset="0"/>
              </a:rPr>
              <a:t>g-</a:t>
            </a:r>
            <a:r>
              <a:rPr lang="ko-KR" altLang="en-US" sz="900" dirty="0">
                <a:solidFill>
                  <a:srgbClr val="000000"/>
                </a:solidFill>
                <a:latin typeface="Arial" panose="020B0604020202020204" pitchFamily="34" charset="0"/>
                <a:ea typeface="맑은 고딕" pitchFamily="50" charset="-127"/>
                <a:cs typeface="Arial" panose="020B0604020202020204" pitchFamily="34" charset="0"/>
              </a:rPr>
              <a:t>값 </a:t>
            </a:r>
            <a:r>
              <a:rPr lang="en-US" altLang="ko-KR" sz="900" dirty="0">
                <a:solidFill>
                  <a:srgbClr val="000000"/>
                </a:solidFill>
                <a:latin typeface="Arial" panose="020B0604020202020204" pitchFamily="34" charset="0"/>
                <a:ea typeface="맑은 고딕" pitchFamily="50" charset="-127"/>
                <a:cs typeface="Arial" panose="020B0604020202020204" pitchFamily="34" charset="0"/>
              </a:rPr>
              <a:t>:</a:t>
            </a:r>
            <a:r>
              <a:rPr lang="ko-KR" altLang="en-US" sz="900" dirty="0">
                <a:solidFill>
                  <a:srgbClr val="000000"/>
                </a:solidFill>
                <a:latin typeface="Arial" panose="020B0604020202020204" pitchFamily="34" charset="0"/>
                <a:ea typeface="맑은 고딕" pitchFamily="50" charset="-127"/>
                <a:cs typeface="Arial" panose="020B0604020202020204" pitchFamily="34" charset="0"/>
              </a:rPr>
              <a:t> </a:t>
            </a:r>
            <a:r>
              <a:rPr lang="en-US" altLang="ko-KR" sz="900" dirty="0">
                <a:solidFill>
                  <a:srgbClr val="000000"/>
                </a:solidFill>
                <a:latin typeface="Arial" panose="020B0604020202020204" pitchFamily="34" charset="0"/>
                <a:ea typeface="맑은 고딕" pitchFamily="50" charset="-127"/>
                <a:cs typeface="Arial" panose="020B0604020202020204" pitchFamily="34" charset="0"/>
              </a:rPr>
              <a:t>0.30</a:t>
            </a:r>
          </a:p>
        </p:txBody>
      </p:sp>
      <p:sp>
        <p:nvSpPr>
          <p:cNvPr id="18" name="Text Box 9">
            <a:extLst>
              <a:ext uri="{FF2B5EF4-FFF2-40B4-BE49-F238E27FC236}">
                <a16:creationId xmlns:a16="http://schemas.microsoft.com/office/drawing/2014/main" id="{B16E4752-0719-4DEF-AF6B-62CCF2CE3BD1}"/>
              </a:ext>
            </a:extLst>
          </p:cNvPr>
          <p:cNvSpPr txBox="1">
            <a:spLocks noChangeArrowheads="1"/>
          </p:cNvSpPr>
          <p:nvPr/>
        </p:nvSpPr>
        <p:spPr bwMode="auto">
          <a:xfrm>
            <a:off x="4668956" y="4624906"/>
            <a:ext cx="886640"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dirty="0">
                <a:solidFill>
                  <a:schemeClr val="accent1"/>
                </a:solidFill>
                <a:latin typeface="Arial" panose="020B0604020202020204" pitchFamily="34" charset="0"/>
                <a:ea typeface="맑은 고딕" pitchFamily="50" charset="-127"/>
                <a:cs typeface="Arial" panose="020B0604020202020204" pitchFamily="34" charset="0"/>
              </a:rPr>
              <a:t>g-</a:t>
            </a:r>
            <a:r>
              <a:rPr lang="ko-KR" altLang="en-US" sz="900" dirty="0">
                <a:solidFill>
                  <a:schemeClr val="accent1"/>
                </a:solidFill>
                <a:latin typeface="Arial" panose="020B0604020202020204" pitchFamily="34" charset="0"/>
                <a:ea typeface="맑은 고딕" pitchFamily="50" charset="-127"/>
                <a:cs typeface="Arial" panose="020B0604020202020204" pitchFamily="34" charset="0"/>
              </a:rPr>
              <a:t>값 </a:t>
            </a:r>
            <a:r>
              <a:rPr lang="en-US" altLang="ko-KR" sz="900" dirty="0">
                <a:solidFill>
                  <a:schemeClr val="accent1"/>
                </a:solidFill>
                <a:latin typeface="Arial" panose="020B0604020202020204" pitchFamily="34" charset="0"/>
                <a:ea typeface="맑은 고딕" pitchFamily="50" charset="-127"/>
                <a:cs typeface="Arial" panose="020B0604020202020204" pitchFamily="34" charset="0"/>
              </a:rPr>
              <a:t>:</a:t>
            </a:r>
            <a:r>
              <a:rPr lang="ko-KR" altLang="en-US" sz="900" dirty="0">
                <a:solidFill>
                  <a:schemeClr val="accent1"/>
                </a:solidFill>
                <a:latin typeface="Arial" panose="020B0604020202020204" pitchFamily="34" charset="0"/>
                <a:ea typeface="맑은 고딕" pitchFamily="50" charset="-127"/>
                <a:cs typeface="Arial" panose="020B0604020202020204" pitchFamily="34" charset="0"/>
              </a:rPr>
              <a:t> </a:t>
            </a:r>
            <a:r>
              <a:rPr lang="en-US" altLang="ko-KR" sz="900" dirty="0">
                <a:solidFill>
                  <a:schemeClr val="accent1"/>
                </a:solidFill>
                <a:latin typeface="Arial" panose="020B0604020202020204" pitchFamily="34" charset="0"/>
                <a:ea typeface="맑은 고딕" pitchFamily="50" charset="-127"/>
                <a:cs typeface="Arial" panose="020B0604020202020204" pitchFamily="34" charset="0"/>
              </a:rPr>
              <a:t>0.35</a:t>
            </a:r>
          </a:p>
        </p:txBody>
      </p:sp>
      <p:sp>
        <p:nvSpPr>
          <p:cNvPr id="19" name="Text Box 9">
            <a:extLst>
              <a:ext uri="{FF2B5EF4-FFF2-40B4-BE49-F238E27FC236}">
                <a16:creationId xmlns:a16="http://schemas.microsoft.com/office/drawing/2014/main" id="{372B918C-05F9-49DE-B4B1-33511EFCC9E3}"/>
              </a:ext>
            </a:extLst>
          </p:cNvPr>
          <p:cNvSpPr txBox="1">
            <a:spLocks noChangeArrowheads="1"/>
          </p:cNvSpPr>
          <p:nvPr/>
        </p:nvSpPr>
        <p:spPr bwMode="auto">
          <a:xfrm>
            <a:off x="4668956" y="4940300"/>
            <a:ext cx="886640"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a:solidFill>
                  <a:srgbClr val="000000"/>
                </a:solidFill>
                <a:latin typeface="Arial" panose="020B0604020202020204" pitchFamily="34" charset="0"/>
                <a:ea typeface="맑은 고딕" pitchFamily="50" charset="-127"/>
                <a:cs typeface="Arial" panose="020B0604020202020204" pitchFamily="34" charset="0"/>
              </a:rPr>
              <a:t>g-</a:t>
            </a:r>
            <a:r>
              <a:rPr lang="ko-KR" altLang="en-US" sz="900">
                <a:solidFill>
                  <a:srgbClr val="000000"/>
                </a:solidFill>
                <a:latin typeface="Arial" panose="020B0604020202020204" pitchFamily="34" charset="0"/>
                <a:ea typeface="맑은 고딕" pitchFamily="50" charset="-127"/>
                <a:cs typeface="Arial" panose="020B0604020202020204" pitchFamily="34" charset="0"/>
              </a:rPr>
              <a:t>값 </a:t>
            </a:r>
            <a:r>
              <a:rPr lang="en-US" altLang="ko-KR" sz="900">
                <a:solidFill>
                  <a:srgbClr val="000000"/>
                </a:solidFill>
                <a:latin typeface="Arial" panose="020B0604020202020204" pitchFamily="34" charset="0"/>
                <a:ea typeface="맑은 고딕" pitchFamily="50" charset="-127"/>
                <a:cs typeface="Arial" panose="020B0604020202020204" pitchFamily="34" charset="0"/>
              </a:rPr>
              <a:t>:</a:t>
            </a:r>
            <a:r>
              <a:rPr lang="ko-KR" altLang="en-US" sz="900">
                <a:solidFill>
                  <a:srgbClr val="000000"/>
                </a:solidFill>
                <a:latin typeface="Arial" panose="020B0604020202020204" pitchFamily="34" charset="0"/>
                <a:ea typeface="맑은 고딕" pitchFamily="50" charset="-127"/>
                <a:cs typeface="Arial" panose="020B0604020202020204" pitchFamily="34" charset="0"/>
              </a:rPr>
              <a:t> </a:t>
            </a:r>
            <a:r>
              <a:rPr lang="en-US" altLang="ko-KR" sz="900">
                <a:solidFill>
                  <a:srgbClr val="000000"/>
                </a:solidFill>
                <a:latin typeface="Arial" panose="020B0604020202020204" pitchFamily="34" charset="0"/>
                <a:ea typeface="맑은 고딕" pitchFamily="50" charset="-127"/>
                <a:cs typeface="Arial" panose="020B0604020202020204" pitchFamily="34" charset="0"/>
              </a:rPr>
              <a:t>0.40</a:t>
            </a:r>
          </a:p>
        </p:txBody>
      </p:sp>
      <p:sp>
        <p:nvSpPr>
          <p:cNvPr id="20" name="Text Box 9">
            <a:extLst>
              <a:ext uri="{FF2B5EF4-FFF2-40B4-BE49-F238E27FC236}">
                <a16:creationId xmlns:a16="http://schemas.microsoft.com/office/drawing/2014/main" id="{0BFA69AD-2745-47D3-97A6-F0A53DB59367}"/>
              </a:ext>
            </a:extLst>
          </p:cNvPr>
          <p:cNvSpPr txBox="1">
            <a:spLocks noChangeArrowheads="1"/>
          </p:cNvSpPr>
          <p:nvPr/>
        </p:nvSpPr>
        <p:spPr bwMode="auto">
          <a:xfrm>
            <a:off x="4668956" y="5203513"/>
            <a:ext cx="886640"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a:solidFill>
                  <a:srgbClr val="000000"/>
                </a:solidFill>
                <a:latin typeface="Arial" panose="020B0604020202020204" pitchFamily="34" charset="0"/>
                <a:ea typeface="맑은 고딕" pitchFamily="50" charset="-127"/>
                <a:cs typeface="Arial" panose="020B0604020202020204" pitchFamily="34" charset="0"/>
              </a:rPr>
              <a:t>g-</a:t>
            </a:r>
            <a:r>
              <a:rPr lang="ko-KR" altLang="en-US" sz="900">
                <a:solidFill>
                  <a:srgbClr val="000000"/>
                </a:solidFill>
                <a:latin typeface="Arial" panose="020B0604020202020204" pitchFamily="34" charset="0"/>
                <a:ea typeface="맑은 고딕" pitchFamily="50" charset="-127"/>
                <a:cs typeface="Arial" panose="020B0604020202020204" pitchFamily="34" charset="0"/>
              </a:rPr>
              <a:t>값 </a:t>
            </a:r>
            <a:r>
              <a:rPr lang="en-US" altLang="ko-KR" sz="900">
                <a:solidFill>
                  <a:srgbClr val="000000"/>
                </a:solidFill>
                <a:latin typeface="Arial" panose="020B0604020202020204" pitchFamily="34" charset="0"/>
                <a:ea typeface="맑은 고딕" pitchFamily="50" charset="-127"/>
                <a:cs typeface="Arial" panose="020B0604020202020204" pitchFamily="34" charset="0"/>
              </a:rPr>
              <a:t>:</a:t>
            </a:r>
            <a:r>
              <a:rPr lang="ko-KR" altLang="en-US" sz="900">
                <a:solidFill>
                  <a:srgbClr val="000000"/>
                </a:solidFill>
                <a:latin typeface="Arial" panose="020B0604020202020204" pitchFamily="34" charset="0"/>
                <a:ea typeface="맑은 고딕" pitchFamily="50" charset="-127"/>
                <a:cs typeface="Arial" panose="020B0604020202020204" pitchFamily="34" charset="0"/>
              </a:rPr>
              <a:t> </a:t>
            </a:r>
            <a:r>
              <a:rPr lang="en-US" altLang="ko-KR" sz="900">
                <a:solidFill>
                  <a:srgbClr val="000000"/>
                </a:solidFill>
                <a:latin typeface="Arial" panose="020B0604020202020204" pitchFamily="34" charset="0"/>
                <a:ea typeface="맑은 고딕" pitchFamily="50" charset="-127"/>
                <a:cs typeface="Arial" panose="020B0604020202020204" pitchFamily="34" charset="0"/>
              </a:rPr>
              <a:t>0.45</a:t>
            </a:r>
          </a:p>
        </p:txBody>
      </p:sp>
      <p:sp>
        <p:nvSpPr>
          <p:cNvPr id="21" name="Text Box 9">
            <a:extLst>
              <a:ext uri="{FF2B5EF4-FFF2-40B4-BE49-F238E27FC236}">
                <a16:creationId xmlns:a16="http://schemas.microsoft.com/office/drawing/2014/main" id="{3081E5DD-9A9B-45D0-8E87-F483C8840C35}"/>
              </a:ext>
            </a:extLst>
          </p:cNvPr>
          <p:cNvSpPr txBox="1">
            <a:spLocks noChangeArrowheads="1"/>
          </p:cNvSpPr>
          <p:nvPr/>
        </p:nvSpPr>
        <p:spPr bwMode="auto">
          <a:xfrm>
            <a:off x="4668956" y="5474844"/>
            <a:ext cx="886640"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a:solidFill>
                  <a:srgbClr val="000000"/>
                </a:solidFill>
                <a:latin typeface="Arial" panose="020B0604020202020204" pitchFamily="34" charset="0"/>
                <a:ea typeface="맑은 고딕" pitchFamily="50" charset="-127"/>
                <a:cs typeface="Arial" panose="020B0604020202020204" pitchFamily="34" charset="0"/>
              </a:rPr>
              <a:t>g-</a:t>
            </a:r>
            <a:r>
              <a:rPr lang="ko-KR" altLang="en-US" sz="900">
                <a:solidFill>
                  <a:srgbClr val="000000"/>
                </a:solidFill>
                <a:latin typeface="Arial" panose="020B0604020202020204" pitchFamily="34" charset="0"/>
                <a:ea typeface="맑은 고딕" pitchFamily="50" charset="-127"/>
                <a:cs typeface="Arial" panose="020B0604020202020204" pitchFamily="34" charset="0"/>
              </a:rPr>
              <a:t>값 </a:t>
            </a:r>
            <a:r>
              <a:rPr lang="en-US" altLang="ko-KR" sz="900">
                <a:solidFill>
                  <a:srgbClr val="000000"/>
                </a:solidFill>
                <a:latin typeface="Arial" panose="020B0604020202020204" pitchFamily="34" charset="0"/>
                <a:ea typeface="맑은 고딕" pitchFamily="50" charset="-127"/>
                <a:cs typeface="Arial" panose="020B0604020202020204" pitchFamily="34" charset="0"/>
              </a:rPr>
              <a:t>:</a:t>
            </a:r>
            <a:r>
              <a:rPr lang="ko-KR" altLang="en-US" sz="900">
                <a:solidFill>
                  <a:srgbClr val="000000"/>
                </a:solidFill>
                <a:latin typeface="Arial" panose="020B0604020202020204" pitchFamily="34" charset="0"/>
                <a:ea typeface="맑은 고딕" pitchFamily="50" charset="-127"/>
                <a:cs typeface="Arial" panose="020B0604020202020204" pitchFamily="34" charset="0"/>
              </a:rPr>
              <a:t> </a:t>
            </a:r>
            <a:r>
              <a:rPr lang="en-US" altLang="ko-KR" sz="900">
                <a:solidFill>
                  <a:srgbClr val="000000"/>
                </a:solidFill>
                <a:latin typeface="Arial" panose="020B0604020202020204" pitchFamily="34" charset="0"/>
                <a:ea typeface="맑은 고딕" pitchFamily="50" charset="-127"/>
                <a:cs typeface="Arial" panose="020B0604020202020204" pitchFamily="34" charset="0"/>
              </a:rPr>
              <a:t>0.50</a:t>
            </a:r>
          </a:p>
        </p:txBody>
      </p:sp>
      <p:cxnSp>
        <p:nvCxnSpPr>
          <p:cNvPr id="22" name="직선 화살표 연결선 21">
            <a:extLst>
              <a:ext uri="{FF2B5EF4-FFF2-40B4-BE49-F238E27FC236}">
                <a16:creationId xmlns:a16="http://schemas.microsoft.com/office/drawing/2014/main" id="{64B49CB3-C06A-43DD-A688-7D0E0B31CB06}"/>
              </a:ext>
            </a:extLst>
          </p:cNvPr>
          <p:cNvCxnSpPr/>
          <p:nvPr/>
        </p:nvCxnSpPr>
        <p:spPr bwMode="auto">
          <a:xfrm>
            <a:off x="1328089" y="4317631"/>
            <a:ext cx="0" cy="947338"/>
          </a:xfrm>
          <a:prstGeom prst="straightConnector1">
            <a:avLst/>
          </a:prstGeom>
          <a:solidFill>
            <a:schemeClr val="accent1"/>
          </a:solidFill>
          <a:ln w="12700" cap="flat" cmpd="sng" algn="ctr">
            <a:solidFill>
              <a:schemeClr val="accent5"/>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직선 연결선 22">
            <a:extLst>
              <a:ext uri="{FF2B5EF4-FFF2-40B4-BE49-F238E27FC236}">
                <a16:creationId xmlns:a16="http://schemas.microsoft.com/office/drawing/2014/main" id="{ADB6B639-39EA-46FF-8D9A-B31ACB7C6D37}"/>
              </a:ext>
            </a:extLst>
          </p:cNvPr>
          <p:cNvCxnSpPr/>
          <p:nvPr/>
        </p:nvCxnSpPr>
        <p:spPr bwMode="auto">
          <a:xfrm flipH="1">
            <a:off x="1227248" y="5322552"/>
            <a:ext cx="3441708" cy="0"/>
          </a:xfrm>
          <a:prstGeom prst="line">
            <a:avLst/>
          </a:prstGeom>
          <a:ln w="12700">
            <a:solidFill>
              <a:schemeClr val="accent5"/>
            </a:solidFill>
            <a:prstDash val="sysDash"/>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24" name="TextBox 5">
            <a:extLst>
              <a:ext uri="{FF2B5EF4-FFF2-40B4-BE49-F238E27FC236}">
                <a16:creationId xmlns:a16="http://schemas.microsoft.com/office/drawing/2014/main" id="{FAD46D5C-AAD7-4E3B-8CAA-33B86536F266}"/>
              </a:ext>
            </a:extLst>
          </p:cNvPr>
          <p:cNvSpPr txBox="1">
            <a:spLocks noChangeArrowheads="1"/>
          </p:cNvSpPr>
          <p:nvPr/>
        </p:nvSpPr>
        <p:spPr bwMode="auto">
          <a:xfrm>
            <a:off x="1496507" y="4920162"/>
            <a:ext cx="8420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r>
              <a:rPr lang="en-US" altLang="ko-KR" sz="900" dirty="0">
                <a:latin typeface="Arial" panose="020B0604020202020204" pitchFamily="34" charset="0"/>
                <a:cs typeface="Arial" panose="020B0604020202020204" pitchFamily="34" charset="0"/>
              </a:rPr>
              <a:t>1.8L</a:t>
            </a:r>
            <a:endParaRPr lang="ko-KR" altLang="en-US" sz="900" dirty="0">
              <a:latin typeface="Arial" panose="020B0604020202020204" pitchFamily="34" charset="0"/>
              <a:cs typeface="Arial" panose="020B0604020202020204" pitchFamily="34" charset="0"/>
            </a:endParaRPr>
          </a:p>
        </p:txBody>
      </p:sp>
      <p:graphicFrame>
        <p:nvGraphicFramePr>
          <p:cNvPr id="25" name="차트 24">
            <a:extLst>
              <a:ext uri="{FF2B5EF4-FFF2-40B4-BE49-F238E27FC236}">
                <a16:creationId xmlns:a16="http://schemas.microsoft.com/office/drawing/2014/main" id="{904C19AE-E38D-44E8-A83C-9E2BA9307564}"/>
              </a:ext>
            </a:extLst>
          </p:cNvPr>
          <p:cNvGraphicFramePr>
            <a:graphicFrameLocks/>
          </p:cNvGraphicFramePr>
          <p:nvPr>
            <p:extLst>
              <p:ext uri="{D42A27DB-BD31-4B8C-83A1-F6EECF244321}">
                <p14:modId xmlns:p14="http://schemas.microsoft.com/office/powerpoint/2010/main" val="1362631924"/>
              </p:ext>
            </p:extLst>
          </p:nvPr>
        </p:nvGraphicFramePr>
        <p:xfrm>
          <a:off x="5791185" y="3064036"/>
          <a:ext cx="4261625" cy="4143224"/>
        </p:xfrm>
        <a:graphic>
          <a:graphicData uri="http://schemas.openxmlformats.org/drawingml/2006/chart">
            <c:chart xmlns:c="http://schemas.openxmlformats.org/drawingml/2006/chart" xmlns:r="http://schemas.openxmlformats.org/officeDocument/2006/relationships" r:id="rId3"/>
          </a:graphicData>
        </a:graphic>
      </p:graphicFrame>
      <p:sp>
        <p:nvSpPr>
          <p:cNvPr id="26" name="Text Box 9">
            <a:extLst>
              <a:ext uri="{FF2B5EF4-FFF2-40B4-BE49-F238E27FC236}">
                <a16:creationId xmlns:a16="http://schemas.microsoft.com/office/drawing/2014/main" id="{8AFB4096-780A-41BC-933B-D8D417CA2B76}"/>
              </a:ext>
            </a:extLst>
          </p:cNvPr>
          <p:cNvSpPr txBox="1">
            <a:spLocks noChangeArrowheads="1"/>
          </p:cNvSpPr>
          <p:nvPr/>
        </p:nvSpPr>
        <p:spPr bwMode="auto">
          <a:xfrm>
            <a:off x="9648110" y="4452065"/>
            <a:ext cx="858797"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dirty="0">
                <a:solidFill>
                  <a:srgbClr val="000000"/>
                </a:solidFill>
                <a:latin typeface="Arial" panose="020B0604020202020204" pitchFamily="34" charset="0"/>
                <a:cs typeface="Arial" panose="020B0604020202020204" pitchFamily="34" charset="0"/>
              </a:rPr>
              <a:t>g-</a:t>
            </a:r>
            <a:r>
              <a:rPr lang="ko-KR" altLang="en-US" sz="900" dirty="0">
                <a:solidFill>
                  <a:srgbClr val="000000"/>
                </a:solidFill>
                <a:latin typeface="Arial" panose="020B0604020202020204" pitchFamily="34" charset="0"/>
                <a:cs typeface="Arial" panose="020B0604020202020204" pitchFamily="34" charset="0"/>
              </a:rPr>
              <a:t>값 </a:t>
            </a:r>
            <a:r>
              <a:rPr lang="en-US" altLang="ko-KR" sz="900" dirty="0">
                <a:solidFill>
                  <a:srgbClr val="000000"/>
                </a:solidFill>
                <a:latin typeface="Arial" panose="020B0604020202020204" pitchFamily="34" charset="0"/>
                <a:cs typeface="Arial" panose="020B0604020202020204" pitchFamily="34" charset="0"/>
              </a:rPr>
              <a:t>:</a:t>
            </a:r>
            <a:r>
              <a:rPr lang="ko-KR" altLang="en-US" sz="900" dirty="0">
                <a:solidFill>
                  <a:srgbClr val="000000"/>
                </a:solidFill>
                <a:latin typeface="Arial" panose="020B0604020202020204" pitchFamily="34" charset="0"/>
                <a:cs typeface="Arial" panose="020B0604020202020204" pitchFamily="34" charset="0"/>
              </a:rPr>
              <a:t> </a:t>
            </a:r>
            <a:r>
              <a:rPr lang="en-US" altLang="ko-KR" sz="900" dirty="0">
                <a:solidFill>
                  <a:srgbClr val="000000"/>
                </a:solidFill>
                <a:latin typeface="Arial" panose="020B0604020202020204" pitchFamily="34" charset="0"/>
                <a:cs typeface="Arial" panose="020B0604020202020204" pitchFamily="34" charset="0"/>
              </a:rPr>
              <a:t>0.20</a:t>
            </a:r>
          </a:p>
        </p:txBody>
      </p:sp>
      <p:sp>
        <p:nvSpPr>
          <p:cNvPr id="27" name="Text Box 9">
            <a:extLst>
              <a:ext uri="{FF2B5EF4-FFF2-40B4-BE49-F238E27FC236}">
                <a16:creationId xmlns:a16="http://schemas.microsoft.com/office/drawing/2014/main" id="{7F377D9C-79BE-415C-978E-6068D006FA6F}"/>
              </a:ext>
            </a:extLst>
          </p:cNvPr>
          <p:cNvSpPr txBox="1">
            <a:spLocks noChangeArrowheads="1"/>
          </p:cNvSpPr>
          <p:nvPr/>
        </p:nvSpPr>
        <p:spPr bwMode="auto">
          <a:xfrm>
            <a:off x="9648110" y="4866576"/>
            <a:ext cx="858797"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a:solidFill>
                  <a:schemeClr val="accent1"/>
                </a:solidFill>
                <a:latin typeface="Arial" panose="020B0604020202020204" pitchFamily="34" charset="0"/>
                <a:cs typeface="Arial" panose="020B0604020202020204" pitchFamily="34" charset="0"/>
              </a:rPr>
              <a:t>g-</a:t>
            </a:r>
            <a:r>
              <a:rPr lang="ko-KR" altLang="en-US" sz="900">
                <a:solidFill>
                  <a:schemeClr val="accent1"/>
                </a:solidFill>
                <a:latin typeface="Arial" panose="020B0604020202020204" pitchFamily="34" charset="0"/>
                <a:cs typeface="Arial" panose="020B0604020202020204" pitchFamily="34" charset="0"/>
              </a:rPr>
              <a:t>값 </a:t>
            </a:r>
            <a:r>
              <a:rPr lang="en-US" altLang="ko-KR" sz="900">
                <a:solidFill>
                  <a:schemeClr val="accent1"/>
                </a:solidFill>
                <a:latin typeface="Arial" panose="020B0604020202020204" pitchFamily="34" charset="0"/>
                <a:cs typeface="Arial" panose="020B0604020202020204" pitchFamily="34" charset="0"/>
              </a:rPr>
              <a:t>:</a:t>
            </a:r>
            <a:r>
              <a:rPr lang="ko-KR" altLang="en-US" sz="900">
                <a:solidFill>
                  <a:schemeClr val="accent1"/>
                </a:solidFill>
                <a:latin typeface="Arial" panose="020B0604020202020204" pitchFamily="34" charset="0"/>
                <a:cs typeface="Arial" panose="020B0604020202020204" pitchFamily="34" charset="0"/>
              </a:rPr>
              <a:t> </a:t>
            </a:r>
            <a:r>
              <a:rPr lang="en-US" altLang="ko-KR" sz="900">
                <a:solidFill>
                  <a:schemeClr val="accent1"/>
                </a:solidFill>
                <a:latin typeface="Arial" panose="020B0604020202020204" pitchFamily="34" charset="0"/>
                <a:cs typeface="Arial" panose="020B0604020202020204" pitchFamily="34" charset="0"/>
              </a:rPr>
              <a:t>0.25</a:t>
            </a:r>
          </a:p>
        </p:txBody>
      </p:sp>
      <p:sp>
        <p:nvSpPr>
          <p:cNvPr id="29" name="Text Box 9">
            <a:extLst>
              <a:ext uri="{FF2B5EF4-FFF2-40B4-BE49-F238E27FC236}">
                <a16:creationId xmlns:a16="http://schemas.microsoft.com/office/drawing/2014/main" id="{40D42F6B-E7BE-43D1-BCA8-F559D2517406}"/>
              </a:ext>
            </a:extLst>
          </p:cNvPr>
          <p:cNvSpPr txBox="1">
            <a:spLocks noChangeArrowheads="1"/>
          </p:cNvSpPr>
          <p:nvPr/>
        </p:nvSpPr>
        <p:spPr bwMode="auto">
          <a:xfrm>
            <a:off x="9648110" y="5196588"/>
            <a:ext cx="858797"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a:solidFill>
                  <a:srgbClr val="000000"/>
                </a:solidFill>
                <a:latin typeface="Arial" panose="020B0604020202020204" pitchFamily="34" charset="0"/>
                <a:cs typeface="Arial" panose="020B0604020202020204" pitchFamily="34" charset="0"/>
              </a:rPr>
              <a:t>g-</a:t>
            </a:r>
            <a:r>
              <a:rPr lang="ko-KR" altLang="en-US" sz="900">
                <a:solidFill>
                  <a:srgbClr val="000000"/>
                </a:solidFill>
                <a:latin typeface="Arial" panose="020B0604020202020204" pitchFamily="34" charset="0"/>
                <a:cs typeface="Arial" panose="020B0604020202020204" pitchFamily="34" charset="0"/>
              </a:rPr>
              <a:t>값 </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0.30</a:t>
            </a:r>
          </a:p>
        </p:txBody>
      </p:sp>
      <p:sp>
        <p:nvSpPr>
          <p:cNvPr id="30" name="Text Box 9">
            <a:extLst>
              <a:ext uri="{FF2B5EF4-FFF2-40B4-BE49-F238E27FC236}">
                <a16:creationId xmlns:a16="http://schemas.microsoft.com/office/drawing/2014/main" id="{90848FA9-6FC2-4604-A876-2A33564B0E1C}"/>
              </a:ext>
            </a:extLst>
          </p:cNvPr>
          <p:cNvSpPr txBox="1">
            <a:spLocks noChangeArrowheads="1"/>
          </p:cNvSpPr>
          <p:nvPr/>
        </p:nvSpPr>
        <p:spPr bwMode="auto">
          <a:xfrm>
            <a:off x="9648110" y="5491199"/>
            <a:ext cx="858797"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a:solidFill>
                  <a:srgbClr val="000000"/>
                </a:solidFill>
                <a:latin typeface="Arial" panose="020B0604020202020204" pitchFamily="34" charset="0"/>
                <a:cs typeface="Arial" panose="020B0604020202020204" pitchFamily="34" charset="0"/>
              </a:rPr>
              <a:t>g-</a:t>
            </a:r>
            <a:r>
              <a:rPr lang="ko-KR" altLang="en-US" sz="900">
                <a:solidFill>
                  <a:srgbClr val="000000"/>
                </a:solidFill>
                <a:latin typeface="Arial" panose="020B0604020202020204" pitchFamily="34" charset="0"/>
                <a:cs typeface="Arial" panose="020B0604020202020204" pitchFamily="34" charset="0"/>
              </a:rPr>
              <a:t>값 </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0.35</a:t>
            </a:r>
          </a:p>
        </p:txBody>
      </p:sp>
      <p:sp>
        <p:nvSpPr>
          <p:cNvPr id="31" name="Text Box 9">
            <a:extLst>
              <a:ext uri="{FF2B5EF4-FFF2-40B4-BE49-F238E27FC236}">
                <a16:creationId xmlns:a16="http://schemas.microsoft.com/office/drawing/2014/main" id="{F9BF8B3F-9768-40D1-A71D-8C4CE9D28B75}"/>
              </a:ext>
            </a:extLst>
          </p:cNvPr>
          <p:cNvSpPr txBox="1">
            <a:spLocks noChangeArrowheads="1"/>
          </p:cNvSpPr>
          <p:nvPr/>
        </p:nvSpPr>
        <p:spPr bwMode="auto">
          <a:xfrm>
            <a:off x="9648110" y="5713869"/>
            <a:ext cx="858797"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a:solidFill>
                  <a:srgbClr val="000000"/>
                </a:solidFill>
                <a:latin typeface="Arial" panose="020B0604020202020204" pitchFamily="34" charset="0"/>
                <a:cs typeface="Arial" panose="020B0604020202020204" pitchFamily="34" charset="0"/>
              </a:rPr>
              <a:t>g-</a:t>
            </a:r>
            <a:r>
              <a:rPr lang="ko-KR" altLang="en-US" sz="900">
                <a:solidFill>
                  <a:srgbClr val="000000"/>
                </a:solidFill>
                <a:latin typeface="Arial" panose="020B0604020202020204" pitchFamily="34" charset="0"/>
                <a:cs typeface="Arial" panose="020B0604020202020204" pitchFamily="34" charset="0"/>
              </a:rPr>
              <a:t>값 </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0.40</a:t>
            </a:r>
          </a:p>
        </p:txBody>
      </p:sp>
      <p:sp>
        <p:nvSpPr>
          <p:cNvPr id="32" name="Text Box 9">
            <a:extLst>
              <a:ext uri="{FF2B5EF4-FFF2-40B4-BE49-F238E27FC236}">
                <a16:creationId xmlns:a16="http://schemas.microsoft.com/office/drawing/2014/main" id="{DEBAE655-1114-467A-BFB7-165F990679A9}"/>
              </a:ext>
            </a:extLst>
          </p:cNvPr>
          <p:cNvSpPr txBox="1">
            <a:spLocks noChangeArrowheads="1"/>
          </p:cNvSpPr>
          <p:nvPr/>
        </p:nvSpPr>
        <p:spPr bwMode="auto">
          <a:xfrm>
            <a:off x="9645658" y="5879446"/>
            <a:ext cx="860061"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a:solidFill>
                  <a:srgbClr val="000000"/>
                </a:solidFill>
                <a:latin typeface="Arial" panose="020B0604020202020204" pitchFamily="34" charset="0"/>
                <a:cs typeface="Arial" panose="020B0604020202020204" pitchFamily="34" charset="0"/>
              </a:rPr>
              <a:t>g-</a:t>
            </a:r>
            <a:r>
              <a:rPr lang="ko-KR" altLang="en-US" sz="900">
                <a:solidFill>
                  <a:srgbClr val="000000"/>
                </a:solidFill>
                <a:latin typeface="Arial" panose="020B0604020202020204" pitchFamily="34" charset="0"/>
                <a:cs typeface="Arial" panose="020B0604020202020204" pitchFamily="34" charset="0"/>
              </a:rPr>
              <a:t>값 </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0.45</a:t>
            </a:r>
          </a:p>
        </p:txBody>
      </p:sp>
      <p:sp>
        <p:nvSpPr>
          <p:cNvPr id="33" name="Text Box 9">
            <a:extLst>
              <a:ext uri="{FF2B5EF4-FFF2-40B4-BE49-F238E27FC236}">
                <a16:creationId xmlns:a16="http://schemas.microsoft.com/office/drawing/2014/main" id="{9D055FC6-10CF-48FD-B5DC-CAE6C5A8CB7E}"/>
              </a:ext>
            </a:extLst>
          </p:cNvPr>
          <p:cNvSpPr txBox="1">
            <a:spLocks noChangeArrowheads="1"/>
          </p:cNvSpPr>
          <p:nvPr/>
        </p:nvSpPr>
        <p:spPr bwMode="auto">
          <a:xfrm>
            <a:off x="9645658" y="6025609"/>
            <a:ext cx="860061" cy="251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6915" tIns="53458" rIns="106915" bIns="53458">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hangingPunct="1">
              <a:spcBef>
                <a:spcPct val="50000"/>
              </a:spcBef>
            </a:pPr>
            <a:r>
              <a:rPr lang="en-US" altLang="ko-KR" sz="900">
                <a:solidFill>
                  <a:srgbClr val="000000"/>
                </a:solidFill>
                <a:latin typeface="Arial" panose="020B0604020202020204" pitchFamily="34" charset="0"/>
                <a:cs typeface="Arial" panose="020B0604020202020204" pitchFamily="34" charset="0"/>
              </a:rPr>
              <a:t>g-</a:t>
            </a:r>
            <a:r>
              <a:rPr lang="ko-KR" altLang="en-US" sz="900">
                <a:solidFill>
                  <a:srgbClr val="000000"/>
                </a:solidFill>
                <a:latin typeface="Arial" panose="020B0604020202020204" pitchFamily="34" charset="0"/>
                <a:cs typeface="Arial" panose="020B0604020202020204" pitchFamily="34" charset="0"/>
              </a:rPr>
              <a:t>값 </a:t>
            </a:r>
            <a:r>
              <a:rPr lang="en-US" altLang="ko-KR" sz="900">
                <a:solidFill>
                  <a:srgbClr val="000000"/>
                </a:solidFill>
                <a:latin typeface="Arial" panose="020B0604020202020204" pitchFamily="34" charset="0"/>
                <a:cs typeface="Arial" panose="020B0604020202020204" pitchFamily="34" charset="0"/>
              </a:rPr>
              <a:t>:</a:t>
            </a:r>
            <a:r>
              <a:rPr lang="ko-KR" altLang="en-US" sz="900">
                <a:solidFill>
                  <a:srgbClr val="000000"/>
                </a:solidFill>
                <a:latin typeface="Arial" panose="020B0604020202020204" pitchFamily="34" charset="0"/>
                <a:cs typeface="Arial" panose="020B0604020202020204" pitchFamily="34" charset="0"/>
              </a:rPr>
              <a:t> </a:t>
            </a:r>
            <a:r>
              <a:rPr lang="en-US" altLang="ko-KR" sz="900">
                <a:solidFill>
                  <a:srgbClr val="000000"/>
                </a:solidFill>
                <a:latin typeface="Arial" panose="020B0604020202020204" pitchFamily="34" charset="0"/>
                <a:cs typeface="Arial" panose="020B0604020202020204" pitchFamily="34" charset="0"/>
              </a:rPr>
              <a:t>0.50</a:t>
            </a:r>
          </a:p>
        </p:txBody>
      </p:sp>
      <p:cxnSp>
        <p:nvCxnSpPr>
          <p:cNvPr id="34" name="직선 화살표 연결선 33">
            <a:extLst>
              <a:ext uri="{FF2B5EF4-FFF2-40B4-BE49-F238E27FC236}">
                <a16:creationId xmlns:a16="http://schemas.microsoft.com/office/drawing/2014/main" id="{D3FA05FA-D73F-4801-9B1D-30B036B2B5B5}"/>
              </a:ext>
            </a:extLst>
          </p:cNvPr>
          <p:cNvCxnSpPr/>
          <p:nvPr/>
        </p:nvCxnSpPr>
        <p:spPr bwMode="auto">
          <a:xfrm>
            <a:off x="6296495" y="4721277"/>
            <a:ext cx="0" cy="1394265"/>
          </a:xfrm>
          <a:prstGeom prst="straightConnector1">
            <a:avLst/>
          </a:prstGeom>
          <a:solidFill>
            <a:schemeClr val="accent1"/>
          </a:solidFill>
          <a:ln w="12700" cap="flat" cmpd="sng" algn="ctr">
            <a:solidFill>
              <a:schemeClr val="accent5"/>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직선 연결선 34">
            <a:extLst>
              <a:ext uri="{FF2B5EF4-FFF2-40B4-BE49-F238E27FC236}">
                <a16:creationId xmlns:a16="http://schemas.microsoft.com/office/drawing/2014/main" id="{94D46292-E1DC-41D6-B335-87D4F3A5C043}"/>
              </a:ext>
            </a:extLst>
          </p:cNvPr>
          <p:cNvCxnSpPr/>
          <p:nvPr/>
        </p:nvCxnSpPr>
        <p:spPr bwMode="auto">
          <a:xfrm flipH="1">
            <a:off x="6201716" y="6171496"/>
            <a:ext cx="3483163" cy="0"/>
          </a:xfrm>
          <a:prstGeom prst="line">
            <a:avLst/>
          </a:prstGeom>
          <a:ln w="12700">
            <a:solidFill>
              <a:schemeClr val="accent5"/>
            </a:solidFill>
            <a:prstDash val="sysDash"/>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36" name="TextBox 14">
            <a:extLst>
              <a:ext uri="{FF2B5EF4-FFF2-40B4-BE49-F238E27FC236}">
                <a16:creationId xmlns:a16="http://schemas.microsoft.com/office/drawing/2014/main" id="{0A3D9ABC-5A68-4DB9-B61C-51640094FA13}"/>
              </a:ext>
            </a:extLst>
          </p:cNvPr>
          <p:cNvSpPr txBox="1">
            <a:spLocks noChangeArrowheads="1"/>
          </p:cNvSpPr>
          <p:nvPr/>
        </p:nvSpPr>
        <p:spPr bwMode="auto">
          <a:xfrm>
            <a:off x="6380651" y="5883624"/>
            <a:ext cx="91976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r>
              <a:rPr lang="en-US" altLang="ko-KR" sz="900" dirty="0">
                <a:latin typeface="Arial" panose="020B0604020202020204" pitchFamily="34" charset="0"/>
                <a:cs typeface="Arial" panose="020B0604020202020204" pitchFamily="34" charset="0"/>
              </a:rPr>
              <a:t>2.5L</a:t>
            </a:r>
            <a:endParaRPr lang="ko-KR" altLang="en-US" sz="900"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AC46C8C2-41B9-452F-87C6-6CD05FE536A8}"/>
              </a:ext>
            </a:extLst>
          </p:cNvPr>
          <p:cNvSpPr txBox="1"/>
          <p:nvPr/>
        </p:nvSpPr>
        <p:spPr>
          <a:xfrm>
            <a:off x="870386" y="2625555"/>
            <a:ext cx="3923762" cy="323410"/>
          </a:xfrm>
          <a:prstGeom prst="rect">
            <a:avLst/>
          </a:prstGeom>
          <a:noFill/>
        </p:spPr>
        <p:txBody>
          <a:bodyPr wrap="square" lIns="106922" tIns="53461" rIns="106922" bIns="53461" rtlCol="0">
            <a:spAutoFit/>
          </a:bodyPr>
          <a:lstStyle/>
          <a:p>
            <a:r>
              <a:rPr lang="en-US" sz="1400" b="1" dirty="0">
                <a:latin typeface="Arial" panose="020B0604020202020204" pitchFamily="34" charset="0"/>
                <a:cs typeface="Arial" panose="020B0604020202020204" pitchFamily="34" charset="0"/>
              </a:rPr>
              <a:t>- Middle of EU</a:t>
            </a:r>
            <a:endParaRPr lang="en-AU" sz="1400" b="1"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6CA0A99F-0157-4F42-A2CF-7B31DBC6D2EA}"/>
              </a:ext>
            </a:extLst>
          </p:cNvPr>
          <p:cNvSpPr txBox="1"/>
          <p:nvPr/>
        </p:nvSpPr>
        <p:spPr>
          <a:xfrm>
            <a:off x="5958768" y="2551828"/>
            <a:ext cx="3923762" cy="323410"/>
          </a:xfrm>
          <a:prstGeom prst="rect">
            <a:avLst/>
          </a:prstGeom>
          <a:noFill/>
        </p:spPr>
        <p:txBody>
          <a:bodyPr wrap="square" lIns="106922" tIns="53461" rIns="106922" bIns="53461" rtlCol="0">
            <a:spAutoFit/>
          </a:bodyPr>
          <a:lstStyle/>
          <a:p>
            <a:r>
              <a:rPr lang="en-US" sz="1400" b="1" dirty="0">
                <a:latin typeface="Arial" panose="020B0604020202020204" pitchFamily="34" charset="0"/>
                <a:cs typeface="Arial" panose="020B0604020202020204" pitchFamily="34" charset="0"/>
              </a:rPr>
              <a:t>- Seoul</a:t>
            </a:r>
            <a:endParaRPr lang="en-AU"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8066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직사각형 71">
            <a:extLst>
              <a:ext uri="{FF2B5EF4-FFF2-40B4-BE49-F238E27FC236}">
                <a16:creationId xmlns:a16="http://schemas.microsoft.com/office/drawing/2014/main" id="{5E88DA67-DD06-4956-AE17-7D37ABFD4450}"/>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28" name="내용 개체 틀 1">
            <a:extLst>
              <a:ext uri="{FF2B5EF4-FFF2-40B4-BE49-F238E27FC236}">
                <a16:creationId xmlns:a16="http://schemas.microsoft.com/office/drawing/2014/main" id="{385AAD60-2FDE-42A2-A42F-30C422F0E4F7}"/>
              </a:ext>
            </a:extLst>
          </p:cNvPr>
          <p:cNvSpPr>
            <a:spLocks noGrp="1"/>
          </p:cNvSpPr>
          <p:nvPr>
            <p:ph idx="1"/>
          </p:nvPr>
        </p:nvSpPr>
        <p:spPr>
          <a:xfrm>
            <a:off x="145819" y="1080331"/>
            <a:ext cx="10277445" cy="1296144"/>
          </a:xfrm>
        </p:spPr>
        <p:txBody>
          <a:bodyPr/>
          <a:lstStyle/>
          <a:p>
            <a:r>
              <a:rPr lang="en-US" altLang="ko-KR" dirty="0">
                <a:ln>
                  <a:solidFill>
                    <a:schemeClr val="tx1">
                      <a:lumMod val="75000"/>
                      <a:lumOff val="25000"/>
                      <a:alpha val="0"/>
                    </a:schemeClr>
                  </a:solidFill>
                </a:ln>
                <a:solidFill>
                  <a:schemeClr val="tx1"/>
                </a:solidFill>
              </a:rPr>
              <a:t>Adjust g-value according to energy consumption pattern</a:t>
            </a:r>
            <a:endParaRPr lang="en-US" altLang="ko-KR" sz="1800" b="1" dirty="0"/>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Residential facilities receive a lot of solar energy to reduce heating energy, and non-residential facilities block solar energy to reduce cooling load.</a:t>
            </a:r>
          </a:p>
        </p:txBody>
      </p:sp>
      <p:sp>
        <p:nvSpPr>
          <p:cNvPr id="4" name="내용 개체 틀 3">
            <a:extLst>
              <a:ext uri="{FF2B5EF4-FFF2-40B4-BE49-F238E27FC236}">
                <a16:creationId xmlns:a16="http://schemas.microsoft.com/office/drawing/2014/main" id="{14AD8FB0-22AF-4943-A021-ABD8AA1C8F44}"/>
              </a:ext>
            </a:extLst>
          </p:cNvPr>
          <p:cNvSpPr>
            <a:spLocks noGrp="1"/>
          </p:cNvSpPr>
          <p:nvPr>
            <p:ph idx="10"/>
          </p:nvPr>
        </p:nvSpPr>
        <p:spPr/>
        <p:txBody>
          <a:bodyPr/>
          <a:lstStyle/>
          <a:p>
            <a:r>
              <a:rPr lang="en-US" altLang="ko-KR" dirty="0"/>
              <a:t>Localization of passive house - SHGC (g-value)</a:t>
            </a:r>
          </a:p>
        </p:txBody>
      </p:sp>
      <p:sp>
        <p:nvSpPr>
          <p:cNvPr id="40" name="Text Box 9">
            <a:extLst>
              <a:ext uri="{FF2B5EF4-FFF2-40B4-BE49-F238E27FC236}">
                <a16:creationId xmlns:a16="http://schemas.microsoft.com/office/drawing/2014/main" id="{7F99ACCC-14C3-433E-9749-C64281E2EF79}"/>
              </a:ext>
            </a:extLst>
          </p:cNvPr>
          <p:cNvSpPr txBox="1">
            <a:spLocks noChangeArrowheads="1"/>
          </p:cNvSpPr>
          <p:nvPr/>
        </p:nvSpPr>
        <p:spPr bwMode="auto">
          <a:xfrm>
            <a:off x="986157" y="2251881"/>
            <a:ext cx="2362496" cy="606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21" tIns="48112" rIns="96221" bIns="48112">
            <a:spAutoFit/>
          </a:bodyP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spcBef>
                <a:spcPct val="50000"/>
              </a:spcBef>
            </a:pPr>
            <a:r>
              <a:rPr lang="en-US" altLang="ko-KR" sz="1323" dirty="0">
                <a:latin typeface="맑은 고딕" panose="020B0503020000020004" pitchFamily="50" charset="-127"/>
                <a:ea typeface="맑은 고딕" panose="020B0503020000020004" pitchFamily="50" charset="-127"/>
              </a:rPr>
              <a:t>Residential buildings</a:t>
            </a:r>
          </a:p>
          <a:p>
            <a:pPr eaLnBrk="1" latinLnBrk="1" hangingPunct="1">
              <a:spcBef>
                <a:spcPct val="50000"/>
              </a:spcBef>
            </a:pPr>
            <a:r>
              <a:rPr lang="en-US" altLang="ko-KR" sz="1323" dirty="0">
                <a:latin typeface="맑은 고딕" panose="020B0503020000020004" pitchFamily="50" charset="-127"/>
                <a:ea typeface="맑은 고딕" panose="020B0503020000020004" pitchFamily="50" charset="-127"/>
              </a:rPr>
              <a:t>Energy Consumption</a:t>
            </a:r>
            <a:endParaRPr lang="ko-KR" altLang="en-US" sz="1323" dirty="0">
              <a:latin typeface="맑은 고딕" panose="020B0503020000020004" pitchFamily="50" charset="-127"/>
              <a:ea typeface="맑은 고딕" panose="020B0503020000020004" pitchFamily="50" charset="-127"/>
            </a:endParaRPr>
          </a:p>
        </p:txBody>
      </p:sp>
      <p:sp>
        <p:nvSpPr>
          <p:cNvPr id="41" name="직사각형 40">
            <a:extLst>
              <a:ext uri="{FF2B5EF4-FFF2-40B4-BE49-F238E27FC236}">
                <a16:creationId xmlns:a16="http://schemas.microsoft.com/office/drawing/2014/main" id="{1C546BB3-8F22-4F15-812D-A29DCCEF1918}"/>
              </a:ext>
            </a:extLst>
          </p:cNvPr>
          <p:cNvSpPr/>
          <p:nvPr/>
        </p:nvSpPr>
        <p:spPr>
          <a:xfrm>
            <a:off x="1530304" y="2896060"/>
            <a:ext cx="479580" cy="301575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6221" tIns="48112" rIns="96221" bIns="48112"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42" name="직사각형 41">
            <a:extLst>
              <a:ext uri="{FF2B5EF4-FFF2-40B4-BE49-F238E27FC236}">
                <a16:creationId xmlns:a16="http://schemas.microsoft.com/office/drawing/2014/main" id="{83DC161A-0778-4C53-99BA-E2CBD6D35D2A}"/>
              </a:ext>
            </a:extLst>
          </p:cNvPr>
          <p:cNvSpPr/>
          <p:nvPr/>
        </p:nvSpPr>
        <p:spPr>
          <a:xfrm>
            <a:off x="2267177" y="5780542"/>
            <a:ext cx="495332" cy="1312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6221" tIns="48112" rIns="96221" bIns="48112"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43" name="Text Box 9">
            <a:extLst>
              <a:ext uri="{FF2B5EF4-FFF2-40B4-BE49-F238E27FC236}">
                <a16:creationId xmlns:a16="http://schemas.microsoft.com/office/drawing/2014/main" id="{9ECE8110-595D-4A3A-8962-5D76F20A15A9}"/>
              </a:ext>
            </a:extLst>
          </p:cNvPr>
          <p:cNvSpPr txBox="1">
            <a:spLocks noChangeArrowheads="1"/>
          </p:cNvSpPr>
          <p:nvPr/>
        </p:nvSpPr>
        <p:spPr bwMode="auto">
          <a:xfrm>
            <a:off x="1297747" y="6030833"/>
            <a:ext cx="895918" cy="30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21" tIns="48112" rIns="96221" bIns="48112">
            <a:spAutoFit/>
          </a:bodyP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spcBef>
                <a:spcPct val="50000"/>
              </a:spcBef>
            </a:pPr>
            <a:r>
              <a:rPr lang="en-US" altLang="ko-KR" sz="1323" dirty="0">
                <a:latin typeface="맑은 고딕" panose="020B0503020000020004" pitchFamily="50" charset="-127"/>
                <a:ea typeface="맑은 고딕" panose="020B0503020000020004" pitchFamily="50" charset="-127"/>
              </a:rPr>
              <a:t>heating</a:t>
            </a:r>
            <a:endParaRPr lang="ko-KR" altLang="en-US" sz="1323" dirty="0">
              <a:latin typeface="맑은 고딕" panose="020B0503020000020004" pitchFamily="50" charset="-127"/>
              <a:ea typeface="맑은 고딕" panose="020B0503020000020004" pitchFamily="50" charset="-127"/>
            </a:endParaRPr>
          </a:p>
        </p:txBody>
      </p:sp>
      <p:sp>
        <p:nvSpPr>
          <p:cNvPr id="44" name="Text Box 9">
            <a:extLst>
              <a:ext uri="{FF2B5EF4-FFF2-40B4-BE49-F238E27FC236}">
                <a16:creationId xmlns:a16="http://schemas.microsoft.com/office/drawing/2014/main" id="{B4436CBB-299F-460E-B5E7-29EABD4DD4EC}"/>
              </a:ext>
            </a:extLst>
          </p:cNvPr>
          <p:cNvSpPr txBox="1">
            <a:spLocks noChangeArrowheads="1"/>
          </p:cNvSpPr>
          <p:nvPr/>
        </p:nvSpPr>
        <p:spPr bwMode="auto">
          <a:xfrm>
            <a:off x="2251424" y="6030833"/>
            <a:ext cx="895918" cy="30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21" tIns="48112" rIns="96221" bIns="48112">
            <a:spAutoFit/>
          </a:bodyP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spcBef>
                <a:spcPct val="50000"/>
              </a:spcBef>
            </a:pPr>
            <a:r>
              <a:rPr lang="en-US" altLang="ko-KR" sz="1323" dirty="0">
                <a:ln>
                  <a:solidFill>
                    <a:schemeClr val="tx1">
                      <a:lumMod val="75000"/>
                      <a:lumOff val="25000"/>
                      <a:alpha val="0"/>
                    </a:schemeClr>
                  </a:solidFill>
                </a:ln>
                <a:solidFill>
                  <a:schemeClr val="tx1">
                    <a:lumMod val="75000"/>
                    <a:lumOff val="25000"/>
                  </a:schemeClr>
                </a:solidFill>
                <a:latin typeface="맑은 고딕" panose="020B0503020000020004" pitchFamily="50" charset="-127"/>
                <a:ea typeface="맑은 고딕" panose="020B0503020000020004" pitchFamily="50" charset="-127"/>
              </a:rPr>
              <a:t>cooling</a:t>
            </a:r>
            <a:endParaRPr lang="ko-KR" altLang="en-US" sz="1323" dirty="0">
              <a:latin typeface="맑은 고딕" panose="020B0503020000020004" pitchFamily="50" charset="-127"/>
              <a:ea typeface="맑은 고딕" panose="020B0503020000020004" pitchFamily="50" charset="-127"/>
            </a:endParaRPr>
          </a:p>
        </p:txBody>
      </p:sp>
      <p:cxnSp>
        <p:nvCxnSpPr>
          <p:cNvPr id="45" name="직선 연결선 44">
            <a:extLst>
              <a:ext uri="{FF2B5EF4-FFF2-40B4-BE49-F238E27FC236}">
                <a16:creationId xmlns:a16="http://schemas.microsoft.com/office/drawing/2014/main" id="{6F666917-F17C-4060-897D-A8C40A7EBB1E}"/>
              </a:ext>
            </a:extLst>
          </p:cNvPr>
          <p:cNvCxnSpPr/>
          <p:nvPr/>
        </p:nvCxnSpPr>
        <p:spPr>
          <a:xfrm>
            <a:off x="5384447" y="1982092"/>
            <a:ext cx="0" cy="51476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직사각형 45">
            <a:extLst>
              <a:ext uri="{FF2B5EF4-FFF2-40B4-BE49-F238E27FC236}">
                <a16:creationId xmlns:a16="http://schemas.microsoft.com/office/drawing/2014/main" id="{339A6210-BFC2-48BE-A1BA-66EA271F4F5F}"/>
              </a:ext>
            </a:extLst>
          </p:cNvPr>
          <p:cNvSpPr/>
          <p:nvPr/>
        </p:nvSpPr>
        <p:spPr>
          <a:xfrm>
            <a:off x="8326689" y="4954404"/>
            <a:ext cx="441074" cy="9574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96221" tIns="48112" rIns="96221" bIns="48112"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47" name="직사각형 46">
            <a:extLst>
              <a:ext uri="{FF2B5EF4-FFF2-40B4-BE49-F238E27FC236}">
                <a16:creationId xmlns:a16="http://schemas.microsoft.com/office/drawing/2014/main" id="{2E0AE5A6-E1D3-448E-BC27-8B2CA2D13449}"/>
              </a:ext>
            </a:extLst>
          </p:cNvPr>
          <p:cNvSpPr/>
          <p:nvPr/>
        </p:nvSpPr>
        <p:spPr>
          <a:xfrm>
            <a:off x="9117821" y="3729199"/>
            <a:ext cx="432322" cy="218261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lIns="96221" tIns="48112" rIns="96221" bIns="48112"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grpSp>
        <p:nvGrpSpPr>
          <p:cNvPr id="50" name="그룹 1">
            <a:extLst>
              <a:ext uri="{FF2B5EF4-FFF2-40B4-BE49-F238E27FC236}">
                <a16:creationId xmlns:a16="http://schemas.microsoft.com/office/drawing/2014/main" id="{1F72AB60-B76A-4572-BB97-5795790F3126}"/>
              </a:ext>
            </a:extLst>
          </p:cNvPr>
          <p:cNvGrpSpPr>
            <a:grpSpLocks/>
          </p:cNvGrpSpPr>
          <p:nvPr/>
        </p:nvGrpSpPr>
        <p:grpSpPr bwMode="auto">
          <a:xfrm>
            <a:off x="5759010" y="2432232"/>
            <a:ext cx="2065345" cy="2366395"/>
            <a:chOff x="419100" y="565150"/>
            <a:chExt cx="5847364" cy="6311900"/>
          </a:xfrm>
        </p:grpSpPr>
        <p:grpSp>
          <p:nvGrpSpPr>
            <p:cNvPr id="51" name="그룹 43">
              <a:extLst>
                <a:ext uri="{FF2B5EF4-FFF2-40B4-BE49-F238E27FC236}">
                  <a16:creationId xmlns:a16="http://schemas.microsoft.com/office/drawing/2014/main" id="{04CBA70A-150D-4535-BAEA-2E93B8B7694C}"/>
                </a:ext>
              </a:extLst>
            </p:cNvPr>
            <p:cNvGrpSpPr>
              <a:grpSpLocks/>
            </p:cNvGrpSpPr>
            <p:nvPr/>
          </p:nvGrpSpPr>
          <p:grpSpPr bwMode="auto">
            <a:xfrm>
              <a:off x="419100" y="565150"/>
              <a:ext cx="5847364" cy="4658950"/>
              <a:chOff x="503548" y="548680"/>
              <a:chExt cx="4998578" cy="4225484"/>
            </a:xfrm>
          </p:grpSpPr>
          <p:grpSp>
            <p:nvGrpSpPr>
              <p:cNvPr id="56" name="그룹 21">
                <a:extLst>
                  <a:ext uri="{FF2B5EF4-FFF2-40B4-BE49-F238E27FC236}">
                    <a16:creationId xmlns:a16="http://schemas.microsoft.com/office/drawing/2014/main" id="{B616A596-F6BA-447F-8E73-6857FF6358BE}"/>
                  </a:ext>
                </a:extLst>
              </p:cNvPr>
              <p:cNvGrpSpPr>
                <a:grpSpLocks/>
              </p:cNvGrpSpPr>
              <p:nvPr/>
            </p:nvGrpSpPr>
            <p:grpSpPr bwMode="auto">
              <a:xfrm>
                <a:off x="1836184" y="2060470"/>
                <a:ext cx="3665942" cy="2713694"/>
                <a:chOff x="1934757" y="1353838"/>
                <a:chExt cx="3665942" cy="2713694"/>
              </a:xfrm>
            </p:grpSpPr>
            <p:sp>
              <p:nvSpPr>
                <p:cNvPr id="58" name="줄무늬가 있는 오른쪽 화살표 46">
                  <a:extLst>
                    <a:ext uri="{FF2B5EF4-FFF2-40B4-BE49-F238E27FC236}">
                      <a16:creationId xmlns:a16="http://schemas.microsoft.com/office/drawing/2014/main" id="{3FA43714-9820-4586-995F-7B171E906C83}"/>
                    </a:ext>
                  </a:extLst>
                </p:cNvPr>
                <p:cNvSpPr/>
                <p:nvPr/>
              </p:nvSpPr>
              <p:spPr>
                <a:xfrm rot="7892298">
                  <a:off x="2707855" y="2767706"/>
                  <a:ext cx="1799538" cy="800618"/>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59" name="줄무늬가 있는 오른쪽 화살표 47">
                  <a:extLst>
                    <a:ext uri="{FF2B5EF4-FFF2-40B4-BE49-F238E27FC236}">
                      <a16:creationId xmlns:a16="http://schemas.microsoft.com/office/drawing/2014/main" id="{CA481588-43C0-41F9-A6F9-B030ECD6EE14}"/>
                    </a:ext>
                  </a:extLst>
                </p:cNvPr>
                <p:cNvSpPr/>
                <p:nvPr/>
              </p:nvSpPr>
              <p:spPr>
                <a:xfrm rot="2232785">
                  <a:off x="3796128" y="2941487"/>
                  <a:ext cx="1804571" cy="296394"/>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60" name="줄무늬가 있는 오른쪽 화살표 48">
                  <a:extLst>
                    <a:ext uri="{FF2B5EF4-FFF2-40B4-BE49-F238E27FC236}">
                      <a16:creationId xmlns:a16="http://schemas.microsoft.com/office/drawing/2014/main" id="{DE18AFA8-081B-407C-B7D4-237074C3611D}"/>
                    </a:ext>
                  </a:extLst>
                </p:cNvPr>
                <p:cNvSpPr/>
                <p:nvPr/>
              </p:nvSpPr>
              <p:spPr>
                <a:xfrm rot="2232785">
                  <a:off x="1936489" y="1400237"/>
                  <a:ext cx="2630606" cy="931525"/>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grpSp>
          <p:pic>
            <p:nvPicPr>
              <p:cNvPr id="57" name="Picture 2" descr="http://www.bostonbakesforbreastcancer.org/wp-content/uploads/2012/03/sun.jpg">
                <a:extLst>
                  <a:ext uri="{FF2B5EF4-FFF2-40B4-BE49-F238E27FC236}">
                    <a16:creationId xmlns:a16="http://schemas.microsoft.com/office/drawing/2014/main" id="{F2FE5CF5-8DAC-43A2-9513-C4BF030D5AC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3548" y="548680"/>
                <a:ext cx="1440160" cy="146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2" name="직사각형 51">
              <a:extLst>
                <a:ext uri="{FF2B5EF4-FFF2-40B4-BE49-F238E27FC236}">
                  <a16:creationId xmlns:a16="http://schemas.microsoft.com/office/drawing/2014/main" id="{00065595-5DDA-435D-A097-C9BBDAA6D31C}"/>
                </a:ext>
              </a:extLst>
            </p:cNvPr>
            <p:cNvSpPr/>
            <p:nvPr/>
          </p:nvSpPr>
          <p:spPr>
            <a:xfrm>
              <a:off x="4462701" y="1321458"/>
              <a:ext cx="123886" cy="4995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9779" tIns="54890" rIns="109779" bIns="54890"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53" name="직사각형 52">
              <a:extLst>
                <a:ext uri="{FF2B5EF4-FFF2-40B4-BE49-F238E27FC236}">
                  <a16:creationId xmlns:a16="http://schemas.microsoft.com/office/drawing/2014/main" id="{9C8B5EBE-714C-4589-91BD-8C48E1CE1D2B}"/>
                </a:ext>
              </a:extLst>
            </p:cNvPr>
            <p:cNvSpPr/>
            <p:nvPr/>
          </p:nvSpPr>
          <p:spPr>
            <a:xfrm>
              <a:off x="4799668" y="1321458"/>
              <a:ext cx="123886" cy="4995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9779" tIns="54890" rIns="109779" bIns="54890"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54" name="직사각형 53">
              <a:extLst>
                <a:ext uri="{FF2B5EF4-FFF2-40B4-BE49-F238E27FC236}">
                  <a16:creationId xmlns:a16="http://schemas.microsoft.com/office/drawing/2014/main" id="{27342298-05C7-414C-9B48-70139206DB07}"/>
                </a:ext>
              </a:extLst>
            </p:cNvPr>
            <p:cNvSpPr/>
            <p:nvPr/>
          </p:nvSpPr>
          <p:spPr>
            <a:xfrm>
              <a:off x="4170334" y="765897"/>
              <a:ext cx="1050543" cy="555561"/>
            </a:xfrm>
            <a:prstGeom prst="rect">
              <a:avLst/>
            </a:prstGeom>
            <a:solidFill>
              <a:srgbClr val="663300"/>
            </a:solidFill>
          </p:spPr>
          <p:style>
            <a:lnRef idx="2">
              <a:schemeClr val="accent1">
                <a:shade val="50000"/>
              </a:schemeClr>
            </a:lnRef>
            <a:fillRef idx="1">
              <a:schemeClr val="accent1"/>
            </a:fillRef>
            <a:effectRef idx="0">
              <a:schemeClr val="accent1"/>
            </a:effectRef>
            <a:fontRef idx="minor">
              <a:schemeClr val="lt1"/>
            </a:fontRef>
          </p:style>
          <p:txBody>
            <a:bodyPr lIns="109779" tIns="54890" rIns="109779" bIns="54890"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55" name="직사각형 54">
              <a:extLst>
                <a:ext uri="{FF2B5EF4-FFF2-40B4-BE49-F238E27FC236}">
                  <a16:creationId xmlns:a16="http://schemas.microsoft.com/office/drawing/2014/main" id="{6236E481-6B5C-404A-8BFA-33EE7FBE8E59}"/>
                </a:ext>
              </a:extLst>
            </p:cNvPr>
            <p:cNvSpPr/>
            <p:nvPr/>
          </p:nvSpPr>
          <p:spPr>
            <a:xfrm>
              <a:off x="4170334" y="6316822"/>
              <a:ext cx="1050543" cy="560228"/>
            </a:xfrm>
            <a:prstGeom prst="rect">
              <a:avLst/>
            </a:prstGeom>
            <a:solidFill>
              <a:srgbClr val="663300"/>
            </a:solidFill>
          </p:spPr>
          <p:style>
            <a:lnRef idx="2">
              <a:schemeClr val="accent1">
                <a:shade val="50000"/>
              </a:schemeClr>
            </a:lnRef>
            <a:fillRef idx="1">
              <a:schemeClr val="accent1"/>
            </a:fillRef>
            <a:effectRef idx="0">
              <a:schemeClr val="accent1"/>
            </a:effectRef>
            <a:fontRef idx="minor">
              <a:schemeClr val="lt1"/>
            </a:fontRef>
          </p:style>
          <p:txBody>
            <a:bodyPr lIns="109779" tIns="54890" rIns="109779" bIns="54890"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grpSp>
      <p:grpSp>
        <p:nvGrpSpPr>
          <p:cNvPr id="61" name="그룹 53">
            <a:extLst>
              <a:ext uri="{FF2B5EF4-FFF2-40B4-BE49-F238E27FC236}">
                <a16:creationId xmlns:a16="http://schemas.microsoft.com/office/drawing/2014/main" id="{4448D2AE-2123-49A3-95AA-6F87094E0CF9}"/>
              </a:ext>
            </a:extLst>
          </p:cNvPr>
          <p:cNvGrpSpPr>
            <a:grpSpLocks/>
          </p:cNvGrpSpPr>
          <p:nvPr/>
        </p:nvGrpSpPr>
        <p:grpSpPr bwMode="auto">
          <a:xfrm>
            <a:off x="3075812" y="2432232"/>
            <a:ext cx="2079347" cy="2366395"/>
            <a:chOff x="419100" y="565150"/>
            <a:chExt cx="5885875" cy="6311900"/>
          </a:xfrm>
        </p:grpSpPr>
        <p:grpSp>
          <p:nvGrpSpPr>
            <p:cNvPr id="62" name="그룹 54">
              <a:extLst>
                <a:ext uri="{FF2B5EF4-FFF2-40B4-BE49-F238E27FC236}">
                  <a16:creationId xmlns:a16="http://schemas.microsoft.com/office/drawing/2014/main" id="{84591E14-7235-4D09-A6CC-7E8B9D0F9F87}"/>
                </a:ext>
              </a:extLst>
            </p:cNvPr>
            <p:cNvGrpSpPr>
              <a:grpSpLocks/>
            </p:cNvGrpSpPr>
            <p:nvPr/>
          </p:nvGrpSpPr>
          <p:grpSpPr bwMode="auto">
            <a:xfrm>
              <a:off x="419100" y="565150"/>
              <a:ext cx="5885875" cy="4796564"/>
              <a:chOff x="503548" y="548680"/>
              <a:chExt cx="5031499" cy="4350294"/>
            </a:xfrm>
          </p:grpSpPr>
          <p:grpSp>
            <p:nvGrpSpPr>
              <p:cNvPr id="67" name="그룹 21">
                <a:extLst>
                  <a:ext uri="{FF2B5EF4-FFF2-40B4-BE49-F238E27FC236}">
                    <a16:creationId xmlns:a16="http://schemas.microsoft.com/office/drawing/2014/main" id="{AB5A2D30-367F-43E0-8838-EE9259D82A07}"/>
                  </a:ext>
                </a:extLst>
              </p:cNvPr>
              <p:cNvGrpSpPr>
                <a:grpSpLocks/>
              </p:cNvGrpSpPr>
              <p:nvPr/>
            </p:nvGrpSpPr>
            <p:grpSpPr bwMode="auto">
              <a:xfrm>
                <a:off x="1836184" y="2060470"/>
                <a:ext cx="3698863" cy="2838504"/>
                <a:chOff x="1934757" y="1353838"/>
                <a:chExt cx="3698863" cy="2838504"/>
              </a:xfrm>
            </p:grpSpPr>
            <p:sp>
              <p:nvSpPr>
                <p:cNvPr id="69" name="줄무늬가 있는 오른쪽 화살표 61">
                  <a:extLst>
                    <a:ext uri="{FF2B5EF4-FFF2-40B4-BE49-F238E27FC236}">
                      <a16:creationId xmlns:a16="http://schemas.microsoft.com/office/drawing/2014/main" id="{2D1E639F-39EE-48B0-BC05-CAAFE4065607}"/>
                    </a:ext>
                  </a:extLst>
                </p:cNvPr>
                <p:cNvSpPr/>
                <p:nvPr/>
              </p:nvSpPr>
              <p:spPr>
                <a:xfrm rot="7892298">
                  <a:off x="2838567" y="3068455"/>
                  <a:ext cx="1803771" cy="440468"/>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70" name="줄무늬가 있는 오른쪽 화살표 62">
                  <a:extLst>
                    <a:ext uri="{FF2B5EF4-FFF2-40B4-BE49-F238E27FC236}">
                      <a16:creationId xmlns:a16="http://schemas.microsoft.com/office/drawing/2014/main" id="{F9274042-1ACB-4F0D-9AA3-A3AF1029D42E}"/>
                    </a:ext>
                  </a:extLst>
                </p:cNvPr>
                <p:cNvSpPr/>
                <p:nvPr/>
              </p:nvSpPr>
              <p:spPr>
                <a:xfrm rot="2232785">
                  <a:off x="3833630" y="2628154"/>
                  <a:ext cx="1799990" cy="829904"/>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71" name="줄무늬가 있는 오른쪽 화살표 63">
                  <a:extLst>
                    <a:ext uri="{FF2B5EF4-FFF2-40B4-BE49-F238E27FC236}">
                      <a16:creationId xmlns:a16="http://schemas.microsoft.com/office/drawing/2014/main" id="{1835F776-C502-4992-A777-A66497589B13}"/>
                    </a:ext>
                  </a:extLst>
                </p:cNvPr>
                <p:cNvSpPr/>
                <p:nvPr/>
              </p:nvSpPr>
              <p:spPr>
                <a:xfrm rot="2232785">
                  <a:off x="1936230" y="1353657"/>
                  <a:ext cx="2634337" cy="973867"/>
                </a:xfrm>
                <a:prstGeom prst="strip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grpSp>
          <p:pic>
            <p:nvPicPr>
              <p:cNvPr id="68" name="Picture 2" descr="http://www.bostonbakesforbreastcancer.org/wp-content/uploads/2012/03/sun.jpg">
                <a:extLst>
                  <a:ext uri="{FF2B5EF4-FFF2-40B4-BE49-F238E27FC236}">
                    <a16:creationId xmlns:a16="http://schemas.microsoft.com/office/drawing/2014/main" id="{2BA3A9F5-F821-46F6-94C7-938DEEA18A5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3548" y="548680"/>
                <a:ext cx="1440160" cy="146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3" name="직사각형 62">
              <a:extLst>
                <a:ext uri="{FF2B5EF4-FFF2-40B4-BE49-F238E27FC236}">
                  <a16:creationId xmlns:a16="http://schemas.microsoft.com/office/drawing/2014/main" id="{FF36A31B-5D33-45BF-A426-19B1417BCB65}"/>
                </a:ext>
              </a:extLst>
            </p:cNvPr>
            <p:cNvSpPr/>
            <p:nvPr/>
          </p:nvSpPr>
          <p:spPr>
            <a:xfrm>
              <a:off x="4461923" y="1321458"/>
              <a:ext cx="128815" cy="4995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9779" tIns="54890" rIns="109779" bIns="54890"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64" name="직사각형 63">
              <a:extLst>
                <a:ext uri="{FF2B5EF4-FFF2-40B4-BE49-F238E27FC236}">
                  <a16:creationId xmlns:a16="http://schemas.microsoft.com/office/drawing/2014/main" id="{C8A56136-7C60-4CC6-97E0-14C64E0EBBA2}"/>
                </a:ext>
              </a:extLst>
            </p:cNvPr>
            <p:cNvSpPr/>
            <p:nvPr/>
          </p:nvSpPr>
          <p:spPr>
            <a:xfrm>
              <a:off x="4798825" y="1321458"/>
              <a:ext cx="123859" cy="4995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09779" tIns="54890" rIns="109779" bIns="54890"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65" name="직사각형 64">
              <a:extLst>
                <a:ext uri="{FF2B5EF4-FFF2-40B4-BE49-F238E27FC236}">
                  <a16:creationId xmlns:a16="http://schemas.microsoft.com/office/drawing/2014/main" id="{DB84E43B-922B-4E43-92A0-279DEEF04DA0}"/>
                </a:ext>
              </a:extLst>
            </p:cNvPr>
            <p:cNvSpPr/>
            <p:nvPr/>
          </p:nvSpPr>
          <p:spPr>
            <a:xfrm>
              <a:off x="4169610" y="765897"/>
              <a:ext cx="1050341" cy="555561"/>
            </a:xfrm>
            <a:prstGeom prst="rect">
              <a:avLst/>
            </a:prstGeom>
            <a:solidFill>
              <a:srgbClr val="663300"/>
            </a:solidFill>
          </p:spPr>
          <p:style>
            <a:lnRef idx="2">
              <a:schemeClr val="accent1">
                <a:shade val="50000"/>
              </a:schemeClr>
            </a:lnRef>
            <a:fillRef idx="1">
              <a:schemeClr val="accent1"/>
            </a:fillRef>
            <a:effectRef idx="0">
              <a:schemeClr val="accent1"/>
            </a:effectRef>
            <a:fontRef idx="minor">
              <a:schemeClr val="lt1"/>
            </a:fontRef>
          </p:style>
          <p:txBody>
            <a:bodyPr lIns="109779" tIns="54890" rIns="109779" bIns="54890"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sp>
          <p:nvSpPr>
            <p:cNvPr id="66" name="직사각형 65">
              <a:extLst>
                <a:ext uri="{FF2B5EF4-FFF2-40B4-BE49-F238E27FC236}">
                  <a16:creationId xmlns:a16="http://schemas.microsoft.com/office/drawing/2014/main" id="{46CD5E2F-A920-40ED-8468-BB2153E104B9}"/>
                </a:ext>
              </a:extLst>
            </p:cNvPr>
            <p:cNvSpPr/>
            <p:nvPr/>
          </p:nvSpPr>
          <p:spPr>
            <a:xfrm>
              <a:off x="4169610" y="6316822"/>
              <a:ext cx="1050341" cy="560228"/>
            </a:xfrm>
            <a:prstGeom prst="rect">
              <a:avLst/>
            </a:prstGeom>
            <a:solidFill>
              <a:srgbClr val="663300"/>
            </a:solidFill>
          </p:spPr>
          <p:style>
            <a:lnRef idx="2">
              <a:schemeClr val="accent1">
                <a:shade val="50000"/>
              </a:schemeClr>
            </a:lnRef>
            <a:fillRef idx="1">
              <a:schemeClr val="accent1"/>
            </a:fillRef>
            <a:effectRef idx="0">
              <a:schemeClr val="accent1"/>
            </a:effectRef>
            <a:fontRef idx="minor">
              <a:schemeClr val="lt1"/>
            </a:fontRef>
          </p:style>
          <p:txBody>
            <a:bodyPr lIns="109779" tIns="54890" rIns="109779" bIns="54890" anchor="ctr"/>
            <a:lstStyle/>
            <a:p>
              <a:pPr algn="ctr" eaLnBrk="1" latinLnBrk="1" hangingPunct="1">
                <a:defRPr/>
              </a:pPr>
              <a:endParaRPr lang="ko-KR" altLang="en-US" sz="2315">
                <a:latin typeface="맑은 고딕" panose="020B0503020000020004" pitchFamily="50" charset="-127"/>
                <a:ea typeface="맑은 고딕" panose="020B0503020000020004" pitchFamily="50" charset="-127"/>
              </a:endParaRPr>
            </a:p>
          </p:txBody>
        </p:sp>
      </p:grpSp>
      <p:grpSp>
        <p:nvGrpSpPr>
          <p:cNvPr id="73" name="그룹 72">
            <a:extLst>
              <a:ext uri="{FF2B5EF4-FFF2-40B4-BE49-F238E27FC236}">
                <a16:creationId xmlns:a16="http://schemas.microsoft.com/office/drawing/2014/main" id="{A6B363C5-46AB-4221-AB76-7FFE8F9DB21A}"/>
              </a:ext>
            </a:extLst>
          </p:cNvPr>
          <p:cNvGrpSpPr>
            <a:grpSpLocks/>
          </p:cNvGrpSpPr>
          <p:nvPr/>
        </p:nvGrpSpPr>
        <p:grpSpPr bwMode="auto">
          <a:xfrm>
            <a:off x="3100548" y="5184788"/>
            <a:ext cx="2309711" cy="1908318"/>
            <a:chOff x="1998663" y="2881313"/>
            <a:chExt cx="2987675" cy="2326425"/>
          </a:xfrm>
        </p:grpSpPr>
        <p:pic>
          <p:nvPicPr>
            <p:cNvPr id="74" name="Picture 19" descr="http://ncc.phinf.naver.net/20141020_250/1413788829085nHgvn_JPEG/6.jpg?type=w646">
              <a:extLst>
                <a:ext uri="{FF2B5EF4-FFF2-40B4-BE49-F238E27FC236}">
                  <a16:creationId xmlns:a16="http://schemas.microsoft.com/office/drawing/2014/main" id="{063E8A54-AA17-40D3-86E9-9E966BE54B6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98663" y="2881313"/>
              <a:ext cx="2789237"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 Box 9">
              <a:extLst>
                <a:ext uri="{FF2B5EF4-FFF2-40B4-BE49-F238E27FC236}">
                  <a16:creationId xmlns:a16="http://schemas.microsoft.com/office/drawing/2014/main" id="{095F226C-73ED-49B6-AF37-5749982A7B80}"/>
                </a:ext>
              </a:extLst>
            </p:cNvPr>
            <p:cNvSpPr txBox="1">
              <a:spLocks noChangeArrowheads="1"/>
            </p:cNvSpPr>
            <p:nvPr/>
          </p:nvSpPr>
          <p:spPr bwMode="auto">
            <a:xfrm>
              <a:off x="2059192" y="4824412"/>
              <a:ext cx="2927146" cy="38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79" tIns="54890" rIns="109779" bIns="54890">
              <a:spAutoFit/>
            </a:bodyP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spcBef>
                  <a:spcPct val="50000"/>
                </a:spcBef>
              </a:pPr>
              <a:r>
                <a:rPr lang="en-US" altLang="ko-KR" sz="1323" dirty="0">
                  <a:ln>
                    <a:solidFill>
                      <a:schemeClr val="tx1">
                        <a:lumMod val="75000"/>
                        <a:lumOff val="25000"/>
                        <a:alpha val="0"/>
                      </a:schemeClr>
                    </a:solidFill>
                  </a:ln>
                  <a:solidFill>
                    <a:schemeClr val="tx1">
                      <a:lumMod val="75000"/>
                      <a:lumOff val="25000"/>
                    </a:schemeClr>
                  </a:solidFill>
                  <a:latin typeface="맑은 고딕" panose="020B0503020000020004" pitchFamily="50" charset="-127"/>
                  <a:ea typeface="맑은 고딕" panose="020B0503020000020004" pitchFamily="50" charset="-127"/>
                </a:rPr>
                <a:t>Low Internal Heat Gain</a:t>
              </a:r>
              <a:endParaRPr lang="ko-KR" altLang="en-US" sz="1323" dirty="0">
                <a:latin typeface="맑은 고딕" panose="020B0503020000020004" pitchFamily="50" charset="-127"/>
                <a:ea typeface="맑은 고딕" panose="020B0503020000020004" pitchFamily="50" charset="-127"/>
              </a:endParaRPr>
            </a:p>
          </p:txBody>
        </p:sp>
      </p:grpSp>
      <p:grpSp>
        <p:nvGrpSpPr>
          <p:cNvPr id="76" name="그룹 75">
            <a:extLst>
              <a:ext uri="{FF2B5EF4-FFF2-40B4-BE49-F238E27FC236}">
                <a16:creationId xmlns:a16="http://schemas.microsoft.com/office/drawing/2014/main" id="{CBC8BA62-49ED-45C4-9CEC-D2F3F5C546E9}"/>
              </a:ext>
            </a:extLst>
          </p:cNvPr>
          <p:cNvGrpSpPr>
            <a:grpSpLocks/>
          </p:cNvGrpSpPr>
          <p:nvPr/>
        </p:nvGrpSpPr>
        <p:grpSpPr bwMode="auto">
          <a:xfrm>
            <a:off x="5460049" y="5184788"/>
            <a:ext cx="2262915" cy="1908318"/>
            <a:chOff x="5135226" y="2881313"/>
            <a:chExt cx="2926383" cy="2326427"/>
          </a:xfrm>
        </p:grpSpPr>
        <p:pic>
          <p:nvPicPr>
            <p:cNvPr id="77" name="Picture 21" descr="http://cfile3.uf.tistory.com/image/1532784A4E7B0792257AF0">
              <a:extLst>
                <a:ext uri="{FF2B5EF4-FFF2-40B4-BE49-F238E27FC236}">
                  <a16:creationId xmlns:a16="http://schemas.microsoft.com/office/drawing/2014/main" id="{B22BB1EC-E613-4A7B-8C9E-2C134A82027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43513" y="2881313"/>
              <a:ext cx="2516187"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 Box 9">
              <a:extLst>
                <a:ext uri="{FF2B5EF4-FFF2-40B4-BE49-F238E27FC236}">
                  <a16:creationId xmlns:a16="http://schemas.microsoft.com/office/drawing/2014/main" id="{B82D2EA9-0994-4BB6-94CE-4C1A9B046E85}"/>
                </a:ext>
              </a:extLst>
            </p:cNvPr>
            <p:cNvSpPr txBox="1">
              <a:spLocks noChangeArrowheads="1"/>
            </p:cNvSpPr>
            <p:nvPr/>
          </p:nvSpPr>
          <p:spPr bwMode="auto">
            <a:xfrm>
              <a:off x="5135226" y="4824414"/>
              <a:ext cx="2926383" cy="38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79" tIns="54890" rIns="109779" bIns="54890">
              <a:spAutoFit/>
            </a:bodyP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spcBef>
                  <a:spcPct val="50000"/>
                </a:spcBef>
              </a:pPr>
              <a:r>
                <a:rPr lang="en-US" altLang="ko-KR" sz="1323" dirty="0">
                  <a:ln>
                    <a:solidFill>
                      <a:schemeClr val="tx1">
                        <a:lumMod val="75000"/>
                        <a:lumOff val="25000"/>
                        <a:alpha val="0"/>
                      </a:schemeClr>
                    </a:solidFill>
                  </a:ln>
                  <a:solidFill>
                    <a:schemeClr val="tx1">
                      <a:lumMod val="75000"/>
                      <a:lumOff val="25000"/>
                    </a:schemeClr>
                  </a:solidFill>
                  <a:latin typeface="맑은 고딕" panose="020B0503020000020004" pitchFamily="50" charset="-127"/>
                  <a:ea typeface="맑은 고딕" panose="020B0503020000020004" pitchFamily="50" charset="-127"/>
                </a:rPr>
                <a:t>Large Internal Heat Gain</a:t>
              </a:r>
              <a:endParaRPr lang="ko-KR" altLang="en-US" sz="1323" dirty="0">
                <a:latin typeface="맑은 고딕" panose="020B0503020000020004" pitchFamily="50" charset="-127"/>
                <a:ea typeface="맑은 고딕" panose="020B0503020000020004" pitchFamily="50" charset="-127"/>
              </a:endParaRPr>
            </a:p>
          </p:txBody>
        </p:sp>
      </p:grpSp>
      <p:sp>
        <p:nvSpPr>
          <p:cNvPr id="79" name="Text Box 9">
            <a:extLst>
              <a:ext uri="{FF2B5EF4-FFF2-40B4-BE49-F238E27FC236}">
                <a16:creationId xmlns:a16="http://schemas.microsoft.com/office/drawing/2014/main" id="{3BCE42AC-6522-452E-BBE5-9E0F6B150127}"/>
              </a:ext>
            </a:extLst>
          </p:cNvPr>
          <p:cNvSpPr txBox="1">
            <a:spLocks noChangeArrowheads="1"/>
          </p:cNvSpPr>
          <p:nvPr/>
        </p:nvSpPr>
        <p:spPr bwMode="auto">
          <a:xfrm>
            <a:off x="8202736" y="3038944"/>
            <a:ext cx="2362496" cy="606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21" tIns="48112" rIns="96221" bIns="48112">
            <a:spAutoFit/>
          </a:bodyP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spcBef>
                <a:spcPct val="50000"/>
              </a:spcBef>
            </a:pPr>
            <a:r>
              <a:rPr lang="en-US" altLang="ko-KR" sz="1323" dirty="0">
                <a:latin typeface="맑은 고딕" panose="020B0503020000020004" pitchFamily="50" charset="-127"/>
                <a:ea typeface="맑은 고딕" panose="020B0503020000020004" pitchFamily="50" charset="-127"/>
              </a:rPr>
              <a:t>Non-Residential buildings</a:t>
            </a:r>
          </a:p>
          <a:p>
            <a:pPr eaLnBrk="1" latinLnBrk="1" hangingPunct="1">
              <a:spcBef>
                <a:spcPct val="50000"/>
              </a:spcBef>
            </a:pPr>
            <a:r>
              <a:rPr lang="en-US" altLang="ko-KR" sz="1323" dirty="0">
                <a:latin typeface="맑은 고딕" panose="020B0503020000020004" pitchFamily="50" charset="-127"/>
                <a:ea typeface="맑은 고딕" panose="020B0503020000020004" pitchFamily="50" charset="-127"/>
              </a:rPr>
              <a:t>Energy Consumption</a:t>
            </a:r>
            <a:endParaRPr lang="ko-KR" altLang="en-US" sz="1323" dirty="0">
              <a:latin typeface="맑은 고딕" panose="020B0503020000020004" pitchFamily="50" charset="-127"/>
              <a:ea typeface="맑은 고딕" panose="020B0503020000020004" pitchFamily="50" charset="-127"/>
            </a:endParaRPr>
          </a:p>
        </p:txBody>
      </p:sp>
      <p:sp>
        <p:nvSpPr>
          <p:cNvPr id="80" name="Text Box 9">
            <a:extLst>
              <a:ext uri="{FF2B5EF4-FFF2-40B4-BE49-F238E27FC236}">
                <a16:creationId xmlns:a16="http://schemas.microsoft.com/office/drawing/2014/main" id="{10DA3D82-4083-4621-8351-AB3E98569E38}"/>
              </a:ext>
            </a:extLst>
          </p:cNvPr>
          <p:cNvSpPr txBox="1">
            <a:spLocks noChangeArrowheads="1"/>
          </p:cNvSpPr>
          <p:nvPr/>
        </p:nvSpPr>
        <p:spPr bwMode="auto">
          <a:xfrm>
            <a:off x="8109763" y="6030833"/>
            <a:ext cx="895918" cy="30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21" tIns="48112" rIns="96221" bIns="48112">
            <a:spAutoFit/>
          </a:bodyP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spcBef>
                <a:spcPct val="50000"/>
              </a:spcBef>
            </a:pPr>
            <a:r>
              <a:rPr lang="en-US" altLang="ko-KR" sz="1323" dirty="0">
                <a:latin typeface="맑은 고딕" panose="020B0503020000020004" pitchFamily="50" charset="-127"/>
                <a:ea typeface="맑은 고딕" panose="020B0503020000020004" pitchFamily="50" charset="-127"/>
              </a:rPr>
              <a:t>heating</a:t>
            </a:r>
            <a:endParaRPr lang="ko-KR" altLang="en-US" sz="1323" dirty="0">
              <a:latin typeface="맑은 고딕" panose="020B0503020000020004" pitchFamily="50" charset="-127"/>
              <a:ea typeface="맑은 고딕" panose="020B0503020000020004" pitchFamily="50" charset="-127"/>
            </a:endParaRPr>
          </a:p>
        </p:txBody>
      </p:sp>
      <p:sp>
        <p:nvSpPr>
          <p:cNvPr id="81" name="Text Box 9">
            <a:extLst>
              <a:ext uri="{FF2B5EF4-FFF2-40B4-BE49-F238E27FC236}">
                <a16:creationId xmlns:a16="http://schemas.microsoft.com/office/drawing/2014/main" id="{C673086E-1E17-4035-BB1F-3937C91A9255}"/>
              </a:ext>
            </a:extLst>
          </p:cNvPr>
          <p:cNvSpPr txBox="1">
            <a:spLocks noChangeArrowheads="1"/>
          </p:cNvSpPr>
          <p:nvPr/>
        </p:nvSpPr>
        <p:spPr bwMode="auto">
          <a:xfrm>
            <a:off x="8983104" y="6030833"/>
            <a:ext cx="895918" cy="300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6221" tIns="48112" rIns="96221" bIns="48112">
            <a:spAutoFit/>
          </a:bodyP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spcBef>
                <a:spcPct val="50000"/>
              </a:spcBef>
            </a:pPr>
            <a:r>
              <a:rPr lang="en-US" altLang="ko-KR" sz="1323" dirty="0">
                <a:ln>
                  <a:solidFill>
                    <a:schemeClr val="tx1">
                      <a:lumMod val="75000"/>
                      <a:lumOff val="25000"/>
                      <a:alpha val="0"/>
                    </a:schemeClr>
                  </a:solidFill>
                </a:ln>
                <a:solidFill>
                  <a:schemeClr val="tx1">
                    <a:lumMod val="75000"/>
                    <a:lumOff val="25000"/>
                  </a:schemeClr>
                </a:solidFill>
                <a:latin typeface="맑은 고딕" panose="020B0503020000020004" pitchFamily="50" charset="-127"/>
                <a:ea typeface="맑은 고딕" panose="020B0503020000020004" pitchFamily="50" charset="-127"/>
              </a:rPr>
              <a:t>cooling</a:t>
            </a:r>
            <a:endParaRPr lang="ko-KR" altLang="en-US" sz="1323"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154456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61C0AFDA-3284-43FE-8163-7BB5517BE0B4}"/>
              </a:ext>
            </a:extLst>
          </p:cNvPr>
          <p:cNvSpPr/>
          <p:nvPr/>
        </p:nvSpPr>
        <p:spPr bwMode="auto">
          <a:xfrm>
            <a:off x="0" y="864307"/>
            <a:ext cx="10693400" cy="6696956"/>
          </a:xfrm>
          <a:prstGeom prst="rect">
            <a:avLst/>
          </a:prstGeom>
          <a:solidFill>
            <a:schemeClr val="tx1"/>
          </a:solidFill>
          <a:ln w="12700">
            <a:solidFill>
              <a:schemeClr val="bg1">
                <a:lumMod val="95000"/>
              </a:schemeClr>
            </a:solidFill>
            <a:prstDash val="solid"/>
            <a:round/>
            <a:headEnd/>
            <a:tailEnd/>
          </a:ln>
        </p:spPr>
        <p:txBody>
          <a:bodyPr wrap="none" rtlCol="0" anchor="ctr"/>
          <a:lstStyle/>
          <a:p>
            <a:pPr algn="ctr"/>
            <a:endParaRPr lang="ko-KR" altLang="en-US"/>
          </a:p>
        </p:txBody>
      </p:sp>
      <p:pic>
        <p:nvPicPr>
          <p:cNvPr id="4" name="그림 3">
            <a:extLst>
              <a:ext uri="{FF2B5EF4-FFF2-40B4-BE49-F238E27FC236}">
                <a16:creationId xmlns:a16="http://schemas.microsoft.com/office/drawing/2014/main" id="{22270629-B054-4B2D-AB34-FF64E951570D}"/>
              </a:ext>
            </a:extLst>
          </p:cNvPr>
          <p:cNvPicPr>
            <a:picLocks noChangeAspect="1"/>
          </p:cNvPicPr>
          <p:nvPr/>
        </p:nvPicPr>
        <p:blipFill rotWithShape="1">
          <a:blip r:embed="rId2"/>
          <a:srcRect r="4546"/>
          <a:stretch/>
        </p:blipFill>
        <p:spPr>
          <a:xfrm>
            <a:off x="0" y="864306"/>
            <a:ext cx="10693400" cy="6696956"/>
          </a:xfrm>
          <a:prstGeom prst="rect">
            <a:avLst/>
          </a:prstGeom>
        </p:spPr>
      </p:pic>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p:txBody>
          <a:bodyPr/>
          <a:lstStyle/>
          <a:p>
            <a:r>
              <a:rPr lang="en-US" altLang="ko-KR" dirty="0"/>
              <a:t>Localization of passive house - Shading</a:t>
            </a:r>
          </a:p>
        </p:txBody>
      </p:sp>
      <p:sp>
        <p:nvSpPr>
          <p:cNvPr id="9" name="내용 개체 틀 2">
            <a:extLst>
              <a:ext uri="{FF2B5EF4-FFF2-40B4-BE49-F238E27FC236}">
                <a16:creationId xmlns:a16="http://schemas.microsoft.com/office/drawing/2014/main" id="{432A2801-6C03-43D1-95B9-795684C05701}"/>
              </a:ext>
            </a:extLst>
          </p:cNvPr>
          <p:cNvSpPr txBox="1">
            <a:spLocks/>
          </p:cNvSpPr>
          <p:nvPr/>
        </p:nvSpPr>
        <p:spPr bwMode="auto">
          <a:xfrm>
            <a:off x="6030776" y="6946898"/>
            <a:ext cx="5022850"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208250" indent="-208250" algn="l" defTabSz="1042988" rtl="0" eaLnBrk="0" fontAlgn="base" latinLnBrk="1" hangingPunct="0">
              <a:spcBef>
                <a:spcPct val="20000"/>
              </a:spcBef>
              <a:spcAft>
                <a:spcPct val="0"/>
              </a:spcAft>
              <a:buClrTx/>
              <a:buFontTx/>
              <a:buNone/>
              <a:defRPr sz="2400" b="1" kern="1200" baseline="0">
                <a:solidFill>
                  <a:srgbClr val="C00000"/>
                </a:solidFill>
                <a:latin typeface="Arial" panose="020B0604020202020204" pitchFamily="34" charset="0"/>
                <a:ea typeface="HY견고딕" pitchFamily="18" charset="-127"/>
                <a:cs typeface="Arial" pitchFamily="34" charset="0"/>
              </a:defRPr>
            </a:lvl1pPr>
            <a:lvl2pPr marL="615693" indent="-208250" algn="l" defTabSz="1042988" rtl="0" eaLnBrk="0" fontAlgn="base" latinLnBrk="1" hangingPunct="0">
              <a:spcBef>
                <a:spcPct val="20000"/>
              </a:spcBef>
              <a:spcAft>
                <a:spcPct val="0"/>
              </a:spcAft>
              <a:buFont typeface="Arial" charset="0"/>
              <a:buChar char="–"/>
              <a:defRPr sz="1800" b="0" kern="1200">
                <a:solidFill>
                  <a:schemeClr val="tx1"/>
                </a:solidFill>
                <a:latin typeface="맑은 고딕" pitchFamily="50" charset="-127"/>
                <a:ea typeface="맑은 고딕" pitchFamily="50" charset="-127"/>
                <a:cs typeface="+mn-cs"/>
              </a:defRPr>
            </a:lvl2pPr>
            <a:lvl3pPr marL="1024947" indent="-210060" algn="l" defTabSz="1042988" rtl="0" eaLnBrk="0" fontAlgn="base" latinLnBrk="1" hangingPunct="0">
              <a:spcBef>
                <a:spcPct val="20000"/>
              </a:spcBef>
              <a:spcAft>
                <a:spcPct val="0"/>
              </a:spcAft>
              <a:buFont typeface="Arial" charset="0"/>
              <a:buChar char="•"/>
              <a:defRPr sz="1600" b="0" kern="1200">
                <a:solidFill>
                  <a:schemeClr val="tx1"/>
                </a:solidFill>
                <a:latin typeface="맑은 고딕" pitchFamily="50" charset="-127"/>
                <a:ea typeface="맑은 고딕" pitchFamily="50" charset="-127"/>
                <a:cs typeface="+mn-cs"/>
              </a:defRPr>
            </a:lvl3pPr>
            <a:lvl4pPr marL="1432392" indent="-210060" algn="l" defTabSz="1042988" rtl="0" eaLnBrk="0" fontAlgn="base" latinLnBrk="1" hangingPunct="0">
              <a:spcBef>
                <a:spcPct val="20000"/>
              </a:spcBef>
              <a:spcAft>
                <a:spcPct val="0"/>
              </a:spcAft>
              <a:buFont typeface="Wingdings" pitchFamily="2" charset="2"/>
              <a:buChar char="Ø"/>
              <a:defRPr sz="1400" b="0" kern="1200">
                <a:solidFill>
                  <a:schemeClr val="tx1"/>
                </a:solidFill>
                <a:latin typeface="맑은 고딕" pitchFamily="50" charset="-127"/>
                <a:ea typeface="맑은 고딕" pitchFamily="50" charset="-127"/>
                <a:cs typeface="+mn-cs"/>
              </a:defRPr>
            </a:lvl4pPr>
            <a:lvl5pPr marL="1839835" indent="-199195" algn="l" defTabSz="1042988" rtl="0" eaLnBrk="0" fontAlgn="base" latinLnBrk="1" hangingPunct="0">
              <a:spcBef>
                <a:spcPct val="20000"/>
              </a:spcBef>
              <a:spcAft>
                <a:spcPct val="0"/>
              </a:spcAft>
              <a:buFont typeface="Arial" charset="0"/>
              <a:buChar char="»"/>
              <a:defRPr sz="1400" b="0" kern="1200">
                <a:solidFill>
                  <a:schemeClr val="tx1"/>
                </a:solidFill>
                <a:latin typeface="맑은 고딕" pitchFamily="50" charset="-127"/>
                <a:ea typeface="맑은 고딕" pitchFamily="50" charset="-127"/>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algn="ctr" latinLnBrk="1"/>
            <a:r>
              <a:rPr lang="en-US" altLang="ko-KR" sz="4000" b="1" dirty="0">
                <a:solidFill>
                  <a:srgbClr val="FFFFFF"/>
                </a:solidFill>
                <a:effectLst>
                  <a:outerShdw blurRad="38100" dist="38100" dir="2700000" algn="tl">
                    <a:srgbClr val="000000">
                      <a:alpha val="43137"/>
                    </a:srgbClr>
                  </a:outerShdw>
                </a:effectLst>
                <a:latin typeface="Arial"/>
              </a:rPr>
              <a:t>Shading</a:t>
            </a:r>
          </a:p>
        </p:txBody>
      </p:sp>
    </p:spTree>
    <p:extLst>
      <p:ext uri="{BB962C8B-B14F-4D97-AF65-F5344CB8AC3E}">
        <p14:creationId xmlns:p14="http://schemas.microsoft.com/office/powerpoint/2010/main" val="3360389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a:extLst>
              <a:ext uri="{FF2B5EF4-FFF2-40B4-BE49-F238E27FC236}">
                <a16:creationId xmlns:a16="http://schemas.microsoft.com/office/drawing/2014/main" id="{F5C5358C-BDD6-470F-AAC3-2D763E7A1F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995"/>
          <a:stretch/>
        </p:blipFill>
        <p:spPr bwMode="auto">
          <a:xfrm>
            <a:off x="-2273251" y="0"/>
            <a:ext cx="12984547" cy="75612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3">
            <a:extLst>
              <a:ext uri="{FF2B5EF4-FFF2-40B4-BE49-F238E27FC236}">
                <a16:creationId xmlns:a16="http://schemas.microsoft.com/office/drawing/2014/main" id="{A0909B86-9E2B-4B27-9E1A-009A2E1B86FE}"/>
              </a:ext>
            </a:extLst>
          </p:cNvPr>
          <p:cNvSpPr txBox="1">
            <a:spLocks noChangeArrowheads="1"/>
          </p:cNvSpPr>
          <p:nvPr/>
        </p:nvSpPr>
        <p:spPr bwMode="auto">
          <a:xfrm>
            <a:off x="1071456" y="2692387"/>
            <a:ext cx="8705952" cy="188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ko-KR" sz="5829" b="1" dirty="0">
                <a:solidFill>
                  <a:schemeClr val="bg1"/>
                </a:solidFill>
                <a:latin typeface="Arial" panose="020B0604020202020204" pitchFamily="34" charset="0"/>
                <a:ea typeface="HY울릉도B"/>
                <a:cs typeface="Arial" panose="020B0604020202020204" pitchFamily="34" charset="0"/>
              </a:rPr>
              <a:t>2050</a:t>
            </a:r>
          </a:p>
          <a:p>
            <a:r>
              <a:rPr lang="en-US" altLang="ko-KR" sz="5829" b="1" dirty="0">
                <a:solidFill>
                  <a:schemeClr val="bg1"/>
                </a:solidFill>
                <a:latin typeface="Arial" panose="020B0604020202020204" pitchFamily="34" charset="0"/>
                <a:ea typeface="HY울릉도B"/>
                <a:cs typeface="Arial" panose="020B0604020202020204" pitchFamily="34" charset="0"/>
              </a:rPr>
              <a:t>            carbon neutral</a:t>
            </a:r>
          </a:p>
        </p:txBody>
      </p:sp>
      <p:sp>
        <p:nvSpPr>
          <p:cNvPr id="4" name="TextBox 3">
            <a:extLst>
              <a:ext uri="{FF2B5EF4-FFF2-40B4-BE49-F238E27FC236}">
                <a16:creationId xmlns:a16="http://schemas.microsoft.com/office/drawing/2014/main" id="{EE723251-4E36-4086-93E7-2DCABF59703C}"/>
              </a:ext>
            </a:extLst>
          </p:cNvPr>
          <p:cNvSpPr txBox="1">
            <a:spLocks noChangeArrowheads="1"/>
          </p:cNvSpPr>
          <p:nvPr/>
        </p:nvSpPr>
        <p:spPr bwMode="auto">
          <a:xfrm>
            <a:off x="4446600" y="5745381"/>
            <a:ext cx="6246800"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ko-KR" sz="1400" b="1" dirty="0">
                <a:solidFill>
                  <a:schemeClr val="bg1"/>
                </a:solidFill>
                <a:latin typeface="Arial" panose="020B0604020202020204" pitchFamily="34" charset="0"/>
                <a:ea typeface="HY울릉도B"/>
                <a:cs typeface="Arial" panose="020B0604020202020204" pitchFamily="34" charset="0"/>
              </a:rPr>
              <a:t>2019.09 EU declaration of net zero in 2050</a:t>
            </a:r>
          </a:p>
          <a:p>
            <a:endParaRPr lang="en-US" altLang="ko-KR" sz="1400" b="1" dirty="0">
              <a:solidFill>
                <a:schemeClr val="bg1"/>
              </a:solidFill>
              <a:latin typeface="Arial" panose="020B0604020202020204" pitchFamily="34" charset="0"/>
              <a:ea typeface="HY울릉도B"/>
              <a:cs typeface="Arial" panose="020B0604020202020204" pitchFamily="34" charset="0"/>
            </a:endParaRPr>
          </a:p>
          <a:p>
            <a:r>
              <a:rPr lang="en-US" altLang="ko-KR" sz="1400" b="1" dirty="0">
                <a:solidFill>
                  <a:schemeClr val="bg1"/>
                </a:solidFill>
                <a:latin typeface="Arial" panose="020B0604020202020204" pitchFamily="34" charset="0"/>
                <a:ea typeface="HY울릉도B"/>
                <a:cs typeface="Arial" panose="020B0604020202020204" pitchFamily="34" charset="0"/>
              </a:rPr>
              <a:t>2020.09.22 Declaration of carbon neutrality in China in 2060</a:t>
            </a:r>
          </a:p>
          <a:p>
            <a:endParaRPr lang="en-US" altLang="ko-KR" sz="1400" b="1" dirty="0">
              <a:solidFill>
                <a:schemeClr val="bg1"/>
              </a:solidFill>
              <a:latin typeface="Arial" panose="020B0604020202020204" pitchFamily="34" charset="0"/>
              <a:ea typeface="HY울릉도B"/>
              <a:cs typeface="Arial" panose="020B0604020202020204" pitchFamily="34" charset="0"/>
            </a:endParaRPr>
          </a:p>
          <a:p>
            <a:r>
              <a:rPr lang="en-US" altLang="ko-KR" sz="1400" b="1" dirty="0">
                <a:solidFill>
                  <a:schemeClr val="bg1"/>
                </a:solidFill>
                <a:latin typeface="Arial" panose="020B0604020202020204" pitchFamily="34" charset="0"/>
                <a:ea typeface="HY울릉도B"/>
                <a:cs typeface="Arial" panose="020B0604020202020204" pitchFamily="34" charset="0"/>
              </a:rPr>
              <a:t>2020.10.26 Japan declared net zero in 2050</a:t>
            </a:r>
          </a:p>
          <a:p>
            <a:endParaRPr lang="en-US" altLang="ko-KR" sz="1400" b="1" dirty="0">
              <a:solidFill>
                <a:schemeClr val="bg1"/>
              </a:solidFill>
              <a:latin typeface="Arial" panose="020B0604020202020204" pitchFamily="34" charset="0"/>
              <a:ea typeface="HY울릉도B"/>
              <a:cs typeface="Arial" panose="020B0604020202020204" pitchFamily="34" charset="0"/>
            </a:endParaRPr>
          </a:p>
          <a:p>
            <a:r>
              <a:rPr lang="en-US" altLang="ko-KR" sz="1400" b="1" dirty="0">
                <a:solidFill>
                  <a:schemeClr val="bg1"/>
                </a:solidFill>
                <a:latin typeface="Arial" panose="020B0604020202020204" pitchFamily="34" charset="0"/>
                <a:ea typeface="HY울릉도B"/>
                <a:cs typeface="Arial" panose="020B0604020202020204" pitchFamily="34" charset="0"/>
              </a:rPr>
              <a:t>2020.10.28 Korea declaration of carbon neutrality in 2050</a:t>
            </a:r>
          </a:p>
        </p:txBody>
      </p:sp>
    </p:spTree>
    <p:extLst>
      <p:ext uri="{BB962C8B-B14F-4D97-AF65-F5344CB8AC3E}">
        <p14:creationId xmlns:p14="http://schemas.microsoft.com/office/powerpoint/2010/main" val="2229705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내용 개체 틀 1">
            <a:extLst>
              <a:ext uri="{FF2B5EF4-FFF2-40B4-BE49-F238E27FC236}">
                <a16:creationId xmlns:a16="http://schemas.microsoft.com/office/drawing/2014/main" id="{385AAD60-2FDE-42A2-A42F-30C422F0E4F7}"/>
              </a:ext>
            </a:extLst>
          </p:cNvPr>
          <p:cNvSpPr>
            <a:spLocks noGrp="1"/>
          </p:cNvSpPr>
          <p:nvPr>
            <p:ph idx="1"/>
          </p:nvPr>
        </p:nvSpPr>
        <p:spPr>
          <a:xfrm>
            <a:off x="145819" y="1080331"/>
            <a:ext cx="9449031" cy="1296144"/>
          </a:xfrm>
        </p:spPr>
        <p:txBody>
          <a:bodyPr/>
          <a:lstStyle/>
          <a:p>
            <a:r>
              <a:rPr lang="en-US" altLang="ko-KR" sz="1800" b="1" dirty="0"/>
              <a:t>Necessity of Shade</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Since the temperature and humidity are higher than in Germany, it is necessary to reduce the cooling load by actively blocking solar radiation.</a:t>
            </a:r>
          </a:p>
        </p:txBody>
      </p:sp>
      <p:sp>
        <p:nvSpPr>
          <p:cNvPr id="4" name="내용 개체 틀 3">
            <a:extLst>
              <a:ext uri="{FF2B5EF4-FFF2-40B4-BE49-F238E27FC236}">
                <a16:creationId xmlns:a16="http://schemas.microsoft.com/office/drawing/2014/main" id="{14AD8FB0-22AF-4943-A021-ABD8AA1C8F44}"/>
              </a:ext>
            </a:extLst>
          </p:cNvPr>
          <p:cNvSpPr>
            <a:spLocks noGrp="1"/>
          </p:cNvSpPr>
          <p:nvPr>
            <p:ph idx="10"/>
          </p:nvPr>
        </p:nvSpPr>
        <p:spPr/>
        <p:txBody>
          <a:bodyPr/>
          <a:lstStyle/>
          <a:p>
            <a:r>
              <a:rPr lang="en-US" altLang="ko-KR" dirty="0"/>
              <a:t>Localization of passive house - Shading</a:t>
            </a:r>
          </a:p>
        </p:txBody>
      </p:sp>
      <p:sp>
        <p:nvSpPr>
          <p:cNvPr id="39" name="직사각형 38">
            <a:extLst>
              <a:ext uri="{FF2B5EF4-FFF2-40B4-BE49-F238E27FC236}">
                <a16:creationId xmlns:a16="http://schemas.microsoft.com/office/drawing/2014/main" id="{888F4376-5C58-4862-BDDA-6A4CD918091B}"/>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graphicFrame>
        <p:nvGraphicFramePr>
          <p:cNvPr id="40" name="차트 39">
            <a:extLst>
              <a:ext uri="{FF2B5EF4-FFF2-40B4-BE49-F238E27FC236}">
                <a16:creationId xmlns:a16="http://schemas.microsoft.com/office/drawing/2014/main" id="{B8C7288F-6579-4F1E-B33B-14B3F6FDA8EE}"/>
              </a:ext>
            </a:extLst>
          </p:cNvPr>
          <p:cNvGraphicFramePr>
            <a:graphicFrameLocks/>
          </p:cNvGraphicFramePr>
          <p:nvPr>
            <p:extLst>
              <p:ext uri="{D42A27DB-BD31-4B8C-83A1-F6EECF244321}">
                <p14:modId xmlns:p14="http://schemas.microsoft.com/office/powerpoint/2010/main" val="4000120881"/>
              </p:ext>
            </p:extLst>
          </p:nvPr>
        </p:nvGraphicFramePr>
        <p:xfrm>
          <a:off x="5219763" y="2808523"/>
          <a:ext cx="4758888" cy="3498796"/>
        </p:xfrm>
        <a:graphic>
          <a:graphicData uri="http://schemas.openxmlformats.org/drawingml/2006/chart">
            <c:chart xmlns:c="http://schemas.openxmlformats.org/drawingml/2006/chart" xmlns:r="http://schemas.openxmlformats.org/officeDocument/2006/relationships" r:id="rId2"/>
          </a:graphicData>
        </a:graphic>
      </p:graphicFrame>
      <p:sp>
        <p:nvSpPr>
          <p:cNvPr id="41" name="타원 40">
            <a:extLst>
              <a:ext uri="{FF2B5EF4-FFF2-40B4-BE49-F238E27FC236}">
                <a16:creationId xmlns:a16="http://schemas.microsoft.com/office/drawing/2014/main" id="{4AE1EEAA-3F7D-4589-9569-5C71C7270180}"/>
              </a:ext>
            </a:extLst>
          </p:cNvPr>
          <p:cNvSpPr/>
          <p:nvPr/>
        </p:nvSpPr>
        <p:spPr bwMode="auto">
          <a:xfrm>
            <a:off x="7398928" y="2948449"/>
            <a:ext cx="1852606" cy="1431559"/>
          </a:xfrm>
          <a:prstGeom prst="ellipse">
            <a:avLst/>
          </a:prstGeom>
          <a:solidFill>
            <a:schemeClr val="accent6">
              <a:lumMod val="60000"/>
              <a:lumOff val="40000"/>
              <a:alpha val="50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p>
            <a:pPr>
              <a:defRPr/>
            </a:pPr>
            <a:endParaRPr lang="ko-KR" altLang="en-US" sz="2456">
              <a:solidFill>
                <a:schemeClr val="tx1"/>
              </a:solidFill>
              <a:latin typeface="Arial" charset="0"/>
            </a:endParaRPr>
          </a:p>
        </p:txBody>
      </p:sp>
      <p:sp>
        <p:nvSpPr>
          <p:cNvPr id="42" name="TextBox 41">
            <a:extLst>
              <a:ext uri="{FF2B5EF4-FFF2-40B4-BE49-F238E27FC236}">
                <a16:creationId xmlns:a16="http://schemas.microsoft.com/office/drawing/2014/main" id="{54EF3B52-DB9B-4639-B656-1390A9C5A4C2}"/>
              </a:ext>
            </a:extLst>
          </p:cNvPr>
          <p:cNvSpPr txBox="1"/>
          <p:nvPr/>
        </p:nvSpPr>
        <p:spPr>
          <a:xfrm>
            <a:off x="1028725" y="2217280"/>
            <a:ext cx="3923762" cy="323410"/>
          </a:xfrm>
          <a:prstGeom prst="rect">
            <a:avLst/>
          </a:prstGeom>
          <a:noFill/>
        </p:spPr>
        <p:txBody>
          <a:bodyPr wrap="square" lIns="106922" tIns="53461" rIns="106922" bIns="53461" rtlCol="0">
            <a:spAutoFit/>
          </a:bodyPr>
          <a:lstStyle/>
          <a:p>
            <a:r>
              <a:rPr lang="en-US" sz="1400" b="1" dirty="0">
                <a:latin typeface="Arial" panose="020B0604020202020204" pitchFamily="34" charset="0"/>
                <a:cs typeface="Arial" panose="020B0604020202020204" pitchFamily="34" charset="0"/>
              </a:rPr>
              <a:t>- South solar radiation</a:t>
            </a:r>
            <a:endParaRPr lang="en-AU" sz="1400" b="1" dirty="0">
              <a:latin typeface="Arial" panose="020B0604020202020204" pitchFamily="34" charset="0"/>
              <a:cs typeface="Arial" panose="020B0604020202020204" pitchFamily="34" charset="0"/>
            </a:endParaRPr>
          </a:p>
        </p:txBody>
      </p:sp>
      <p:sp>
        <p:nvSpPr>
          <p:cNvPr id="43" name="TextBox 42">
            <a:extLst>
              <a:ext uri="{FF2B5EF4-FFF2-40B4-BE49-F238E27FC236}">
                <a16:creationId xmlns:a16="http://schemas.microsoft.com/office/drawing/2014/main" id="{45E4C91B-8B82-4546-AD5C-77E8DE5176FF}"/>
              </a:ext>
            </a:extLst>
          </p:cNvPr>
          <p:cNvSpPr txBox="1"/>
          <p:nvPr/>
        </p:nvSpPr>
        <p:spPr>
          <a:xfrm>
            <a:off x="5685020" y="2187484"/>
            <a:ext cx="3923762" cy="323410"/>
          </a:xfrm>
          <a:prstGeom prst="rect">
            <a:avLst/>
          </a:prstGeom>
          <a:noFill/>
        </p:spPr>
        <p:txBody>
          <a:bodyPr wrap="square" lIns="106922" tIns="53461" rIns="106922" bIns="53461" rtlCol="0">
            <a:spAutoFit/>
          </a:bodyPr>
          <a:lstStyle/>
          <a:p>
            <a:r>
              <a:rPr lang="en-US" sz="1400" b="1" dirty="0">
                <a:latin typeface="Arial" panose="020B0604020202020204" pitchFamily="34" charset="0"/>
                <a:cs typeface="Arial" panose="020B0604020202020204" pitchFamily="34" charset="0"/>
              </a:rPr>
              <a:t>- Outdoor temperature</a:t>
            </a:r>
            <a:endParaRPr lang="en-AU" sz="1400" b="1" dirty="0">
              <a:latin typeface="Arial" panose="020B0604020202020204" pitchFamily="34" charset="0"/>
              <a:cs typeface="Arial" panose="020B0604020202020204" pitchFamily="34" charset="0"/>
            </a:endParaRPr>
          </a:p>
        </p:txBody>
      </p:sp>
      <p:grpSp>
        <p:nvGrpSpPr>
          <p:cNvPr id="44" name="그룹 43">
            <a:extLst>
              <a:ext uri="{FF2B5EF4-FFF2-40B4-BE49-F238E27FC236}">
                <a16:creationId xmlns:a16="http://schemas.microsoft.com/office/drawing/2014/main" id="{362BBC80-9883-4D09-A3DA-77BB68DDB031}"/>
              </a:ext>
            </a:extLst>
          </p:cNvPr>
          <p:cNvGrpSpPr/>
          <p:nvPr/>
        </p:nvGrpSpPr>
        <p:grpSpPr>
          <a:xfrm>
            <a:off x="714749" y="2515709"/>
            <a:ext cx="7629287" cy="3974164"/>
            <a:chOff x="5273750" y="1225971"/>
            <a:chExt cx="5734947" cy="2987384"/>
          </a:xfrm>
        </p:grpSpPr>
        <p:grpSp>
          <p:nvGrpSpPr>
            <p:cNvPr id="45" name="그룹 44">
              <a:extLst>
                <a:ext uri="{FF2B5EF4-FFF2-40B4-BE49-F238E27FC236}">
                  <a16:creationId xmlns:a16="http://schemas.microsoft.com/office/drawing/2014/main" id="{E1460B1A-0687-4248-8777-38E0214F1BCC}"/>
                </a:ext>
              </a:extLst>
            </p:cNvPr>
            <p:cNvGrpSpPr/>
            <p:nvPr/>
          </p:nvGrpSpPr>
          <p:grpSpPr>
            <a:xfrm>
              <a:off x="5273750" y="1225971"/>
              <a:ext cx="3042666" cy="2987384"/>
              <a:chOff x="5893372" y="2508472"/>
              <a:chExt cx="3042666" cy="2987384"/>
            </a:xfrm>
          </p:grpSpPr>
          <p:pic>
            <p:nvPicPr>
              <p:cNvPr id="48" name="Picture 4" descr="SeoulHoki_RelativeHumidity_300dpi">
                <a:extLst>
                  <a:ext uri="{FF2B5EF4-FFF2-40B4-BE49-F238E27FC236}">
                    <a16:creationId xmlns:a16="http://schemas.microsoft.com/office/drawing/2014/main" id="{2F531A1C-6314-412B-BDAA-DA61329E8B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3372" y="2508472"/>
                <a:ext cx="3042666" cy="298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타원 48">
                <a:extLst>
                  <a:ext uri="{FF2B5EF4-FFF2-40B4-BE49-F238E27FC236}">
                    <a16:creationId xmlns:a16="http://schemas.microsoft.com/office/drawing/2014/main" id="{6CE53457-75CC-4B81-92EC-26C686241BC4}"/>
                  </a:ext>
                </a:extLst>
              </p:cNvPr>
              <p:cNvSpPr/>
              <p:nvPr/>
            </p:nvSpPr>
            <p:spPr bwMode="auto">
              <a:xfrm>
                <a:off x="7279910" y="3663810"/>
                <a:ext cx="824890" cy="492116"/>
              </a:xfrm>
              <a:prstGeom prst="ellipse">
                <a:avLst/>
              </a:prstGeom>
              <a:solidFill>
                <a:schemeClr val="accent5">
                  <a:alpha val="50000"/>
                </a:schemeClr>
              </a:solidFill>
              <a:ln>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defRPr/>
                </a:pPr>
                <a:endParaRPr lang="ko-KR" altLang="en-US" sz="1200">
                  <a:ea typeface="굴림" pitchFamily="50" charset="-127"/>
                  <a:cs typeface="Arial" panose="020B0604020202020204" pitchFamily="34" charset="0"/>
                </a:endParaRPr>
              </a:p>
            </p:txBody>
          </p:sp>
        </p:grpSp>
        <p:sp>
          <p:nvSpPr>
            <p:cNvPr id="46" name="TextBox 45">
              <a:extLst>
                <a:ext uri="{FF2B5EF4-FFF2-40B4-BE49-F238E27FC236}">
                  <a16:creationId xmlns:a16="http://schemas.microsoft.com/office/drawing/2014/main" id="{2B3A60C4-70A3-470F-94B1-5B3D6494F168}"/>
                </a:ext>
              </a:extLst>
            </p:cNvPr>
            <p:cNvSpPr txBox="1"/>
            <p:nvPr/>
          </p:nvSpPr>
          <p:spPr>
            <a:xfrm>
              <a:off x="6300192" y="2182103"/>
              <a:ext cx="1048074" cy="219972"/>
            </a:xfrm>
            <a:prstGeom prst="rect">
              <a:avLst/>
            </a:prstGeom>
            <a:noFill/>
          </p:spPr>
          <p:txBody>
            <a:bodyPr wrap="square" lIns="106922" tIns="53461" rIns="106922" bIns="53461"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More Humidity</a:t>
              </a:r>
              <a:endParaRPr lang="en-AU" sz="1200" dirty="0">
                <a:solidFill>
                  <a:schemeClr val="accent6">
                    <a:lumMod val="75000"/>
                  </a:schemeClr>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2CF54385-AE20-474C-A80A-3769E8CE926B}"/>
                </a:ext>
              </a:extLst>
            </p:cNvPr>
            <p:cNvSpPr txBox="1"/>
            <p:nvPr/>
          </p:nvSpPr>
          <p:spPr>
            <a:xfrm>
              <a:off x="9960623" y="1579080"/>
              <a:ext cx="1048074" cy="219972"/>
            </a:xfrm>
            <a:prstGeom prst="rect">
              <a:avLst/>
            </a:prstGeom>
            <a:noFill/>
          </p:spPr>
          <p:txBody>
            <a:bodyPr wrap="square" lIns="106922" tIns="53461" rIns="106922" bIns="53461" rtlCol="0">
              <a:spAutoFit/>
            </a:bodyPr>
            <a:lstStyle/>
            <a:p>
              <a:r>
                <a:rPr lang="en-US" sz="1200" dirty="0">
                  <a:solidFill>
                    <a:schemeClr val="accent6">
                      <a:lumMod val="75000"/>
                    </a:schemeClr>
                  </a:solidFill>
                  <a:latin typeface="Arial" panose="020B0604020202020204" pitchFamily="34" charset="0"/>
                  <a:cs typeface="Arial" panose="020B0604020202020204" pitchFamily="34" charset="0"/>
                </a:rPr>
                <a:t>More Hot</a:t>
              </a:r>
              <a:endParaRPr lang="en-AU" sz="1200" dirty="0">
                <a:solidFill>
                  <a:schemeClr val="accent6">
                    <a:lumMod val="75000"/>
                  </a:schemeClr>
                </a:solidFill>
                <a:latin typeface="Arial" panose="020B0604020202020204" pitchFamily="34" charset="0"/>
                <a:cs typeface="Arial" panose="020B0604020202020204" pitchFamily="34" charset="0"/>
              </a:endParaRPr>
            </a:p>
          </p:txBody>
        </p:sp>
      </p:grpSp>
      <p:sp>
        <p:nvSpPr>
          <p:cNvPr id="50" name="TextBox 49">
            <a:extLst>
              <a:ext uri="{FF2B5EF4-FFF2-40B4-BE49-F238E27FC236}">
                <a16:creationId xmlns:a16="http://schemas.microsoft.com/office/drawing/2014/main" id="{14C46208-DABE-4621-9A36-2C9F85A51B10}"/>
              </a:ext>
            </a:extLst>
          </p:cNvPr>
          <p:cNvSpPr txBox="1"/>
          <p:nvPr/>
        </p:nvSpPr>
        <p:spPr>
          <a:xfrm>
            <a:off x="5790616" y="6057260"/>
            <a:ext cx="471320" cy="229521"/>
          </a:xfrm>
          <a:prstGeom prst="rect">
            <a:avLst/>
          </a:prstGeom>
          <a:solidFill>
            <a:schemeClr val="bg1"/>
          </a:solidFill>
        </p:spPr>
        <p:txBody>
          <a:bodyPr wrap="square" lIns="106922" tIns="53461" rIns="106922" bIns="53461" rtlCol="0">
            <a:noAutofit/>
          </a:bodyPr>
          <a:lstStyle/>
          <a:p>
            <a:r>
              <a:rPr lang="en-US" sz="600" dirty="0">
                <a:latin typeface="Arial" panose="020B0604020202020204" pitchFamily="34" charset="0"/>
                <a:cs typeface="Arial" panose="020B0604020202020204" pitchFamily="34" charset="0"/>
              </a:rPr>
              <a:t>Seoul</a:t>
            </a:r>
            <a:endParaRPr lang="en-AU" sz="6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2696982C-2970-4215-8587-2144CFC9AFD5}"/>
              </a:ext>
            </a:extLst>
          </p:cNvPr>
          <p:cNvSpPr txBox="1"/>
          <p:nvPr/>
        </p:nvSpPr>
        <p:spPr>
          <a:xfrm>
            <a:off x="5762081" y="5786971"/>
            <a:ext cx="576064" cy="229521"/>
          </a:xfrm>
          <a:prstGeom prst="rect">
            <a:avLst/>
          </a:prstGeom>
          <a:solidFill>
            <a:schemeClr val="bg1"/>
          </a:solidFill>
        </p:spPr>
        <p:txBody>
          <a:bodyPr wrap="square" lIns="106922" tIns="53461" rIns="106922" bIns="53461" rtlCol="0">
            <a:noAutofit/>
          </a:bodyPr>
          <a:lstStyle/>
          <a:p>
            <a:r>
              <a:rPr lang="en-US" sz="600" dirty="0">
                <a:latin typeface="Arial" panose="020B0604020202020204" pitchFamily="34" charset="0"/>
                <a:cs typeface="Arial" panose="020B0604020202020204" pitchFamily="34" charset="0"/>
              </a:rPr>
              <a:t>Germany</a:t>
            </a:r>
            <a:endParaRPr lang="en-AU" sz="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11992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a:extLst>
              <a:ext uri="{FF2B5EF4-FFF2-40B4-BE49-F238E27FC236}">
                <a16:creationId xmlns:a16="http://schemas.microsoft.com/office/drawing/2014/main" id="{FAF9C9F1-2E92-442D-BDB5-914BAD12CE43}"/>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grpSp>
        <p:nvGrpSpPr>
          <p:cNvPr id="6" name="그룹 5">
            <a:extLst>
              <a:ext uri="{FF2B5EF4-FFF2-40B4-BE49-F238E27FC236}">
                <a16:creationId xmlns:a16="http://schemas.microsoft.com/office/drawing/2014/main" id="{C0913F8A-7D0C-4109-8B0C-76A4575AC885}"/>
              </a:ext>
            </a:extLst>
          </p:cNvPr>
          <p:cNvGrpSpPr/>
          <p:nvPr/>
        </p:nvGrpSpPr>
        <p:grpSpPr>
          <a:xfrm>
            <a:off x="1029791" y="3337347"/>
            <a:ext cx="8565059" cy="3316811"/>
            <a:chOff x="1057177" y="2952751"/>
            <a:chExt cx="9558211" cy="3701408"/>
          </a:xfrm>
        </p:grpSpPr>
        <p:grpSp>
          <p:nvGrpSpPr>
            <p:cNvPr id="760839" name="그룹 9">
              <a:extLst>
                <a:ext uri="{FF2B5EF4-FFF2-40B4-BE49-F238E27FC236}">
                  <a16:creationId xmlns:a16="http://schemas.microsoft.com/office/drawing/2014/main" id="{7EF50EF0-DD97-4AA3-A920-084D22719EF6}"/>
                </a:ext>
              </a:extLst>
            </p:cNvPr>
            <p:cNvGrpSpPr>
              <a:grpSpLocks/>
            </p:cNvGrpSpPr>
            <p:nvPr/>
          </p:nvGrpSpPr>
          <p:grpSpPr bwMode="auto">
            <a:xfrm>
              <a:off x="1057177" y="2952751"/>
              <a:ext cx="5698712" cy="3701408"/>
              <a:chOff x="1979613" y="4137025"/>
              <a:chExt cx="4799012" cy="2940050"/>
            </a:xfrm>
          </p:grpSpPr>
          <p:sp>
            <p:nvSpPr>
              <p:cNvPr id="760851" name="Rectangle 16">
                <a:extLst>
                  <a:ext uri="{FF2B5EF4-FFF2-40B4-BE49-F238E27FC236}">
                    <a16:creationId xmlns:a16="http://schemas.microsoft.com/office/drawing/2014/main" id="{F25775DD-C140-4930-998C-885634095898}"/>
                  </a:ext>
                </a:extLst>
              </p:cNvPr>
              <p:cNvSpPr>
                <a:spLocks noChangeArrowheads="1"/>
              </p:cNvSpPr>
              <p:nvPr/>
            </p:nvSpPr>
            <p:spPr bwMode="auto">
              <a:xfrm>
                <a:off x="1979613" y="4256088"/>
                <a:ext cx="2990850" cy="2820987"/>
              </a:xfrm>
              <a:prstGeom prst="rect">
                <a:avLst/>
              </a:prstGeom>
              <a:solidFill>
                <a:srgbClr val="FFCC00"/>
              </a:solidFill>
              <a:ln w="25400">
                <a:solidFill>
                  <a:schemeClr val="tx1"/>
                </a:solidFill>
                <a:miter lim="800000"/>
                <a:headEnd/>
                <a:tailEnd/>
              </a:ln>
            </p:spPr>
            <p:txBody>
              <a:bodyPr wrap="none" lIns="109733" tIns="54867" rIns="109733" bIns="54867" anchor="ct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endParaRPr lang="ko-KR" altLang="en-US" sz="1103">
                  <a:latin typeface="맑은 고딕" panose="020B0503020000020004" pitchFamily="50" charset="-127"/>
                  <a:ea typeface="맑은 고딕" panose="020B0503020000020004" pitchFamily="50" charset="-127"/>
                </a:endParaRPr>
              </a:p>
            </p:txBody>
          </p:sp>
          <p:sp>
            <p:nvSpPr>
              <p:cNvPr id="760852" name="Rectangle 20">
                <a:extLst>
                  <a:ext uri="{FF2B5EF4-FFF2-40B4-BE49-F238E27FC236}">
                    <a16:creationId xmlns:a16="http://schemas.microsoft.com/office/drawing/2014/main" id="{F5CDE99D-63BB-4A52-8A26-70BA377DE0CD}"/>
                  </a:ext>
                </a:extLst>
              </p:cNvPr>
              <p:cNvSpPr>
                <a:spLocks noChangeArrowheads="1"/>
              </p:cNvSpPr>
              <p:nvPr/>
            </p:nvSpPr>
            <p:spPr bwMode="auto">
              <a:xfrm>
                <a:off x="2190750" y="4456113"/>
                <a:ext cx="2568575" cy="2422525"/>
              </a:xfrm>
              <a:prstGeom prst="rect">
                <a:avLst/>
              </a:prstGeom>
              <a:solidFill>
                <a:schemeClr val="bg1"/>
              </a:solidFill>
              <a:ln w="25400">
                <a:solidFill>
                  <a:schemeClr val="tx1"/>
                </a:solidFill>
                <a:miter lim="800000"/>
                <a:headEnd/>
                <a:tailEnd/>
              </a:ln>
            </p:spPr>
            <p:txBody>
              <a:bodyPr wrap="none" lIns="109733" tIns="54867" rIns="109733" bIns="54867" anchor="ct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endParaRPr lang="ko-KR" altLang="en-US" sz="1103">
                  <a:latin typeface="맑은 고딕" panose="020B0503020000020004" pitchFamily="50" charset="-127"/>
                  <a:ea typeface="맑은 고딕" panose="020B0503020000020004" pitchFamily="50" charset="-127"/>
                </a:endParaRPr>
              </a:p>
            </p:txBody>
          </p:sp>
          <p:grpSp>
            <p:nvGrpSpPr>
              <p:cNvPr id="760853" name="Group 21">
                <a:extLst>
                  <a:ext uri="{FF2B5EF4-FFF2-40B4-BE49-F238E27FC236}">
                    <a16:creationId xmlns:a16="http://schemas.microsoft.com/office/drawing/2014/main" id="{D96AD94A-0709-4903-99BC-AE4C584ACDAC}"/>
                  </a:ext>
                </a:extLst>
              </p:cNvPr>
              <p:cNvGrpSpPr>
                <a:grpSpLocks/>
              </p:cNvGrpSpPr>
              <p:nvPr/>
            </p:nvGrpSpPr>
            <p:grpSpPr bwMode="auto">
              <a:xfrm>
                <a:off x="4548188" y="5091113"/>
                <a:ext cx="169862" cy="1152525"/>
                <a:chOff x="2268" y="2999"/>
                <a:chExt cx="91" cy="658"/>
              </a:xfrm>
            </p:grpSpPr>
            <p:sp>
              <p:nvSpPr>
                <p:cNvPr id="760876" name="Line 22">
                  <a:extLst>
                    <a:ext uri="{FF2B5EF4-FFF2-40B4-BE49-F238E27FC236}">
                      <a16:creationId xmlns:a16="http://schemas.microsoft.com/office/drawing/2014/main" id="{358D4FB7-6917-46E9-BE27-0AC878998BD6}"/>
                    </a:ext>
                  </a:extLst>
                </p:cNvPr>
                <p:cNvSpPr>
                  <a:spLocks noChangeShapeType="1"/>
                </p:cNvSpPr>
                <p:nvPr/>
              </p:nvSpPr>
              <p:spPr bwMode="auto">
                <a:xfrm>
                  <a:off x="2268" y="2999"/>
                  <a:ext cx="91" cy="11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77" name="Line 23">
                  <a:extLst>
                    <a:ext uri="{FF2B5EF4-FFF2-40B4-BE49-F238E27FC236}">
                      <a16:creationId xmlns:a16="http://schemas.microsoft.com/office/drawing/2014/main" id="{7CD4ECB0-8461-418C-BC87-9CC4AE442EA8}"/>
                    </a:ext>
                  </a:extLst>
                </p:cNvPr>
                <p:cNvSpPr>
                  <a:spLocks noChangeShapeType="1"/>
                </p:cNvSpPr>
                <p:nvPr/>
              </p:nvSpPr>
              <p:spPr bwMode="auto">
                <a:xfrm>
                  <a:off x="2268" y="3090"/>
                  <a:ext cx="91" cy="11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78" name="Line 24">
                  <a:extLst>
                    <a:ext uri="{FF2B5EF4-FFF2-40B4-BE49-F238E27FC236}">
                      <a16:creationId xmlns:a16="http://schemas.microsoft.com/office/drawing/2014/main" id="{A8665486-4D20-4816-B911-D9417BC94310}"/>
                    </a:ext>
                  </a:extLst>
                </p:cNvPr>
                <p:cNvSpPr>
                  <a:spLocks noChangeShapeType="1"/>
                </p:cNvSpPr>
                <p:nvPr/>
              </p:nvSpPr>
              <p:spPr bwMode="auto">
                <a:xfrm>
                  <a:off x="2268" y="3181"/>
                  <a:ext cx="91" cy="11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79" name="Line 25">
                  <a:extLst>
                    <a:ext uri="{FF2B5EF4-FFF2-40B4-BE49-F238E27FC236}">
                      <a16:creationId xmlns:a16="http://schemas.microsoft.com/office/drawing/2014/main" id="{502E1B05-A78F-4D10-99A3-AC2EE9DBE961}"/>
                    </a:ext>
                  </a:extLst>
                </p:cNvPr>
                <p:cNvSpPr>
                  <a:spLocks noChangeShapeType="1"/>
                </p:cNvSpPr>
                <p:nvPr/>
              </p:nvSpPr>
              <p:spPr bwMode="auto">
                <a:xfrm>
                  <a:off x="2268" y="3271"/>
                  <a:ext cx="91" cy="11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80" name="Line 26">
                  <a:extLst>
                    <a:ext uri="{FF2B5EF4-FFF2-40B4-BE49-F238E27FC236}">
                      <a16:creationId xmlns:a16="http://schemas.microsoft.com/office/drawing/2014/main" id="{1B1628A6-38E8-4F90-B2AC-3A7932CE16C9}"/>
                    </a:ext>
                  </a:extLst>
                </p:cNvPr>
                <p:cNvSpPr>
                  <a:spLocks noChangeShapeType="1"/>
                </p:cNvSpPr>
                <p:nvPr/>
              </p:nvSpPr>
              <p:spPr bwMode="auto">
                <a:xfrm>
                  <a:off x="2268" y="3362"/>
                  <a:ext cx="91" cy="11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81" name="Line 27">
                  <a:extLst>
                    <a:ext uri="{FF2B5EF4-FFF2-40B4-BE49-F238E27FC236}">
                      <a16:creationId xmlns:a16="http://schemas.microsoft.com/office/drawing/2014/main" id="{B002BC94-5B60-4707-8709-91D6C758D437}"/>
                    </a:ext>
                  </a:extLst>
                </p:cNvPr>
                <p:cNvSpPr>
                  <a:spLocks noChangeShapeType="1"/>
                </p:cNvSpPr>
                <p:nvPr/>
              </p:nvSpPr>
              <p:spPr bwMode="auto">
                <a:xfrm>
                  <a:off x="2268" y="3453"/>
                  <a:ext cx="91" cy="11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82" name="Line 28">
                  <a:extLst>
                    <a:ext uri="{FF2B5EF4-FFF2-40B4-BE49-F238E27FC236}">
                      <a16:creationId xmlns:a16="http://schemas.microsoft.com/office/drawing/2014/main" id="{E3F1A638-D644-438C-97EC-1D375E7BC8C5}"/>
                    </a:ext>
                  </a:extLst>
                </p:cNvPr>
                <p:cNvSpPr>
                  <a:spLocks noChangeShapeType="1"/>
                </p:cNvSpPr>
                <p:nvPr/>
              </p:nvSpPr>
              <p:spPr bwMode="auto">
                <a:xfrm>
                  <a:off x="2268" y="3543"/>
                  <a:ext cx="91" cy="11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grpSp>
          <p:sp>
            <p:nvSpPr>
              <p:cNvPr id="760854" name="Rectangle 29">
                <a:extLst>
                  <a:ext uri="{FF2B5EF4-FFF2-40B4-BE49-F238E27FC236}">
                    <a16:creationId xmlns:a16="http://schemas.microsoft.com/office/drawing/2014/main" id="{8500BD58-FA2D-4E26-9FC3-261B0A512253}"/>
                  </a:ext>
                </a:extLst>
              </p:cNvPr>
              <p:cNvSpPr>
                <a:spLocks noChangeArrowheads="1"/>
              </p:cNvSpPr>
              <p:nvPr/>
            </p:nvSpPr>
            <p:spPr bwMode="auto">
              <a:xfrm>
                <a:off x="4757738" y="5051425"/>
                <a:ext cx="212725" cy="1311275"/>
              </a:xfrm>
              <a:prstGeom prst="rect">
                <a:avLst/>
              </a:prstGeom>
              <a:solidFill>
                <a:schemeClr val="bg1"/>
              </a:solidFill>
              <a:ln w="25400">
                <a:solidFill>
                  <a:schemeClr val="tx1"/>
                </a:solidFill>
                <a:miter lim="800000"/>
                <a:headEnd/>
                <a:tailEnd/>
              </a:ln>
            </p:spPr>
            <p:txBody>
              <a:bodyPr wrap="none" lIns="109733" tIns="54867" rIns="109733" bIns="54867" anchor="ct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endParaRPr lang="ko-KR" altLang="en-US" sz="1103">
                  <a:latin typeface="맑은 고딕" panose="020B0503020000020004" pitchFamily="50" charset="-127"/>
                  <a:ea typeface="맑은 고딕" panose="020B0503020000020004" pitchFamily="50" charset="-127"/>
                </a:endParaRPr>
              </a:p>
            </p:txBody>
          </p:sp>
          <p:sp>
            <p:nvSpPr>
              <p:cNvPr id="760855" name="Freeform 30">
                <a:extLst>
                  <a:ext uri="{FF2B5EF4-FFF2-40B4-BE49-F238E27FC236}">
                    <a16:creationId xmlns:a16="http://schemas.microsoft.com/office/drawing/2014/main" id="{71F8E860-271C-4218-AB82-8FD52CE25B92}"/>
                  </a:ext>
                </a:extLst>
              </p:cNvPr>
              <p:cNvSpPr>
                <a:spLocks/>
              </p:cNvSpPr>
              <p:nvPr/>
            </p:nvSpPr>
            <p:spPr bwMode="auto">
              <a:xfrm>
                <a:off x="2405112" y="5557838"/>
                <a:ext cx="582613" cy="1287462"/>
              </a:xfrm>
              <a:custGeom>
                <a:avLst/>
                <a:gdLst>
                  <a:gd name="T0" fmla="*/ 2147483646 w 470"/>
                  <a:gd name="T1" fmla="*/ 2147483646 h 736"/>
                  <a:gd name="T2" fmla="*/ 2147483646 w 470"/>
                  <a:gd name="T3" fmla="*/ 2147483646 h 736"/>
                  <a:gd name="T4" fmla="*/ 2147483646 w 470"/>
                  <a:gd name="T5" fmla="*/ 2147483646 h 736"/>
                  <a:gd name="T6" fmla="*/ 2147483646 w 470"/>
                  <a:gd name="T7" fmla="*/ 2147483646 h 736"/>
                  <a:gd name="T8" fmla="*/ 2147483646 w 470"/>
                  <a:gd name="T9" fmla="*/ 2147483646 h 736"/>
                  <a:gd name="T10" fmla="*/ 2147483646 w 470"/>
                  <a:gd name="T11" fmla="*/ 2147483646 h 736"/>
                  <a:gd name="T12" fmla="*/ 2147483646 w 470"/>
                  <a:gd name="T13" fmla="*/ 2147483646 h 736"/>
                  <a:gd name="T14" fmla="*/ 2147483646 w 470"/>
                  <a:gd name="T15" fmla="*/ 2147483646 h 736"/>
                  <a:gd name="T16" fmla="*/ 2147483646 w 470"/>
                  <a:gd name="T17" fmla="*/ 2147483646 h 736"/>
                  <a:gd name="T18" fmla="*/ 2147483646 w 470"/>
                  <a:gd name="T19" fmla="*/ 2147483646 h 736"/>
                  <a:gd name="T20" fmla="*/ 2147483646 w 470"/>
                  <a:gd name="T21" fmla="*/ 2147483646 h 736"/>
                  <a:gd name="T22" fmla="*/ 2147483646 w 470"/>
                  <a:gd name="T23" fmla="*/ 2147483646 h 736"/>
                  <a:gd name="T24" fmla="*/ 2147483646 w 470"/>
                  <a:gd name="T25" fmla="*/ 2147483646 h 736"/>
                  <a:gd name="T26" fmla="*/ 2147483646 w 470"/>
                  <a:gd name="T27" fmla="*/ 2147483646 h 736"/>
                  <a:gd name="T28" fmla="*/ 2147483646 w 470"/>
                  <a:gd name="T29" fmla="*/ 2147483646 h 736"/>
                  <a:gd name="T30" fmla="*/ 2147483646 w 470"/>
                  <a:gd name="T31" fmla="*/ 2147483646 h 736"/>
                  <a:gd name="T32" fmla="*/ 2147483646 w 470"/>
                  <a:gd name="T33" fmla="*/ 2147483646 h 736"/>
                  <a:gd name="T34" fmla="*/ 2147483646 w 470"/>
                  <a:gd name="T35" fmla="*/ 2147483646 h 736"/>
                  <a:gd name="T36" fmla="*/ 2147483646 w 470"/>
                  <a:gd name="T37" fmla="*/ 2147483646 h 7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70"/>
                  <a:gd name="T58" fmla="*/ 0 h 736"/>
                  <a:gd name="T59" fmla="*/ 470 w 470"/>
                  <a:gd name="T60" fmla="*/ 736 h 7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70" h="736">
                    <a:moveTo>
                      <a:pt x="148" y="736"/>
                    </a:moveTo>
                    <a:cubicBezTo>
                      <a:pt x="125" y="713"/>
                      <a:pt x="116" y="697"/>
                      <a:pt x="100" y="670"/>
                    </a:cubicBezTo>
                    <a:cubicBezTo>
                      <a:pt x="93" y="658"/>
                      <a:pt x="76" y="634"/>
                      <a:pt x="76" y="634"/>
                    </a:cubicBezTo>
                    <a:cubicBezTo>
                      <a:pt x="74" y="626"/>
                      <a:pt x="70" y="618"/>
                      <a:pt x="70" y="610"/>
                    </a:cubicBezTo>
                    <a:cubicBezTo>
                      <a:pt x="70" y="604"/>
                      <a:pt x="77" y="598"/>
                      <a:pt x="76" y="592"/>
                    </a:cubicBezTo>
                    <a:cubicBezTo>
                      <a:pt x="73" y="562"/>
                      <a:pt x="51" y="512"/>
                      <a:pt x="40" y="484"/>
                    </a:cubicBezTo>
                    <a:cubicBezTo>
                      <a:pt x="32" y="395"/>
                      <a:pt x="0" y="268"/>
                      <a:pt x="52" y="190"/>
                    </a:cubicBezTo>
                    <a:cubicBezTo>
                      <a:pt x="68" y="126"/>
                      <a:pt x="78" y="132"/>
                      <a:pt x="118" y="82"/>
                    </a:cubicBezTo>
                    <a:cubicBezTo>
                      <a:pt x="144" y="49"/>
                      <a:pt x="139" y="41"/>
                      <a:pt x="178" y="28"/>
                    </a:cubicBezTo>
                    <a:cubicBezTo>
                      <a:pt x="294" y="32"/>
                      <a:pt x="391" y="0"/>
                      <a:pt x="430" y="118"/>
                    </a:cubicBezTo>
                    <a:cubicBezTo>
                      <a:pt x="448" y="262"/>
                      <a:pt x="470" y="417"/>
                      <a:pt x="424" y="556"/>
                    </a:cubicBezTo>
                    <a:cubicBezTo>
                      <a:pt x="422" y="614"/>
                      <a:pt x="422" y="672"/>
                      <a:pt x="418" y="730"/>
                    </a:cubicBezTo>
                    <a:cubicBezTo>
                      <a:pt x="418" y="736"/>
                      <a:pt x="415" y="718"/>
                      <a:pt x="412" y="712"/>
                    </a:cubicBezTo>
                    <a:cubicBezTo>
                      <a:pt x="409" y="706"/>
                      <a:pt x="403" y="701"/>
                      <a:pt x="400" y="694"/>
                    </a:cubicBezTo>
                    <a:cubicBezTo>
                      <a:pt x="389" y="669"/>
                      <a:pt x="383" y="645"/>
                      <a:pt x="370" y="622"/>
                    </a:cubicBezTo>
                    <a:cubicBezTo>
                      <a:pt x="363" y="609"/>
                      <a:pt x="346" y="586"/>
                      <a:pt x="346" y="586"/>
                    </a:cubicBezTo>
                    <a:cubicBezTo>
                      <a:pt x="280" y="590"/>
                      <a:pt x="268" y="571"/>
                      <a:pt x="238" y="610"/>
                    </a:cubicBezTo>
                    <a:cubicBezTo>
                      <a:pt x="225" y="627"/>
                      <a:pt x="214" y="646"/>
                      <a:pt x="202" y="664"/>
                    </a:cubicBezTo>
                    <a:cubicBezTo>
                      <a:pt x="186" y="688"/>
                      <a:pt x="189" y="736"/>
                      <a:pt x="148" y="736"/>
                    </a:cubicBezTo>
                    <a:close/>
                  </a:path>
                </a:pathLst>
              </a:custGeom>
              <a:solidFill>
                <a:schemeClr val="accent1"/>
              </a:solidFill>
              <a:ln w="9525">
                <a:solidFill>
                  <a:schemeClr val="tx1"/>
                </a:solidFill>
                <a:round/>
                <a:headEnd/>
                <a:tailEnd/>
              </a:ln>
            </p:spPr>
            <p:txBody>
              <a:bodyPr lIns="109733" tIns="54867" rIns="109733" bIns="54867"/>
              <a:lstStyle/>
              <a:p>
                <a:endParaRPr lang="ko-KR" altLang="en-US" sz="2315" dirty="0">
                  <a:latin typeface="맑은 고딕" panose="020B0503020000020004" pitchFamily="50" charset="-127"/>
                  <a:ea typeface="맑은 고딕" panose="020B0503020000020004" pitchFamily="50" charset="-127"/>
                </a:endParaRPr>
              </a:p>
            </p:txBody>
          </p:sp>
          <p:sp>
            <p:nvSpPr>
              <p:cNvPr id="760856" name="Oval 31">
                <a:extLst>
                  <a:ext uri="{FF2B5EF4-FFF2-40B4-BE49-F238E27FC236}">
                    <a16:creationId xmlns:a16="http://schemas.microsoft.com/office/drawing/2014/main" id="{2A59D9EA-F016-4E1E-BF5F-8A277BE56E5C}"/>
                  </a:ext>
                </a:extLst>
              </p:cNvPr>
              <p:cNvSpPr>
                <a:spLocks noChangeArrowheads="1"/>
              </p:cNvSpPr>
              <p:nvPr/>
            </p:nvSpPr>
            <p:spPr bwMode="auto">
              <a:xfrm>
                <a:off x="2659112" y="5170488"/>
                <a:ext cx="211138" cy="396875"/>
              </a:xfrm>
              <a:prstGeom prst="ellipse">
                <a:avLst/>
              </a:prstGeom>
              <a:solidFill>
                <a:schemeClr val="accent1"/>
              </a:solidFill>
              <a:ln w="9525">
                <a:solidFill>
                  <a:schemeClr val="tx1"/>
                </a:solidFill>
                <a:round/>
                <a:headEnd/>
                <a:tailEnd/>
              </a:ln>
            </p:spPr>
            <p:txBody>
              <a:bodyPr wrap="none" lIns="109733" tIns="54867" rIns="109733" bIns="54867" anchor="ct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endParaRPr lang="ko-KR" altLang="en-US" sz="1103">
                  <a:latin typeface="맑은 고딕" panose="020B0503020000020004" pitchFamily="50" charset="-127"/>
                  <a:ea typeface="맑은 고딕" panose="020B0503020000020004" pitchFamily="50" charset="-127"/>
                </a:endParaRPr>
              </a:p>
            </p:txBody>
          </p:sp>
          <p:sp>
            <p:nvSpPr>
              <p:cNvPr id="760857" name="Oval 32">
                <a:extLst>
                  <a:ext uri="{FF2B5EF4-FFF2-40B4-BE49-F238E27FC236}">
                    <a16:creationId xmlns:a16="http://schemas.microsoft.com/office/drawing/2014/main" id="{DE771B50-294C-4D5B-928A-8D6D0674ECA7}"/>
                  </a:ext>
                </a:extLst>
              </p:cNvPr>
              <p:cNvSpPr>
                <a:spLocks noChangeArrowheads="1"/>
              </p:cNvSpPr>
              <p:nvPr/>
            </p:nvSpPr>
            <p:spPr bwMode="auto">
              <a:xfrm>
                <a:off x="5937250" y="4137025"/>
                <a:ext cx="841375" cy="793750"/>
              </a:xfrm>
              <a:prstGeom prst="ellipse">
                <a:avLst/>
              </a:prstGeom>
              <a:solidFill>
                <a:srgbClr val="FFFF00"/>
              </a:solidFill>
              <a:ln w="9525">
                <a:solidFill>
                  <a:schemeClr val="tx1"/>
                </a:solidFill>
                <a:round/>
                <a:headEnd/>
                <a:tailEnd/>
              </a:ln>
            </p:spPr>
            <p:txBody>
              <a:bodyPr wrap="none" lIns="109733" tIns="54867" rIns="109733" bIns="54867" anchor="ct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endParaRPr lang="ko-KR" altLang="en-US" sz="1103">
                  <a:latin typeface="맑은 고딕" panose="020B0503020000020004" pitchFamily="50" charset="-127"/>
                  <a:ea typeface="맑은 고딕" panose="020B0503020000020004" pitchFamily="50" charset="-127"/>
                </a:endParaRPr>
              </a:p>
            </p:txBody>
          </p:sp>
          <p:grpSp>
            <p:nvGrpSpPr>
              <p:cNvPr id="760858" name="Group 33">
                <a:extLst>
                  <a:ext uri="{FF2B5EF4-FFF2-40B4-BE49-F238E27FC236}">
                    <a16:creationId xmlns:a16="http://schemas.microsoft.com/office/drawing/2014/main" id="{F13C5B2F-4904-467C-955C-B3F25D366D95}"/>
                  </a:ext>
                </a:extLst>
              </p:cNvPr>
              <p:cNvGrpSpPr>
                <a:grpSpLocks/>
              </p:cNvGrpSpPr>
              <p:nvPr/>
            </p:nvGrpSpPr>
            <p:grpSpPr bwMode="auto">
              <a:xfrm>
                <a:off x="5094288" y="4575175"/>
                <a:ext cx="1009650" cy="1028700"/>
                <a:chOff x="2744" y="2614"/>
                <a:chExt cx="544" cy="588"/>
              </a:xfrm>
            </p:grpSpPr>
            <p:sp>
              <p:nvSpPr>
                <p:cNvPr id="760868" name="Line 34">
                  <a:extLst>
                    <a:ext uri="{FF2B5EF4-FFF2-40B4-BE49-F238E27FC236}">
                      <a16:creationId xmlns:a16="http://schemas.microsoft.com/office/drawing/2014/main" id="{82A6F7CA-9668-460C-ACE3-928669867522}"/>
                    </a:ext>
                  </a:extLst>
                </p:cNvPr>
                <p:cNvSpPr>
                  <a:spLocks noChangeShapeType="1"/>
                </p:cNvSpPr>
                <p:nvPr/>
              </p:nvSpPr>
              <p:spPr bwMode="auto">
                <a:xfrm flipH="1">
                  <a:off x="2744" y="2614"/>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69" name="Line 35">
                  <a:extLst>
                    <a:ext uri="{FF2B5EF4-FFF2-40B4-BE49-F238E27FC236}">
                      <a16:creationId xmlns:a16="http://schemas.microsoft.com/office/drawing/2014/main" id="{14337694-F310-4CFE-AED1-CA79B707A8BC}"/>
                    </a:ext>
                  </a:extLst>
                </p:cNvPr>
                <p:cNvSpPr>
                  <a:spLocks noChangeShapeType="1"/>
                </p:cNvSpPr>
                <p:nvPr/>
              </p:nvSpPr>
              <p:spPr bwMode="auto">
                <a:xfrm flipH="1">
                  <a:off x="2767" y="2659"/>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70" name="Line 36">
                  <a:extLst>
                    <a:ext uri="{FF2B5EF4-FFF2-40B4-BE49-F238E27FC236}">
                      <a16:creationId xmlns:a16="http://schemas.microsoft.com/office/drawing/2014/main" id="{97AFB4BF-F517-491D-AF9B-4CE8C8CD8ADA}"/>
                    </a:ext>
                  </a:extLst>
                </p:cNvPr>
                <p:cNvSpPr>
                  <a:spLocks noChangeShapeType="1"/>
                </p:cNvSpPr>
                <p:nvPr/>
              </p:nvSpPr>
              <p:spPr bwMode="auto">
                <a:xfrm flipH="1">
                  <a:off x="2789" y="2704"/>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71" name="Line 37">
                  <a:extLst>
                    <a:ext uri="{FF2B5EF4-FFF2-40B4-BE49-F238E27FC236}">
                      <a16:creationId xmlns:a16="http://schemas.microsoft.com/office/drawing/2014/main" id="{4B091F9E-6F04-4A36-AD4F-B2FAEB636841}"/>
                    </a:ext>
                  </a:extLst>
                </p:cNvPr>
                <p:cNvSpPr>
                  <a:spLocks noChangeShapeType="1"/>
                </p:cNvSpPr>
                <p:nvPr/>
              </p:nvSpPr>
              <p:spPr bwMode="auto">
                <a:xfrm flipH="1">
                  <a:off x="2835" y="2727"/>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72" name="Line 38">
                  <a:extLst>
                    <a:ext uri="{FF2B5EF4-FFF2-40B4-BE49-F238E27FC236}">
                      <a16:creationId xmlns:a16="http://schemas.microsoft.com/office/drawing/2014/main" id="{36C94132-91F3-4477-91FB-3F8A6ECCA70B}"/>
                    </a:ext>
                  </a:extLst>
                </p:cNvPr>
                <p:cNvSpPr>
                  <a:spLocks noChangeShapeType="1"/>
                </p:cNvSpPr>
                <p:nvPr/>
              </p:nvSpPr>
              <p:spPr bwMode="auto">
                <a:xfrm flipH="1">
                  <a:off x="2857" y="2772"/>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73" name="Line 39">
                  <a:extLst>
                    <a:ext uri="{FF2B5EF4-FFF2-40B4-BE49-F238E27FC236}">
                      <a16:creationId xmlns:a16="http://schemas.microsoft.com/office/drawing/2014/main" id="{4605CDA9-3B3D-4A74-8333-C91D364212FF}"/>
                    </a:ext>
                  </a:extLst>
                </p:cNvPr>
                <p:cNvSpPr>
                  <a:spLocks noChangeShapeType="1"/>
                </p:cNvSpPr>
                <p:nvPr/>
              </p:nvSpPr>
              <p:spPr bwMode="auto">
                <a:xfrm flipH="1">
                  <a:off x="2880" y="2818"/>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74" name="Line 40">
                  <a:extLst>
                    <a:ext uri="{FF2B5EF4-FFF2-40B4-BE49-F238E27FC236}">
                      <a16:creationId xmlns:a16="http://schemas.microsoft.com/office/drawing/2014/main" id="{D796B4A3-2146-449A-9665-3ABF75DFDE43}"/>
                    </a:ext>
                  </a:extLst>
                </p:cNvPr>
                <p:cNvSpPr>
                  <a:spLocks noChangeShapeType="1"/>
                </p:cNvSpPr>
                <p:nvPr/>
              </p:nvSpPr>
              <p:spPr bwMode="auto">
                <a:xfrm flipH="1">
                  <a:off x="2903" y="2863"/>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75" name="Line 41">
                  <a:extLst>
                    <a:ext uri="{FF2B5EF4-FFF2-40B4-BE49-F238E27FC236}">
                      <a16:creationId xmlns:a16="http://schemas.microsoft.com/office/drawing/2014/main" id="{BF44DBDF-8E4F-46E0-BD2D-3A4FD2729D29}"/>
                    </a:ext>
                  </a:extLst>
                </p:cNvPr>
                <p:cNvSpPr>
                  <a:spLocks noChangeShapeType="1"/>
                </p:cNvSpPr>
                <p:nvPr/>
              </p:nvSpPr>
              <p:spPr bwMode="auto">
                <a:xfrm flipH="1">
                  <a:off x="2925" y="2908"/>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grpSp>
          <p:grpSp>
            <p:nvGrpSpPr>
              <p:cNvPr id="760859" name="Group 42">
                <a:extLst>
                  <a:ext uri="{FF2B5EF4-FFF2-40B4-BE49-F238E27FC236}">
                    <a16:creationId xmlns:a16="http://schemas.microsoft.com/office/drawing/2014/main" id="{50C6B1E4-9CC0-48EC-85B3-3A49798CAFAD}"/>
                  </a:ext>
                </a:extLst>
              </p:cNvPr>
              <p:cNvGrpSpPr>
                <a:grpSpLocks/>
              </p:cNvGrpSpPr>
              <p:nvPr/>
            </p:nvGrpSpPr>
            <p:grpSpPr bwMode="auto">
              <a:xfrm>
                <a:off x="3703638" y="5329238"/>
                <a:ext cx="968375" cy="950912"/>
                <a:chOff x="1995" y="3045"/>
                <a:chExt cx="522" cy="543"/>
              </a:xfrm>
            </p:grpSpPr>
            <p:sp>
              <p:nvSpPr>
                <p:cNvPr id="760861" name="Line 43">
                  <a:extLst>
                    <a:ext uri="{FF2B5EF4-FFF2-40B4-BE49-F238E27FC236}">
                      <a16:creationId xmlns:a16="http://schemas.microsoft.com/office/drawing/2014/main" id="{328E92FC-12AF-415C-A096-F2F83929C923}"/>
                    </a:ext>
                  </a:extLst>
                </p:cNvPr>
                <p:cNvSpPr>
                  <a:spLocks noChangeShapeType="1"/>
                </p:cNvSpPr>
                <p:nvPr/>
              </p:nvSpPr>
              <p:spPr bwMode="auto">
                <a:xfrm flipH="1">
                  <a:off x="1995" y="3045"/>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62" name="Line 44">
                  <a:extLst>
                    <a:ext uri="{FF2B5EF4-FFF2-40B4-BE49-F238E27FC236}">
                      <a16:creationId xmlns:a16="http://schemas.microsoft.com/office/drawing/2014/main" id="{C4FB0A0A-63A3-4E90-A647-6893CCF7904E}"/>
                    </a:ext>
                  </a:extLst>
                </p:cNvPr>
                <p:cNvSpPr>
                  <a:spLocks noChangeShapeType="1"/>
                </p:cNvSpPr>
                <p:nvPr/>
              </p:nvSpPr>
              <p:spPr bwMode="auto">
                <a:xfrm flipH="1">
                  <a:off x="2018" y="3090"/>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63" name="Line 45">
                  <a:extLst>
                    <a:ext uri="{FF2B5EF4-FFF2-40B4-BE49-F238E27FC236}">
                      <a16:creationId xmlns:a16="http://schemas.microsoft.com/office/drawing/2014/main" id="{9078ABD6-378F-487E-BAAF-9CA8589774B7}"/>
                    </a:ext>
                  </a:extLst>
                </p:cNvPr>
                <p:cNvSpPr>
                  <a:spLocks noChangeShapeType="1"/>
                </p:cNvSpPr>
                <p:nvPr/>
              </p:nvSpPr>
              <p:spPr bwMode="auto">
                <a:xfrm flipH="1">
                  <a:off x="2040" y="3135"/>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64" name="Line 46">
                  <a:extLst>
                    <a:ext uri="{FF2B5EF4-FFF2-40B4-BE49-F238E27FC236}">
                      <a16:creationId xmlns:a16="http://schemas.microsoft.com/office/drawing/2014/main" id="{F8ACEDDE-58D0-4968-82C3-BA4646EBBB27}"/>
                    </a:ext>
                  </a:extLst>
                </p:cNvPr>
                <p:cNvSpPr>
                  <a:spLocks noChangeShapeType="1"/>
                </p:cNvSpPr>
                <p:nvPr/>
              </p:nvSpPr>
              <p:spPr bwMode="auto">
                <a:xfrm flipH="1">
                  <a:off x="2086" y="3158"/>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65" name="Line 47">
                  <a:extLst>
                    <a:ext uri="{FF2B5EF4-FFF2-40B4-BE49-F238E27FC236}">
                      <a16:creationId xmlns:a16="http://schemas.microsoft.com/office/drawing/2014/main" id="{A85F934D-4AEC-47A8-9C3B-57D9CC0628A7}"/>
                    </a:ext>
                  </a:extLst>
                </p:cNvPr>
                <p:cNvSpPr>
                  <a:spLocks noChangeShapeType="1"/>
                </p:cNvSpPr>
                <p:nvPr/>
              </p:nvSpPr>
              <p:spPr bwMode="auto">
                <a:xfrm flipH="1">
                  <a:off x="2108" y="3203"/>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66" name="Line 48">
                  <a:extLst>
                    <a:ext uri="{FF2B5EF4-FFF2-40B4-BE49-F238E27FC236}">
                      <a16:creationId xmlns:a16="http://schemas.microsoft.com/office/drawing/2014/main" id="{C081DAEB-2BDF-495A-A603-A6561B25CE71}"/>
                    </a:ext>
                  </a:extLst>
                </p:cNvPr>
                <p:cNvSpPr>
                  <a:spLocks noChangeShapeType="1"/>
                </p:cNvSpPr>
                <p:nvPr/>
              </p:nvSpPr>
              <p:spPr bwMode="auto">
                <a:xfrm flipH="1">
                  <a:off x="2131" y="3249"/>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sp>
              <p:nvSpPr>
                <p:cNvPr id="760867" name="Line 49">
                  <a:extLst>
                    <a:ext uri="{FF2B5EF4-FFF2-40B4-BE49-F238E27FC236}">
                      <a16:creationId xmlns:a16="http://schemas.microsoft.com/office/drawing/2014/main" id="{B1483EC7-5489-4137-A012-C9C5546F322C}"/>
                    </a:ext>
                  </a:extLst>
                </p:cNvPr>
                <p:cNvSpPr>
                  <a:spLocks noChangeShapeType="1"/>
                </p:cNvSpPr>
                <p:nvPr/>
              </p:nvSpPr>
              <p:spPr bwMode="auto">
                <a:xfrm flipH="1">
                  <a:off x="2154" y="3294"/>
                  <a:ext cx="363" cy="294"/>
                </a:xfrm>
                <a:prstGeom prst="line">
                  <a:avLst/>
                </a:prstGeom>
                <a:noFill/>
                <a:ln w="28575">
                  <a:solidFill>
                    <a:srgbClr val="FFCC00"/>
                  </a:solidFill>
                  <a:round/>
                  <a:headEnd/>
                  <a:tailEnd type="arrow" w="med" len="med"/>
                </a:ln>
                <a:extLst>
                  <a:ext uri="{909E8E84-426E-40DD-AFC4-6F175D3DCCD1}">
                    <a14:hiddenFill xmlns:a14="http://schemas.microsoft.com/office/drawing/2010/main">
                      <a:noFill/>
                    </a14:hiddenFill>
                  </a:ext>
                </a:extLst>
              </p:spPr>
              <p:txBody>
                <a:bodyPr/>
                <a:lstStyle/>
                <a:p>
                  <a:endParaRPr lang="ko-KR" altLang="en-US" sz="2315" dirty="0">
                    <a:latin typeface="맑은 고딕" panose="020B0503020000020004" pitchFamily="50" charset="-127"/>
                    <a:ea typeface="맑은 고딕" panose="020B0503020000020004" pitchFamily="50" charset="-127"/>
                  </a:endParaRPr>
                </a:p>
              </p:txBody>
            </p:sp>
          </p:grpSp>
          <p:sp>
            <p:nvSpPr>
              <p:cNvPr id="760860" name="Line 50">
                <a:extLst>
                  <a:ext uri="{FF2B5EF4-FFF2-40B4-BE49-F238E27FC236}">
                    <a16:creationId xmlns:a16="http://schemas.microsoft.com/office/drawing/2014/main" id="{B9D506DE-AC66-49DB-A93D-09E2A93400ED}"/>
                  </a:ext>
                </a:extLst>
              </p:cNvPr>
              <p:cNvSpPr>
                <a:spLocks noChangeShapeType="1"/>
              </p:cNvSpPr>
              <p:nvPr/>
            </p:nvSpPr>
            <p:spPr bwMode="auto">
              <a:xfrm>
                <a:off x="5094288" y="5765800"/>
                <a:ext cx="588962" cy="674688"/>
              </a:xfrm>
              <a:prstGeom prst="line">
                <a:avLst/>
              </a:prstGeom>
              <a:noFill/>
              <a:ln w="38100">
                <a:solidFill>
                  <a:srgbClr val="FFCC00"/>
                </a:solidFill>
                <a:round/>
                <a:headEnd/>
                <a:tailEnd type="arrow" w="med" len="med"/>
              </a:ln>
              <a:extLst>
                <a:ext uri="{909E8E84-426E-40DD-AFC4-6F175D3DCCD1}">
                  <a14:hiddenFill xmlns:a14="http://schemas.microsoft.com/office/drawing/2010/main">
                    <a:noFill/>
                  </a14:hiddenFill>
                </a:ext>
              </a:extLst>
            </p:spPr>
            <p:txBody>
              <a:bodyPr lIns="109733" tIns="54867" rIns="109733" bIns="54867"/>
              <a:lstStyle/>
              <a:p>
                <a:endParaRPr lang="ko-KR" altLang="en-US" sz="2315" dirty="0">
                  <a:latin typeface="맑은 고딕" panose="020B0503020000020004" pitchFamily="50" charset="-127"/>
                  <a:ea typeface="맑은 고딕" panose="020B0503020000020004" pitchFamily="50" charset="-127"/>
                </a:endParaRPr>
              </a:p>
            </p:txBody>
          </p:sp>
        </p:grpSp>
        <p:sp>
          <p:nvSpPr>
            <p:cNvPr id="760843" name="직사각형 14">
              <a:extLst>
                <a:ext uri="{FF2B5EF4-FFF2-40B4-BE49-F238E27FC236}">
                  <a16:creationId xmlns:a16="http://schemas.microsoft.com/office/drawing/2014/main" id="{7F392809-468D-4E90-A03E-D17F1D8051F1}"/>
                </a:ext>
              </a:extLst>
            </p:cNvPr>
            <p:cNvSpPr>
              <a:spLocks noChangeArrowheads="1"/>
            </p:cNvSpPr>
            <p:nvPr/>
          </p:nvSpPr>
          <p:spPr bwMode="auto">
            <a:xfrm>
              <a:off x="4737468" y="3158595"/>
              <a:ext cx="1003877" cy="27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366" tIns="44183" rIns="88366" bIns="44183">
              <a:spAutoFit/>
            </a:bodyP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r>
                <a:rPr lang="en-US" altLang="ko-KR" sz="1200" dirty="0">
                  <a:latin typeface="Arial" panose="020B0604020202020204" pitchFamily="34" charset="0"/>
                  <a:ea typeface="맑은 고딕" panose="020B0503020000020004" pitchFamily="50" charset="-127"/>
                  <a:cs typeface="Arial" panose="020B0604020202020204" pitchFamily="34" charset="0"/>
                </a:rPr>
                <a:t>Short wave</a:t>
              </a:r>
              <a:endParaRPr lang="ko-KR" altLang="en-US" sz="1200" dirty="0">
                <a:latin typeface="Arial" panose="020B0604020202020204" pitchFamily="34" charset="0"/>
                <a:ea typeface="맑은 고딕" panose="020B0503020000020004" pitchFamily="50" charset="-127"/>
                <a:cs typeface="Arial" panose="020B0604020202020204" pitchFamily="34" charset="0"/>
              </a:endParaRPr>
            </a:p>
          </p:txBody>
        </p:sp>
        <p:sp>
          <p:nvSpPr>
            <p:cNvPr id="760844" name="자유형 44">
              <a:extLst>
                <a:ext uri="{FF2B5EF4-FFF2-40B4-BE49-F238E27FC236}">
                  <a16:creationId xmlns:a16="http://schemas.microsoft.com/office/drawing/2014/main" id="{83F50658-FF36-4CFD-A2B8-4E35B814B13A}"/>
                </a:ext>
              </a:extLst>
            </p:cNvPr>
            <p:cNvSpPr>
              <a:spLocks/>
            </p:cNvSpPr>
            <p:nvPr/>
          </p:nvSpPr>
          <p:spPr bwMode="auto">
            <a:xfrm>
              <a:off x="2601590" y="5837922"/>
              <a:ext cx="171529" cy="474329"/>
            </a:xfrm>
            <a:custGeom>
              <a:avLst/>
              <a:gdLst>
                <a:gd name="T0" fmla="*/ 177132 w 155474"/>
                <a:gd name="T1" fmla="*/ 1 h 828700"/>
                <a:gd name="T2" fmla="*/ 287841 w 155474"/>
                <a:gd name="T3" fmla="*/ 1 h 828700"/>
                <a:gd name="T4" fmla="*/ 354265 w 155474"/>
                <a:gd name="T5" fmla="*/ 1 h 828700"/>
                <a:gd name="T6" fmla="*/ 332123 w 155474"/>
                <a:gd name="T7" fmla="*/ 1 h 828700"/>
                <a:gd name="T8" fmla="*/ 132848 w 155474"/>
                <a:gd name="T9" fmla="*/ 1 h 828700"/>
                <a:gd name="T10" fmla="*/ 66426 w 155474"/>
                <a:gd name="T11" fmla="*/ 1 h 828700"/>
                <a:gd name="T12" fmla="*/ 44284 w 155474"/>
                <a:gd name="T13" fmla="*/ 1 h 828700"/>
                <a:gd name="T14" fmla="*/ 66426 w 155474"/>
                <a:gd name="T15" fmla="*/ 1 h 828700"/>
                <a:gd name="T16" fmla="*/ 199271 w 155474"/>
                <a:gd name="T17" fmla="*/ 1 h 828700"/>
                <a:gd name="T18" fmla="*/ 309983 w 155474"/>
                <a:gd name="T19" fmla="*/ 1 h 828700"/>
                <a:gd name="T20" fmla="*/ 243558 w 155474"/>
                <a:gd name="T21" fmla="*/ 1 h 828700"/>
                <a:gd name="T22" fmla="*/ 110707 w 155474"/>
                <a:gd name="T23" fmla="*/ 1 h 828700"/>
                <a:gd name="T24" fmla="*/ 22133 w 155474"/>
                <a:gd name="T25" fmla="*/ 1 h 828700"/>
                <a:gd name="T26" fmla="*/ 0 w 155474"/>
                <a:gd name="T27" fmla="*/ 1 h 828700"/>
                <a:gd name="T28" fmla="*/ 66426 w 155474"/>
                <a:gd name="T29" fmla="*/ 1 h 828700"/>
                <a:gd name="T30" fmla="*/ 110707 w 155474"/>
                <a:gd name="T31" fmla="*/ 1 h 828700"/>
                <a:gd name="T32" fmla="*/ 177132 w 155474"/>
                <a:gd name="T33" fmla="*/ 1 h 828700"/>
                <a:gd name="T34" fmla="*/ 243558 w 155474"/>
                <a:gd name="T35" fmla="*/ 1 h 828700"/>
                <a:gd name="T36" fmla="*/ 177132 w 155474"/>
                <a:gd name="T37" fmla="*/ 1 h 828700"/>
                <a:gd name="T38" fmla="*/ 88565 w 155474"/>
                <a:gd name="T39" fmla="*/ 1 h 8287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5474"/>
                <a:gd name="T61" fmla="*/ 0 h 828700"/>
                <a:gd name="T62" fmla="*/ 155474 w 155474"/>
                <a:gd name="T63" fmla="*/ 828700 h 8287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5474" h="828700">
                  <a:moveTo>
                    <a:pt x="76200" y="828700"/>
                  </a:moveTo>
                  <a:cubicBezTo>
                    <a:pt x="92075" y="822350"/>
                    <a:pt x="107816" y="815653"/>
                    <a:pt x="123825" y="809650"/>
                  </a:cubicBezTo>
                  <a:cubicBezTo>
                    <a:pt x="133226" y="806125"/>
                    <a:pt x="150431" y="809970"/>
                    <a:pt x="152400" y="800125"/>
                  </a:cubicBezTo>
                  <a:cubicBezTo>
                    <a:pt x="158039" y="771932"/>
                    <a:pt x="156506" y="739714"/>
                    <a:pt x="142875" y="714400"/>
                  </a:cubicBezTo>
                  <a:cubicBezTo>
                    <a:pt x="120746" y="673303"/>
                    <a:pt x="88424" y="682412"/>
                    <a:pt x="57150" y="666775"/>
                  </a:cubicBezTo>
                  <a:cubicBezTo>
                    <a:pt x="46911" y="661655"/>
                    <a:pt x="38100" y="654075"/>
                    <a:pt x="28575" y="647725"/>
                  </a:cubicBezTo>
                  <a:cubicBezTo>
                    <a:pt x="25400" y="638200"/>
                    <a:pt x="19050" y="629190"/>
                    <a:pt x="19050" y="619150"/>
                  </a:cubicBezTo>
                  <a:cubicBezTo>
                    <a:pt x="19050" y="599837"/>
                    <a:pt x="20731" y="579648"/>
                    <a:pt x="28575" y="562000"/>
                  </a:cubicBezTo>
                  <a:cubicBezTo>
                    <a:pt x="36295" y="544630"/>
                    <a:pt x="70545" y="524495"/>
                    <a:pt x="85725" y="514375"/>
                  </a:cubicBezTo>
                  <a:cubicBezTo>
                    <a:pt x="129394" y="448871"/>
                    <a:pt x="116585" y="478945"/>
                    <a:pt x="133350" y="428650"/>
                  </a:cubicBezTo>
                  <a:cubicBezTo>
                    <a:pt x="128066" y="396948"/>
                    <a:pt x="130908" y="365792"/>
                    <a:pt x="104775" y="342925"/>
                  </a:cubicBezTo>
                  <a:cubicBezTo>
                    <a:pt x="87545" y="327848"/>
                    <a:pt x="47625" y="304825"/>
                    <a:pt x="47625" y="304825"/>
                  </a:cubicBezTo>
                  <a:cubicBezTo>
                    <a:pt x="28493" y="276127"/>
                    <a:pt x="24027" y="271987"/>
                    <a:pt x="9525" y="238150"/>
                  </a:cubicBezTo>
                  <a:cubicBezTo>
                    <a:pt x="5570" y="228922"/>
                    <a:pt x="3175" y="219100"/>
                    <a:pt x="0" y="209575"/>
                  </a:cubicBezTo>
                  <a:cubicBezTo>
                    <a:pt x="9525" y="203225"/>
                    <a:pt x="20480" y="198620"/>
                    <a:pt x="28575" y="190525"/>
                  </a:cubicBezTo>
                  <a:cubicBezTo>
                    <a:pt x="36670" y="182430"/>
                    <a:pt x="38686" y="169101"/>
                    <a:pt x="47625" y="161950"/>
                  </a:cubicBezTo>
                  <a:cubicBezTo>
                    <a:pt x="55465" y="155678"/>
                    <a:pt x="66675" y="155600"/>
                    <a:pt x="76200" y="152425"/>
                  </a:cubicBezTo>
                  <a:cubicBezTo>
                    <a:pt x="91754" y="129094"/>
                    <a:pt x="104775" y="116504"/>
                    <a:pt x="104775" y="85750"/>
                  </a:cubicBezTo>
                  <a:cubicBezTo>
                    <a:pt x="104775" y="64064"/>
                    <a:pt x="95908" y="25316"/>
                    <a:pt x="76200" y="9550"/>
                  </a:cubicBezTo>
                  <a:cubicBezTo>
                    <a:pt x="63039" y="-979"/>
                    <a:pt x="51838" y="25"/>
                    <a:pt x="38100" y="25"/>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8366" tIns="44183" rIns="88366" bIns="44183" anchor="ctr"/>
            <a:lstStyle/>
            <a:p>
              <a:endParaRPr lang="ko-KR" altLang="en-US" sz="2315" dirty="0">
                <a:latin typeface="맑은 고딕" panose="020B0503020000020004" pitchFamily="50" charset="-127"/>
                <a:ea typeface="맑은 고딕" panose="020B0503020000020004" pitchFamily="50" charset="-127"/>
              </a:endParaRPr>
            </a:p>
          </p:txBody>
        </p:sp>
        <p:sp>
          <p:nvSpPr>
            <p:cNvPr id="760845" name="자유형 51">
              <a:extLst>
                <a:ext uri="{FF2B5EF4-FFF2-40B4-BE49-F238E27FC236}">
                  <a16:creationId xmlns:a16="http://schemas.microsoft.com/office/drawing/2014/main" id="{C7E2F71A-261B-408D-B608-CD4641F235FB}"/>
                </a:ext>
              </a:extLst>
            </p:cNvPr>
            <p:cNvSpPr>
              <a:spLocks/>
            </p:cNvSpPr>
            <p:nvPr/>
          </p:nvSpPr>
          <p:spPr bwMode="auto">
            <a:xfrm>
              <a:off x="2748614" y="5837922"/>
              <a:ext cx="171529" cy="474329"/>
            </a:xfrm>
            <a:custGeom>
              <a:avLst/>
              <a:gdLst>
                <a:gd name="T0" fmla="*/ 177132 w 155474"/>
                <a:gd name="T1" fmla="*/ 1 h 828700"/>
                <a:gd name="T2" fmla="*/ 287841 w 155474"/>
                <a:gd name="T3" fmla="*/ 1 h 828700"/>
                <a:gd name="T4" fmla="*/ 354265 w 155474"/>
                <a:gd name="T5" fmla="*/ 1 h 828700"/>
                <a:gd name="T6" fmla="*/ 332123 w 155474"/>
                <a:gd name="T7" fmla="*/ 1 h 828700"/>
                <a:gd name="T8" fmla="*/ 132848 w 155474"/>
                <a:gd name="T9" fmla="*/ 1 h 828700"/>
                <a:gd name="T10" fmla="*/ 66426 w 155474"/>
                <a:gd name="T11" fmla="*/ 1 h 828700"/>
                <a:gd name="T12" fmla="*/ 44284 w 155474"/>
                <a:gd name="T13" fmla="*/ 1 h 828700"/>
                <a:gd name="T14" fmla="*/ 66426 w 155474"/>
                <a:gd name="T15" fmla="*/ 1 h 828700"/>
                <a:gd name="T16" fmla="*/ 199271 w 155474"/>
                <a:gd name="T17" fmla="*/ 1 h 828700"/>
                <a:gd name="T18" fmla="*/ 309983 w 155474"/>
                <a:gd name="T19" fmla="*/ 1 h 828700"/>
                <a:gd name="T20" fmla="*/ 243558 w 155474"/>
                <a:gd name="T21" fmla="*/ 1 h 828700"/>
                <a:gd name="T22" fmla="*/ 110707 w 155474"/>
                <a:gd name="T23" fmla="*/ 1 h 828700"/>
                <a:gd name="T24" fmla="*/ 22133 w 155474"/>
                <a:gd name="T25" fmla="*/ 1 h 828700"/>
                <a:gd name="T26" fmla="*/ 0 w 155474"/>
                <a:gd name="T27" fmla="*/ 1 h 828700"/>
                <a:gd name="T28" fmla="*/ 66426 w 155474"/>
                <a:gd name="T29" fmla="*/ 1 h 828700"/>
                <a:gd name="T30" fmla="*/ 110707 w 155474"/>
                <a:gd name="T31" fmla="*/ 1 h 828700"/>
                <a:gd name="T32" fmla="*/ 177132 w 155474"/>
                <a:gd name="T33" fmla="*/ 1 h 828700"/>
                <a:gd name="T34" fmla="*/ 243558 w 155474"/>
                <a:gd name="T35" fmla="*/ 1 h 828700"/>
                <a:gd name="T36" fmla="*/ 177132 w 155474"/>
                <a:gd name="T37" fmla="*/ 1 h 828700"/>
                <a:gd name="T38" fmla="*/ 88565 w 155474"/>
                <a:gd name="T39" fmla="*/ 1 h 8287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5474"/>
                <a:gd name="T61" fmla="*/ 0 h 828700"/>
                <a:gd name="T62" fmla="*/ 155474 w 155474"/>
                <a:gd name="T63" fmla="*/ 828700 h 8287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5474" h="828700">
                  <a:moveTo>
                    <a:pt x="76200" y="828700"/>
                  </a:moveTo>
                  <a:cubicBezTo>
                    <a:pt x="92075" y="822350"/>
                    <a:pt x="107816" y="815653"/>
                    <a:pt x="123825" y="809650"/>
                  </a:cubicBezTo>
                  <a:cubicBezTo>
                    <a:pt x="133226" y="806125"/>
                    <a:pt x="150431" y="809970"/>
                    <a:pt x="152400" y="800125"/>
                  </a:cubicBezTo>
                  <a:cubicBezTo>
                    <a:pt x="158039" y="771932"/>
                    <a:pt x="156506" y="739714"/>
                    <a:pt x="142875" y="714400"/>
                  </a:cubicBezTo>
                  <a:cubicBezTo>
                    <a:pt x="120746" y="673303"/>
                    <a:pt x="88424" y="682412"/>
                    <a:pt x="57150" y="666775"/>
                  </a:cubicBezTo>
                  <a:cubicBezTo>
                    <a:pt x="46911" y="661655"/>
                    <a:pt x="38100" y="654075"/>
                    <a:pt x="28575" y="647725"/>
                  </a:cubicBezTo>
                  <a:cubicBezTo>
                    <a:pt x="25400" y="638200"/>
                    <a:pt x="19050" y="629190"/>
                    <a:pt x="19050" y="619150"/>
                  </a:cubicBezTo>
                  <a:cubicBezTo>
                    <a:pt x="19050" y="599837"/>
                    <a:pt x="20731" y="579648"/>
                    <a:pt x="28575" y="562000"/>
                  </a:cubicBezTo>
                  <a:cubicBezTo>
                    <a:pt x="36295" y="544630"/>
                    <a:pt x="70545" y="524495"/>
                    <a:pt x="85725" y="514375"/>
                  </a:cubicBezTo>
                  <a:cubicBezTo>
                    <a:pt x="129394" y="448871"/>
                    <a:pt x="116585" y="478945"/>
                    <a:pt x="133350" y="428650"/>
                  </a:cubicBezTo>
                  <a:cubicBezTo>
                    <a:pt x="128066" y="396948"/>
                    <a:pt x="130908" y="365792"/>
                    <a:pt x="104775" y="342925"/>
                  </a:cubicBezTo>
                  <a:cubicBezTo>
                    <a:pt x="87545" y="327848"/>
                    <a:pt x="47625" y="304825"/>
                    <a:pt x="47625" y="304825"/>
                  </a:cubicBezTo>
                  <a:cubicBezTo>
                    <a:pt x="28493" y="276127"/>
                    <a:pt x="24027" y="271987"/>
                    <a:pt x="9525" y="238150"/>
                  </a:cubicBezTo>
                  <a:cubicBezTo>
                    <a:pt x="5570" y="228922"/>
                    <a:pt x="3175" y="219100"/>
                    <a:pt x="0" y="209575"/>
                  </a:cubicBezTo>
                  <a:cubicBezTo>
                    <a:pt x="9525" y="203225"/>
                    <a:pt x="20480" y="198620"/>
                    <a:pt x="28575" y="190525"/>
                  </a:cubicBezTo>
                  <a:cubicBezTo>
                    <a:pt x="36670" y="182430"/>
                    <a:pt x="38686" y="169101"/>
                    <a:pt x="47625" y="161950"/>
                  </a:cubicBezTo>
                  <a:cubicBezTo>
                    <a:pt x="55465" y="155678"/>
                    <a:pt x="66675" y="155600"/>
                    <a:pt x="76200" y="152425"/>
                  </a:cubicBezTo>
                  <a:cubicBezTo>
                    <a:pt x="91754" y="129094"/>
                    <a:pt x="104775" y="116504"/>
                    <a:pt x="104775" y="85750"/>
                  </a:cubicBezTo>
                  <a:cubicBezTo>
                    <a:pt x="104775" y="64064"/>
                    <a:pt x="95908" y="25316"/>
                    <a:pt x="76200" y="9550"/>
                  </a:cubicBezTo>
                  <a:cubicBezTo>
                    <a:pt x="63039" y="-979"/>
                    <a:pt x="51838" y="25"/>
                    <a:pt x="38100" y="25"/>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8366" tIns="44183" rIns="88366" bIns="44183" anchor="ctr"/>
            <a:lstStyle/>
            <a:p>
              <a:endParaRPr lang="ko-KR" altLang="en-US" sz="2315" dirty="0">
                <a:latin typeface="맑은 고딕" panose="020B0503020000020004" pitchFamily="50" charset="-127"/>
                <a:ea typeface="맑은 고딕" panose="020B0503020000020004" pitchFamily="50" charset="-127"/>
              </a:endParaRPr>
            </a:p>
          </p:txBody>
        </p:sp>
        <p:sp>
          <p:nvSpPr>
            <p:cNvPr id="760846" name="자유형 52">
              <a:extLst>
                <a:ext uri="{FF2B5EF4-FFF2-40B4-BE49-F238E27FC236}">
                  <a16:creationId xmlns:a16="http://schemas.microsoft.com/office/drawing/2014/main" id="{A35AF9FE-5C78-499D-B2B8-6734647415F9}"/>
                </a:ext>
              </a:extLst>
            </p:cNvPr>
            <p:cNvSpPr>
              <a:spLocks/>
            </p:cNvSpPr>
            <p:nvPr/>
          </p:nvSpPr>
          <p:spPr bwMode="auto">
            <a:xfrm>
              <a:off x="2920143" y="5837922"/>
              <a:ext cx="171529" cy="474329"/>
            </a:xfrm>
            <a:custGeom>
              <a:avLst/>
              <a:gdLst>
                <a:gd name="T0" fmla="*/ 177125 w 155474"/>
                <a:gd name="T1" fmla="*/ 1 h 828700"/>
                <a:gd name="T2" fmla="*/ 287832 w 155474"/>
                <a:gd name="T3" fmla="*/ 1 h 828700"/>
                <a:gd name="T4" fmla="*/ 354254 w 155474"/>
                <a:gd name="T5" fmla="*/ 1 h 828700"/>
                <a:gd name="T6" fmla="*/ 332112 w 155474"/>
                <a:gd name="T7" fmla="*/ 1 h 828700"/>
                <a:gd name="T8" fmla="*/ 132845 w 155474"/>
                <a:gd name="T9" fmla="*/ 1 h 828700"/>
                <a:gd name="T10" fmla="*/ 66423 w 155474"/>
                <a:gd name="T11" fmla="*/ 1 h 828700"/>
                <a:gd name="T12" fmla="*/ 44281 w 155474"/>
                <a:gd name="T13" fmla="*/ 1 h 828700"/>
                <a:gd name="T14" fmla="*/ 66423 w 155474"/>
                <a:gd name="T15" fmla="*/ 1 h 828700"/>
                <a:gd name="T16" fmla="*/ 199266 w 155474"/>
                <a:gd name="T17" fmla="*/ 1 h 828700"/>
                <a:gd name="T18" fmla="*/ 309973 w 155474"/>
                <a:gd name="T19" fmla="*/ 1 h 828700"/>
                <a:gd name="T20" fmla="*/ 243550 w 155474"/>
                <a:gd name="T21" fmla="*/ 1 h 828700"/>
                <a:gd name="T22" fmla="*/ 110705 w 155474"/>
                <a:gd name="T23" fmla="*/ 1 h 828700"/>
                <a:gd name="T24" fmla="*/ 22133 w 155474"/>
                <a:gd name="T25" fmla="*/ 1 h 828700"/>
                <a:gd name="T26" fmla="*/ 0 w 155474"/>
                <a:gd name="T27" fmla="*/ 1 h 828700"/>
                <a:gd name="T28" fmla="*/ 66423 w 155474"/>
                <a:gd name="T29" fmla="*/ 1 h 828700"/>
                <a:gd name="T30" fmla="*/ 110705 w 155474"/>
                <a:gd name="T31" fmla="*/ 1 h 828700"/>
                <a:gd name="T32" fmla="*/ 177125 w 155474"/>
                <a:gd name="T33" fmla="*/ 1 h 828700"/>
                <a:gd name="T34" fmla="*/ 243550 w 155474"/>
                <a:gd name="T35" fmla="*/ 1 h 828700"/>
                <a:gd name="T36" fmla="*/ 177125 w 155474"/>
                <a:gd name="T37" fmla="*/ 1 h 828700"/>
                <a:gd name="T38" fmla="*/ 88562 w 155474"/>
                <a:gd name="T39" fmla="*/ 1 h 8287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5474"/>
                <a:gd name="T61" fmla="*/ 0 h 828700"/>
                <a:gd name="T62" fmla="*/ 155474 w 155474"/>
                <a:gd name="T63" fmla="*/ 828700 h 8287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5474" h="828700">
                  <a:moveTo>
                    <a:pt x="76200" y="828700"/>
                  </a:moveTo>
                  <a:cubicBezTo>
                    <a:pt x="92075" y="822350"/>
                    <a:pt x="107816" y="815653"/>
                    <a:pt x="123825" y="809650"/>
                  </a:cubicBezTo>
                  <a:cubicBezTo>
                    <a:pt x="133226" y="806125"/>
                    <a:pt x="150431" y="809970"/>
                    <a:pt x="152400" y="800125"/>
                  </a:cubicBezTo>
                  <a:cubicBezTo>
                    <a:pt x="158039" y="771932"/>
                    <a:pt x="156506" y="739714"/>
                    <a:pt x="142875" y="714400"/>
                  </a:cubicBezTo>
                  <a:cubicBezTo>
                    <a:pt x="120746" y="673303"/>
                    <a:pt x="88424" y="682412"/>
                    <a:pt x="57150" y="666775"/>
                  </a:cubicBezTo>
                  <a:cubicBezTo>
                    <a:pt x="46911" y="661655"/>
                    <a:pt x="38100" y="654075"/>
                    <a:pt x="28575" y="647725"/>
                  </a:cubicBezTo>
                  <a:cubicBezTo>
                    <a:pt x="25400" y="638200"/>
                    <a:pt x="19050" y="629190"/>
                    <a:pt x="19050" y="619150"/>
                  </a:cubicBezTo>
                  <a:cubicBezTo>
                    <a:pt x="19050" y="599837"/>
                    <a:pt x="20731" y="579648"/>
                    <a:pt x="28575" y="562000"/>
                  </a:cubicBezTo>
                  <a:cubicBezTo>
                    <a:pt x="36295" y="544630"/>
                    <a:pt x="70545" y="524495"/>
                    <a:pt x="85725" y="514375"/>
                  </a:cubicBezTo>
                  <a:cubicBezTo>
                    <a:pt x="129394" y="448871"/>
                    <a:pt x="116585" y="478945"/>
                    <a:pt x="133350" y="428650"/>
                  </a:cubicBezTo>
                  <a:cubicBezTo>
                    <a:pt x="128066" y="396948"/>
                    <a:pt x="130908" y="365792"/>
                    <a:pt x="104775" y="342925"/>
                  </a:cubicBezTo>
                  <a:cubicBezTo>
                    <a:pt x="87545" y="327848"/>
                    <a:pt x="47625" y="304825"/>
                    <a:pt x="47625" y="304825"/>
                  </a:cubicBezTo>
                  <a:cubicBezTo>
                    <a:pt x="28493" y="276127"/>
                    <a:pt x="24027" y="271987"/>
                    <a:pt x="9525" y="238150"/>
                  </a:cubicBezTo>
                  <a:cubicBezTo>
                    <a:pt x="5570" y="228922"/>
                    <a:pt x="3175" y="219100"/>
                    <a:pt x="0" y="209575"/>
                  </a:cubicBezTo>
                  <a:cubicBezTo>
                    <a:pt x="9525" y="203225"/>
                    <a:pt x="20480" y="198620"/>
                    <a:pt x="28575" y="190525"/>
                  </a:cubicBezTo>
                  <a:cubicBezTo>
                    <a:pt x="36670" y="182430"/>
                    <a:pt x="38686" y="169101"/>
                    <a:pt x="47625" y="161950"/>
                  </a:cubicBezTo>
                  <a:cubicBezTo>
                    <a:pt x="55465" y="155678"/>
                    <a:pt x="66675" y="155600"/>
                    <a:pt x="76200" y="152425"/>
                  </a:cubicBezTo>
                  <a:cubicBezTo>
                    <a:pt x="91754" y="129094"/>
                    <a:pt x="104775" y="116504"/>
                    <a:pt x="104775" y="85750"/>
                  </a:cubicBezTo>
                  <a:cubicBezTo>
                    <a:pt x="104775" y="64064"/>
                    <a:pt x="95908" y="25316"/>
                    <a:pt x="76200" y="9550"/>
                  </a:cubicBezTo>
                  <a:cubicBezTo>
                    <a:pt x="63039" y="-979"/>
                    <a:pt x="51838" y="25"/>
                    <a:pt x="38100" y="25"/>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88366" tIns="44183" rIns="88366" bIns="44183" anchor="ctr"/>
            <a:lstStyle/>
            <a:p>
              <a:endParaRPr lang="ko-KR" altLang="en-US" sz="2315" dirty="0">
                <a:latin typeface="맑은 고딕" panose="020B0503020000020004" pitchFamily="50" charset="-127"/>
                <a:ea typeface="맑은 고딕" panose="020B0503020000020004" pitchFamily="50" charset="-127"/>
              </a:endParaRPr>
            </a:p>
          </p:txBody>
        </p:sp>
        <p:sp>
          <p:nvSpPr>
            <p:cNvPr id="760847" name="직사각형 14">
              <a:extLst>
                <a:ext uri="{FF2B5EF4-FFF2-40B4-BE49-F238E27FC236}">
                  <a16:creationId xmlns:a16="http://schemas.microsoft.com/office/drawing/2014/main" id="{95A036A5-9187-4383-AF78-51A1FD012282}"/>
                </a:ext>
              </a:extLst>
            </p:cNvPr>
            <p:cNvSpPr>
              <a:spLocks noChangeArrowheads="1"/>
            </p:cNvSpPr>
            <p:nvPr/>
          </p:nvSpPr>
          <p:spPr bwMode="auto">
            <a:xfrm>
              <a:off x="3090066" y="5919076"/>
              <a:ext cx="930202" cy="27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8366" tIns="44183" rIns="88366" bIns="44183">
              <a:spAutoFit/>
            </a:bodyPr>
            <a:lstStyle>
              <a:lvl1pPr>
                <a:defRPr kumimoji="1" sz="1000" b="1">
                  <a:solidFill>
                    <a:schemeClr val="tx1"/>
                  </a:solidFill>
                  <a:latin typeface="굴림" panose="020B0600000101010101" pitchFamily="50" charset="-127"/>
                  <a:ea typeface="굴림" panose="020B0600000101010101" pitchFamily="50" charset="-127"/>
                </a:defRPr>
              </a:lvl1pPr>
              <a:lvl2pPr marL="742950" indent="-285750">
                <a:defRPr kumimoji="1" sz="1000" b="1">
                  <a:solidFill>
                    <a:schemeClr val="tx1"/>
                  </a:solidFill>
                  <a:latin typeface="굴림" panose="020B0600000101010101" pitchFamily="50" charset="-127"/>
                  <a:ea typeface="굴림" panose="020B0600000101010101" pitchFamily="50" charset="-127"/>
                </a:defRPr>
              </a:lvl2pPr>
              <a:lvl3pPr marL="1143000" indent="-228600">
                <a:defRPr kumimoji="1" sz="1000" b="1">
                  <a:solidFill>
                    <a:schemeClr val="tx1"/>
                  </a:solidFill>
                  <a:latin typeface="굴림" panose="020B0600000101010101" pitchFamily="50" charset="-127"/>
                  <a:ea typeface="굴림" panose="020B0600000101010101" pitchFamily="50" charset="-127"/>
                </a:defRPr>
              </a:lvl3pPr>
              <a:lvl4pPr marL="1600200" indent="-228600">
                <a:defRPr kumimoji="1" sz="1000" b="1">
                  <a:solidFill>
                    <a:schemeClr val="tx1"/>
                  </a:solidFill>
                  <a:latin typeface="굴림" panose="020B0600000101010101" pitchFamily="50" charset="-127"/>
                  <a:ea typeface="굴림" panose="020B0600000101010101" pitchFamily="50" charset="-127"/>
                </a:defRPr>
              </a:lvl4pPr>
              <a:lvl5pPr marL="2057400" indent="-228600">
                <a:defRPr kumimoji="1" sz="1000" b="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sz="1000" b="1">
                  <a:solidFill>
                    <a:schemeClr val="tx1"/>
                  </a:solidFill>
                  <a:latin typeface="굴림" panose="020B0600000101010101" pitchFamily="50" charset="-127"/>
                  <a:ea typeface="굴림" panose="020B0600000101010101" pitchFamily="50" charset="-127"/>
                </a:defRPr>
              </a:lvl9pPr>
            </a:lstStyle>
            <a:p>
              <a:pPr eaLnBrk="1" latinLnBrk="1" hangingPunct="1"/>
              <a:r>
                <a:rPr lang="en-US" altLang="ko-KR" sz="1200" dirty="0">
                  <a:latin typeface="Arial" panose="020B0604020202020204" pitchFamily="34" charset="0"/>
                  <a:ea typeface="맑은 고딕" panose="020B0503020000020004" pitchFamily="50" charset="-127"/>
                  <a:cs typeface="Arial" panose="020B0604020202020204" pitchFamily="34" charset="0"/>
                </a:rPr>
                <a:t>long wave</a:t>
              </a:r>
              <a:endParaRPr lang="ko-KR" altLang="en-US" sz="1200" dirty="0">
                <a:latin typeface="Arial" panose="020B0604020202020204" pitchFamily="34" charset="0"/>
                <a:ea typeface="맑은 고딕" panose="020B0503020000020004" pitchFamily="50" charset="-127"/>
                <a:cs typeface="Arial" panose="020B0604020202020204" pitchFamily="34" charset="0"/>
              </a:endParaRPr>
            </a:p>
          </p:txBody>
        </p:sp>
        <p:pic>
          <p:nvPicPr>
            <p:cNvPr id="760849" name="Picture 4" descr="http://www.kosca11.or.kr/kosca_down/member/2006-05/%EB%B9%84%EB%8B%90%ED%95%98%EC%9A%B0%EC%8A%A4%EC%9E%90%EB%8F%99%EA%B0%9C%ED%8F%90%EA%B8%B0.JPG">
              <a:extLst>
                <a:ext uri="{FF2B5EF4-FFF2-40B4-BE49-F238E27FC236}">
                  <a16:creationId xmlns:a16="http://schemas.microsoft.com/office/drawing/2014/main" id="{4198CF7B-0ED7-4C2C-9866-12C9335187F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63180" y="3139463"/>
              <a:ext cx="3352208" cy="3510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슬라이드 번호 개체 틀 1">
            <a:extLst>
              <a:ext uri="{FF2B5EF4-FFF2-40B4-BE49-F238E27FC236}">
                <a16:creationId xmlns:a16="http://schemas.microsoft.com/office/drawing/2014/main" id="{CC640212-85C5-4D6A-B1DC-30AE88F8B1F9}"/>
              </a:ext>
            </a:extLst>
          </p:cNvPr>
          <p:cNvSpPr>
            <a:spLocks noGrp="1"/>
          </p:cNvSpPr>
          <p:nvPr>
            <p:ph type="sldNum" sz="quarter" idx="4294967295"/>
          </p:nvPr>
        </p:nvSpPr>
        <p:spPr>
          <a:xfrm>
            <a:off x="10128250" y="7234238"/>
            <a:ext cx="565150" cy="327025"/>
          </a:xfrm>
        </p:spPr>
        <p:txBody>
          <a:bodyPr/>
          <a:lstStyle/>
          <a:p>
            <a:pPr>
              <a:defRPr/>
            </a:pPr>
            <a:fld id="{FF53D81C-00CE-45D1-A090-EDFB606464B9}" type="slidenum">
              <a:rPr lang="ko-KR" altLang="en-US" smtClean="0"/>
              <a:pPr>
                <a:defRPr/>
              </a:pPr>
              <a:t>31</a:t>
            </a:fld>
            <a:endParaRPr lang="en-US" altLang="ko-KR"/>
          </a:p>
        </p:txBody>
      </p:sp>
      <p:sp>
        <p:nvSpPr>
          <p:cNvPr id="52" name="내용 개체 틀 3">
            <a:extLst>
              <a:ext uri="{FF2B5EF4-FFF2-40B4-BE49-F238E27FC236}">
                <a16:creationId xmlns:a16="http://schemas.microsoft.com/office/drawing/2014/main" id="{27AE61EE-9945-410A-AB9C-E7FF8A40BCE7}"/>
              </a:ext>
            </a:extLst>
          </p:cNvPr>
          <p:cNvSpPr txBox="1">
            <a:spLocks/>
          </p:cNvSpPr>
          <p:nvPr/>
        </p:nvSpPr>
        <p:spPr bwMode="auto">
          <a:xfrm>
            <a:off x="526984" y="421435"/>
            <a:ext cx="9529893"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208250" indent="-208250" algn="l" defTabSz="1042988" rtl="0" eaLnBrk="0" fontAlgn="base" latinLnBrk="1" hangingPunct="0">
              <a:spcBef>
                <a:spcPct val="20000"/>
              </a:spcBef>
              <a:spcAft>
                <a:spcPct val="0"/>
              </a:spcAft>
              <a:buClrTx/>
              <a:buFontTx/>
              <a:buNone/>
              <a:defRPr sz="2400" b="1" kern="1200" baseline="0">
                <a:solidFill>
                  <a:srgbClr val="C00000"/>
                </a:solidFill>
                <a:latin typeface="Arial" panose="020B0604020202020204" pitchFamily="34" charset="0"/>
                <a:ea typeface="HY견고딕" pitchFamily="18" charset="-127"/>
                <a:cs typeface="Arial" pitchFamily="34" charset="0"/>
              </a:defRPr>
            </a:lvl1pPr>
            <a:lvl2pPr marL="615693" indent="-208250" algn="l" defTabSz="1042988" rtl="0" eaLnBrk="0" fontAlgn="base" latinLnBrk="1" hangingPunct="0">
              <a:spcBef>
                <a:spcPct val="20000"/>
              </a:spcBef>
              <a:spcAft>
                <a:spcPct val="0"/>
              </a:spcAft>
              <a:buFont typeface="Arial" charset="0"/>
              <a:buChar char="–"/>
              <a:defRPr sz="1800" b="0" kern="1200">
                <a:solidFill>
                  <a:schemeClr val="tx1"/>
                </a:solidFill>
                <a:latin typeface="맑은 고딕" pitchFamily="50" charset="-127"/>
                <a:ea typeface="맑은 고딕" pitchFamily="50" charset="-127"/>
                <a:cs typeface="+mn-cs"/>
              </a:defRPr>
            </a:lvl2pPr>
            <a:lvl3pPr marL="1024947" indent="-210060" algn="l" defTabSz="1042988" rtl="0" eaLnBrk="0" fontAlgn="base" latinLnBrk="1" hangingPunct="0">
              <a:spcBef>
                <a:spcPct val="20000"/>
              </a:spcBef>
              <a:spcAft>
                <a:spcPct val="0"/>
              </a:spcAft>
              <a:buFont typeface="Arial" charset="0"/>
              <a:buChar char="•"/>
              <a:defRPr sz="1600" b="0" kern="1200">
                <a:solidFill>
                  <a:schemeClr val="tx1"/>
                </a:solidFill>
                <a:latin typeface="맑은 고딕" pitchFamily="50" charset="-127"/>
                <a:ea typeface="맑은 고딕" pitchFamily="50" charset="-127"/>
                <a:cs typeface="+mn-cs"/>
              </a:defRPr>
            </a:lvl3pPr>
            <a:lvl4pPr marL="1432392" indent="-210060" algn="l" defTabSz="1042988" rtl="0" eaLnBrk="0" fontAlgn="base" latinLnBrk="1" hangingPunct="0">
              <a:spcBef>
                <a:spcPct val="20000"/>
              </a:spcBef>
              <a:spcAft>
                <a:spcPct val="0"/>
              </a:spcAft>
              <a:buFont typeface="Wingdings" pitchFamily="2" charset="2"/>
              <a:buChar char="Ø"/>
              <a:defRPr sz="1400" b="0" kern="1200">
                <a:solidFill>
                  <a:schemeClr val="tx1"/>
                </a:solidFill>
                <a:latin typeface="맑은 고딕" pitchFamily="50" charset="-127"/>
                <a:ea typeface="맑은 고딕" pitchFamily="50" charset="-127"/>
                <a:cs typeface="+mn-cs"/>
              </a:defRPr>
            </a:lvl4pPr>
            <a:lvl5pPr marL="1839835" indent="-199195" algn="l" defTabSz="1042988" rtl="0" eaLnBrk="0" fontAlgn="base" latinLnBrk="1" hangingPunct="0">
              <a:spcBef>
                <a:spcPct val="20000"/>
              </a:spcBef>
              <a:spcAft>
                <a:spcPct val="0"/>
              </a:spcAft>
              <a:buFont typeface="Arial" charset="0"/>
              <a:buChar char="»"/>
              <a:defRPr sz="1400" b="0" kern="1200">
                <a:solidFill>
                  <a:schemeClr val="tx1"/>
                </a:solidFill>
                <a:latin typeface="맑은 고딕" pitchFamily="50" charset="-127"/>
                <a:ea typeface="맑은 고딕" pitchFamily="50" charset="-127"/>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r>
              <a:rPr kumimoji="0" lang="en-US" altLang="ko-KR"/>
              <a:t>Localization of passive house - Shading</a:t>
            </a:r>
            <a:endParaRPr kumimoji="0" lang="en-US" altLang="ko-KR" dirty="0"/>
          </a:p>
        </p:txBody>
      </p:sp>
      <p:sp>
        <p:nvSpPr>
          <p:cNvPr id="54" name="내용 개체 틀 1">
            <a:extLst>
              <a:ext uri="{FF2B5EF4-FFF2-40B4-BE49-F238E27FC236}">
                <a16:creationId xmlns:a16="http://schemas.microsoft.com/office/drawing/2014/main" id="{590DEECE-4CDA-4161-8188-8780945E7EB4}"/>
              </a:ext>
            </a:extLst>
          </p:cNvPr>
          <p:cNvSpPr>
            <a:spLocks noGrp="1"/>
          </p:cNvSpPr>
          <p:nvPr>
            <p:ph idx="1"/>
          </p:nvPr>
        </p:nvSpPr>
        <p:spPr>
          <a:xfrm>
            <a:off x="145819" y="1080331"/>
            <a:ext cx="9449031" cy="1296144"/>
          </a:xfrm>
        </p:spPr>
        <p:txBody>
          <a:bodyPr/>
          <a:lstStyle/>
          <a:p>
            <a:r>
              <a:rPr lang="en-US" altLang="ko-KR" sz="1800" b="1" dirty="0"/>
              <a:t>The need for an external awning</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Short-wave solar energy that enters through the transparent building material turns into a long-wave and heats the inside.</a:t>
            </a:r>
          </a:p>
        </p:txBody>
      </p:sp>
    </p:spTree>
    <p:extLst>
      <p:ext uri="{BB962C8B-B14F-4D97-AF65-F5344CB8AC3E}">
        <p14:creationId xmlns:p14="http://schemas.microsoft.com/office/powerpoint/2010/main" val="403673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내용 개체 틀 1">
            <a:extLst>
              <a:ext uri="{FF2B5EF4-FFF2-40B4-BE49-F238E27FC236}">
                <a16:creationId xmlns:a16="http://schemas.microsoft.com/office/drawing/2014/main" id="{385AAD60-2FDE-42A2-A42F-30C422F0E4F7}"/>
              </a:ext>
            </a:extLst>
          </p:cNvPr>
          <p:cNvSpPr>
            <a:spLocks noGrp="1"/>
          </p:cNvSpPr>
          <p:nvPr>
            <p:ph idx="1"/>
          </p:nvPr>
        </p:nvSpPr>
        <p:spPr>
          <a:xfrm>
            <a:off x="145819" y="1080331"/>
            <a:ext cx="9449031" cy="1296144"/>
          </a:xfrm>
        </p:spPr>
        <p:txBody>
          <a:bodyPr/>
          <a:lstStyle/>
          <a:p>
            <a:r>
              <a:rPr lang="en-US" altLang="ko-KR" sz="1800" b="1" dirty="0"/>
              <a:t>Various type of shading </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There are sun protection devices of various materials.</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A shading device considering the design of the building should be planned from the beginning of the design.</a:t>
            </a:r>
          </a:p>
        </p:txBody>
      </p:sp>
      <p:sp>
        <p:nvSpPr>
          <p:cNvPr id="4" name="내용 개체 틀 3">
            <a:extLst>
              <a:ext uri="{FF2B5EF4-FFF2-40B4-BE49-F238E27FC236}">
                <a16:creationId xmlns:a16="http://schemas.microsoft.com/office/drawing/2014/main" id="{14AD8FB0-22AF-4943-A021-ABD8AA1C8F44}"/>
              </a:ext>
            </a:extLst>
          </p:cNvPr>
          <p:cNvSpPr>
            <a:spLocks noGrp="1"/>
          </p:cNvSpPr>
          <p:nvPr>
            <p:ph idx="10"/>
          </p:nvPr>
        </p:nvSpPr>
        <p:spPr/>
        <p:txBody>
          <a:bodyPr/>
          <a:lstStyle/>
          <a:p>
            <a:r>
              <a:rPr lang="en-US" altLang="ko-KR" dirty="0"/>
              <a:t>Localization of passive house - Shading</a:t>
            </a:r>
          </a:p>
        </p:txBody>
      </p:sp>
      <p:grpSp>
        <p:nvGrpSpPr>
          <p:cNvPr id="17" name="그룹 16">
            <a:extLst>
              <a:ext uri="{FF2B5EF4-FFF2-40B4-BE49-F238E27FC236}">
                <a16:creationId xmlns:a16="http://schemas.microsoft.com/office/drawing/2014/main" id="{E4C9CA41-1615-4259-80FF-045A416C4484}"/>
              </a:ext>
            </a:extLst>
          </p:cNvPr>
          <p:cNvGrpSpPr/>
          <p:nvPr/>
        </p:nvGrpSpPr>
        <p:grpSpPr>
          <a:xfrm>
            <a:off x="714750" y="3148704"/>
            <a:ext cx="6250812" cy="3958043"/>
            <a:chOff x="620713" y="1296988"/>
            <a:chExt cx="8772273" cy="5656262"/>
          </a:xfrm>
        </p:grpSpPr>
        <p:pic>
          <p:nvPicPr>
            <p:cNvPr id="18" name="Picture 2" descr="C:\Users\bauhaushong\Downloads\daejoen\¦Ô+©\DSCF1884.JPG">
              <a:extLst>
                <a:ext uri="{FF2B5EF4-FFF2-40B4-BE49-F238E27FC236}">
                  <a16:creationId xmlns:a16="http://schemas.microsoft.com/office/drawing/2014/main" id="{24E3F9C6-0926-42BF-A722-80D2A6450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713" y="1296988"/>
              <a:ext cx="4194175" cy="565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fik 17">
              <a:extLst>
                <a:ext uri="{FF2B5EF4-FFF2-40B4-BE49-F238E27FC236}">
                  <a16:creationId xmlns:a16="http://schemas.microsoft.com/office/drawing/2014/main" id="{F0E520FC-0B55-4359-B010-97DB34500BB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4251" y="4050030"/>
              <a:ext cx="4305393" cy="2903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fik 16">
              <a:extLst>
                <a:ext uri="{FF2B5EF4-FFF2-40B4-BE49-F238E27FC236}">
                  <a16:creationId xmlns:a16="http://schemas.microsoft.com/office/drawing/2014/main" id="{E06C3F1F-F79F-40E7-9838-A1D3C9C1323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45" r="8997" b="9150"/>
            <a:stretch/>
          </p:blipFill>
          <p:spPr bwMode="auto">
            <a:xfrm>
              <a:off x="4953001" y="1296988"/>
              <a:ext cx="4439985" cy="308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 name="Picture 4" descr="1893465108_hLoGJyIb_EBB894EB9DBCEC9DB8EB939C_EC99B8EBB680ECA084EB8F99ECB0A8EC9691_28729.jpg">
            <a:extLst>
              <a:ext uri="{FF2B5EF4-FFF2-40B4-BE49-F238E27FC236}">
                <a16:creationId xmlns:a16="http://schemas.microsoft.com/office/drawing/2014/main" id="{1CFFE822-B63B-459D-9E0D-678C14EB0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4799" y="4536935"/>
            <a:ext cx="3128596" cy="2578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 descr="1893465108_2FU0jCRn_EBB894EB9DBCEC9DB8EB939C_EC99B8EBB680ECA084EB8F99ECB0A8EC9691_28229.jpg">
            <a:extLst>
              <a:ext uri="{FF2B5EF4-FFF2-40B4-BE49-F238E27FC236}">
                <a16:creationId xmlns:a16="http://schemas.microsoft.com/office/drawing/2014/main" id="{75BABA02-2C9D-492D-BCE7-5EE29CBC06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4799" y="3111218"/>
            <a:ext cx="3098935" cy="219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5260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직사각형 52">
            <a:extLst>
              <a:ext uri="{FF2B5EF4-FFF2-40B4-BE49-F238E27FC236}">
                <a16:creationId xmlns:a16="http://schemas.microsoft.com/office/drawing/2014/main" id="{FAF9C9F1-2E92-442D-BDB5-914BAD12CE43}"/>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2" name="슬라이드 번호 개체 틀 1">
            <a:extLst>
              <a:ext uri="{FF2B5EF4-FFF2-40B4-BE49-F238E27FC236}">
                <a16:creationId xmlns:a16="http://schemas.microsoft.com/office/drawing/2014/main" id="{CC640212-85C5-4D6A-B1DC-30AE88F8B1F9}"/>
              </a:ext>
            </a:extLst>
          </p:cNvPr>
          <p:cNvSpPr>
            <a:spLocks noGrp="1"/>
          </p:cNvSpPr>
          <p:nvPr>
            <p:ph type="sldNum" sz="quarter" idx="4294967295"/>
          </p:nvPr>
        </p:nvSpPr>
        <p:spPr>
          <a:xfrm>
            <a:off x="10128250" y="7234238"/>
            <a:ext cx="565150" cy="327025"/>
          </a:xfrm>
        </p:spPr>
        <p:txBody>
          <a:bodyPr/>
          <a:lstStyle/>
          <a:p>
            <a:pPr>
              <a:defRPr/>
            </a:pPr>
            <a:fld id="{FF53D81C-00CE-45D1-A090-EDFB606464B9}" type="slidenum">
              <a:rPr lang="ko-KR" altLang="en-US" smtClean="0"/>
              <a:pPr>
                <a:defRPr/>
              </a:pPr>
              <a:t>33</a:t>
            </a:fld>
            <a:endParaRPr lang="en-US" altLang="ko-KR"/>
          </a:p>
        </p:txBody>
      </p:sp>
      <p:sp>
        <p:nvSpPr>
          <p:cNvPr id="52" name="내용 개체 틀 3">
            <a:extLst>
              <a:ext uri="{FF2B5EF4-FFF2-40B4-BE49-F238E27FC236}">
                <a16:creationId xmlns:a16="http://schemas.microsoft.com/office/drawing/2014/main" id="{27AE61EE-9945-410A-AB9C-E7FF8A40BCE7}"/>
              </a:ext>
            </a:extLst>
          </p:cNvPr>
          <p:cNvSpPr txBox="1">
            <a:spLocks/>
          </p:cNvSpPr>
          <p:nvPr/>
        </p:nvSpPr>
        <p:spPr bwMode="auto">
          <a:xfrm>
            <a:off x="526984" y="421435"/>
            <a:ext cx="9529893"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208250" indent="-208250" algn="l" defTabSz="1042988" rtl="0" eaLnBrk="0" fontAlgn="base" latinLnBrk="1" hangingPunct="0">
              <a:spcBef>
                <a:spcPct val="20000"/>
              </a:spcBef>
              <a:spcAft>
                <a:spcPct val="0"/>
              </a:spcAft>
              <a:buClrTx/>
              <a:buFontTx/>
              <a:buNone/>
              <a:defRPr sz="2400" b="1" kern="1200" baseline="0">
                <a:solidFill>
                  <a:srgbClr val="C00000"/>
                </a:solidFill>
                <a:latin typeface="Arial" panose="020B0604020202020204" pitchFamily="34" charset="0"/>
                <a:ea typeface="HY견고딕" pitchFamily="18" charset="-127"/>
                <a:cs typeface="Arial" pitchFamily="34" charset="0"/>
              </a:defRPr>
            </a:lvl1pPr>
            <a:lvl2pPr marL="615693" indent="-208250" algn="l" defTabSz="1042988" rtl="0" eaLnBrk="0" fontAlgn="base" latinLnBrk="1" hangingPunct="0">
              <a:spcBef>
                <a:spcPct val="20000"/>
              </a:spcBef>
              <a:spcAft>
                <a:spcPct val="0"/>
              </a:spcAft>
              <a:buFont typeface="Arial" charset="0"/>
              <a:buChar char="–"/>
              <a:defRPr sz="1800" b="0" kern="1200">
                <a:solidFill>
                  <a:schemeClr val="tx1"/>
                </a:solidFill>
                <a:latin typeface="맑은 고딕" pitchFamily="50" charset="-127"/>
                <a:ea typeface="맑은 고딕" pitchFamily="50" charset="-127"/>
                <a:cs typeface="+mn-cs"/>
              </a:defRPr>
            </a:lvl2pPr>
            <a:lvl3pPr marL="1024947" indent="-210060" algn="l" defTabSz="1042988" rtl="0" eaLnBrk="0" fontAlgn="base" latinLnBrk="1" hangingPunct="0">
              <a:spcBef>
                <a:spcPct val="20000"/>
              </a:spcBef>
              <a:spcAft>
                <a:spcPct val="0"/>
              </a:spcAft>
              <a:buFont typeface="Arial" charset="0"/>
              <a:buChar char="•"/>
              <a:defRPr sz="1600" b="0" kern="1200">
                <a:solidFill>
                  <a:schemeClr val="tx1"/>
                </a:solidFill>
                <a:latin typeface="맑은 고딕" pitchFamily="50" charset="-127"/>
                <a:ea typeface="맑은 고딕" pitchFamily="50" charset="-127"/>
                <a:cs typeface="+mn-cs"/>
              </a:defRPr>
            </a:lvl3pPr>
            <a:lvl4pPr marL="1432392" indent="-210060" algn="l" defTabSz="1042988" rtl="0" eaLnBrk="0" fontAlgn="base" latinLnBrk="1" hangingPunct="0">
              <a:spcBef>
                <a:spcPct val="20000"/>
              </a:spcBef>
              <a:spcAft>
                <a:spcPct val="0"/>
              </a:spcAft>
              <a:buFont typeface="Wingdings" pitchFamily="2" charset="2"/>
              <a:buChar char="Ø"/>
              <a:defRPr sz="1400" b="0" kern="1200">
                <a:solidFill>
                  <a:schemeClr val="tx1"/>
                </a:solidFill>
                <a:latin typeface="맑은 고딕" pitchFamily="50" charset="-127"/>
                <a:ea typeface="맑은 고딕" pitchFamily="50" charset="-127"/>
                <a:cs typeface="+mn-cs"/>
              </a:defRPr>
            </a:lvl4pPr>
            <a:lvl5pPr marL="1839835" indent="-199195" algn="l" defTabSz="1042988" rtl="0" eaLnBrk="0" fontAlgn="base" latinLnBrk="1" hangingPunct="0">
              <a:spcBef>
                <a:spcPct val="20000"/>
              </a:spcBef>
              <a:spcAft>
                <a:spcPct val="0"/>
              </a:spcAft>
              <a:buFont typeface="Arial" charset="0"/>
              <a:buChar char="»"/>
              <a:defRPr sz="1400" b="0" kern="1200">
                <a:solidFill>
                  <a:schemeClr val="tx1"/>
                </a:solidFill>
                <a:latin typeface="맑은 고딕" pitchFamily="50" charset="-127"/>
                <a:ea typeface="맑은 고딕" pitchFamily="50" charset="-127"/>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r>
              <a:rPr kumimoji="0" lang="en-US" altLang="ko-KR"/>
              <a:t>Localization of passive house - Shading</a:t>
            </a:r>
            <a:endParaRPr kumimoji="0" lang="en-US" altLang="ko-KR" dirty="0"/>
          </a:p>
        </p:txBody>
      </p:sp>
      <p:sp>
        <p:nvSpPr>
          <p:cNvPr id="54" name="내용 개체 틀 1">
            <a:extLst>
              <a:ext uri="{FF2B5EF4-FFF2-40B4-BE49-F238E27FC236}">
                <a16:creationId xmlns:a16="http://schemas.microsoft.com/office/drawing/2014/main" id="{590DEECE-4CDA-4161-8188-8780945E7EB4}"/>
              </a:ext>
            </a:extLst>
          </p:cNvPr>
          <p:cNvSpPr>
            <a:spLocks noGrp="1"/>
          </p:cNvSpPr>
          <p:nvPr>
            <p:ph idx="1"/>
          </p:nvPr>
        </p:nvSpPr>
        <p:spPr>
          <a:xfrm>
            <a:off x="145819" y="1080331"/>
            <a:ext cx="9449031" cy="1296144"/>
          </a:xfrm>
        </p:spPr>
        <p:txBody>
          <a:bodyPr/>
          <a:lstStyle/>
          <a:p>
            <a:r>
              <a:rPr lang="en-US" altLang="ko-KR" sz="1800" b="1" dirty="0"/>
              <a:t>Fixed awning plan</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Draw a line with the latitude of the area based on the center of the glass.</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Extrude the structure close to the line.</a:t>
            </a:r>
          </a:p>
        </p:txBody>
      </p:sp>
      <p:pic>
        <p:nvPicPr>
          <p:cNvPr id="46" name="Picture 2" descr="20100424170153-0a48e2df0296aeed8d554197d481dff3">
            <a:extLst>
              <a:ext uri="{FF2B5EF4-FFF2-40B4-BE49-F238E27FC236}">
                <a16:creationId xmlns:a16="http://schemas.microsoft.com/office/drawing/2014/main" id="{F90E3464-A3A4-44CD-B78C-489EE99A15E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38719" y="2952750"/>
            <a:ext cx="5444357" cy="3239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그룹 46">
            <a:extLst>
              <a:ext uri="{FF2B5EF4-FFF2-40B4-BE49-F238E27FC236}">
                <a16:creationId xmlns:a16="http://schemas.microsoft.com/office/drawing/2014/main" id="{6FE7E736-1E79-4851-9B83-532D685DE57E}"/>
              </a:ext>
            </a:extLst>
          </p:cNvPr>
          <p:cNvGrpSpPr/>
          <p:nvPr/>
        </p:nvGrpSpPr>
        <p:grpSpPr>
          <a:xfrm>
            <a:off x="6441105" y="2158355"/>
            <a:ext cx="4042976" cy="4956584"/>
            <a:chOff x="5736547" y="581461"/>
            <a:chExt cx="5329214" cy="6533478"/>
          </a:xfrm>
        </p:grpSpPr>
        <p:pic>
          <p:nvPicPr>
            <p:cNvPr id="48" name="Picture 3" descr="20100424170327-0a48e2df0296aeed8d554197d481dff3">
              <a:extLst>
                <a:ext uri="{FF2B5EF4-FFF2-40B4-BE49-F238E27FC236}">
                  <a16:creationId xmlns:a16="http://schemas.microsoft.com/office/drawing/2014/main" id="{3DECFD65-21E1-400B-9738-077A48F4945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22780" y="922405"/>
              <a:ext cx="4074680" cy="619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48">
              <a:extLst>
                <a:ext uri="{FF2B5EF4-FFF2-40B4-BE49-F238E27FC236}">
                  <a16:creationId xmlns:a16="http://schemas.microsoft.com/office/drawing/2014/main" id="{303E4D52-DEB9-49B4-87D4-95B6109F8A29}"/>
                </a:ext>
              </a:extLst>
            </p:cNvPr>
            <p:cNvSpPr txBox="1"/>
            <p:nvPr/>
          </p:nvSpPr>
          <p:spPr>
            <a:xfrm>
              <a:off x="7188925" y="1865599"/>
              <a:ext cx="995553" cy="365124"/>
            </a:xfrm>
            <a:prstGeom prst="rect">
              <a:avLst/>
            </a:prstGeom>
            <a:noFill/>
          </p:spPr>
          <p:txBody>
            <a:bodyPr wrap="square" rtlCol="0">
              <a:spAutoFit/>
            </a:bodyPr>
            <a:lstStyle/>
            <a:p>
              <a:r>
                <a:rPr lang="en-US" altLang="ko-KR" sz="1200" dirty="0">
                  <a:latin typeface="Arial" panose="020B0604020202020204" pitchFamily="34" charset="0"/>
                  <a:ea typeface="맑은 고딕" panose="020B0503020000020004" pitchFamily="50" charset="-127"/>
                  <a:cs typeface="Arial" panose="020B0604020202020204" pitchFamily="34" charset="0"/>
                </a:rPr>
                <a:t>May</a:t>
              </a:r>
              <a:endParaRPr lang="ko-KR" altLang="en-US" sz="1200" dirty="0">
                <a:latin typeface="Arial" panose="020B0604020202020204" pitchFamily="34" charset="0"/>
                <a:ea typeface="맑은 고딕" panose="020B0503020000020004" pitchFamily="50" charset="-127"/>
                <a:cs typeface="Arial" panose="020B0604020202020204" pitchFamily="34" charset="0"/>
              </a:endParaRPr>
            </a:p>
          </p:txBody>
        </p:sp>
        <p:sp>
          <p:nvSpPr>
            <p:cNvPr id="50" name="TextBox 49">
              <a:extLst>
                <a:ext uri="{FF2B5EF4-FFF2-40B4-BE49-F238E27FC236}">
                  <a16:creationId xmlns:a16="http://schemas.microsoft.com/office/drawing/2014/main" id="{CC7C041E-64C5-4350-B283-3DA53A3FD27E}"/>
                </a:ext>
              </a:extLst>
            </p:cNvPr>
            <p:cNvSpPr txBox="1"/>
            <p:nvPr/>
          </p:nvSpPr>
          <p:spPr>
            <a:xfrm>
              <a:off x="9271450" y="1865599"/>
              <a:ext cx="995553" cy="365124"/>
            </a:xfrm>
            <a:prstGeom prst="rect">
              <a:avLst/>
            </a:prstGeom>
            <a:noFill/>
          </p:spPr>
          <p:txBody>
            <a:bodyPr wrap="square" rtlCol="0">
              <a:spAutoFit/>
            </a:bodyPr>
            <a:lstStyle/>
            <a:p>
              <a:r>
                <a:rPr lang="en-US" altLang="ko-KR" sz="1200" dirty="0">
                  <a:latin typeface="Arial" panose="020B0604020202020204" pitchFamily="34" charset="0"/>
                  <a:ea typeface="맑은 고딕" panose="020B0503020000020004" pitchFamily="50" charset="-127"/>
                  <a:cs typeface="Arial" panose="020B0604020202020204" pitchFamily="34" charset="0"/>
                </a:rPr>
                <a:t>June</a:t>
              </a:r>
              <a:endParaRPr lang="ko-KR" altLang="en-US" sz="1200" dirty="0">
                <a:latin typeface="Arial" panose="020B0604020202020204" pitchFamily="34" charset="0"/>
                <a:ea typeface="맑은 고딕" panose="020B0503020000020004" pitchFamily="50" charset="-127"/>
                <a:cs typeface="Arial" panose="020B0604020202020204" pitchFamily="34" charset="0"/>
              </a:endParaRPr>
            </a:p>
          </p:txBody>
        </p:sp>
        <p:sp>
          <p:nvSpPr>
            <p:cNvPr id="51" name="TextBox 50">
              <a:extLst>
                <a:ext uri="{FF2B5EF4-FFF2-40B4-BE49-F238E27FC236}">
                  <a16:creationId xmlns:a16="http://schemas.microsoft.com/office/drawing/2014/main" id="{53759713-AA67-41DD-AC0D-FCA2974A9AEE}"/>
                </a:ext>
              </a:extLst>
            </p:cNvPr>
            <p:cNvSpPr txBox="1"/>
            <p:nvPr/>
          </p:nvSpPr>
          <p:spPr>
            <a:xfrm>
              <a:off x="7141466" y="3391291"/>
              <a:ext cx="995553" cy="365124"/>
            </a:xfrm>
            <a:prstGeom prst="rect">
              <a:avLst/>
            </a:prstGeom>
            <a:noFill/>
          </p:spPr>
          <p:txBody>
            <a:bodyPr wrap="square" rtlCol="0">
              <a:spAutoFit/>
            </a:bodyPr>
            <a:lstStyle/>
            <a:p>
              <a:r>
                <a:rPr lang="en-US" altLang="ko-KR" sz="1200" dirty="0">
                  <a:latin typeface="Arial" panose="020B0604020202020204" pitchFamily="34" charset="0"/>
                  <a:ea typeface="맑은 고딕" panose="020B0503020000020004" pitchFamily="50" charset="-127"/>
                  <a:cs typeface="Arial" panose="020B0604020202020204" pitchFamily="34" charset="0"/>
                </a:rPr>
                <a:t>July</a:t>
              </a:r>
              <a:endParaRPr lang="ko-KR" altLang="en-US" sz="1200" dirty="0">
                <a:latin typeface="Arial" panose="020B0604020202020204" pitchFamily="34" charset="0"/>
                <a:ea typeface="맑은 고딕" panose="020B0503020000020004" pitchFamily="50" charset="-127"/>
                <a:cs typeface="Arial" panose="020B0604020202020204" pitchFamily="34" charset="0"/>
              </a:endParaRPr>
            </a:p>
          </p:txBody>
        </p:sp>
        <p:sp>
          <p:nvSpPr>
            <p:cNvPr id="55" name="TextBox 54">
              <a:extLst>
                <a:ext uri="{FF2B5EF4-FFF2-40B4-BE49-F238E27FC236}">
                  <a16:creationId xmlns:a16="http://schemas.microsoft.com/office/drawing/2014/main" id="{6E1DDA42-95E6-4E30-AEA7-ECD87AB919ED}"/>
                </a:ext>
              </a:extLst>
            </p:cNvPr>
            <p:cNvSpPr txBox="1"/>
            <p:nvPr/>
          </p:nvSpPr>
          <p:spPr>
            <a:xfrm>
              <a:off x="9087259" y="3391291"/>
              <a:ext cx="995553" cy="365124"/>
            </a:xfrm>
            <a:prstGeom prst="rect">
              <a:avLst/>
            </a:prstGeom>
            <a:noFill/>
          </p:spPr>
          <p:txBody>
            <a:bodyPr wrap="square" rtlCol="0">
              <a:spAutoFit/>
            </a:bodyPr>
            <a:lstStyle/>
            <a:p>
              <a:r>
                <a:rPr lang="en-US" altLang="ko-KR" sz="1200" dirty="0">
                  <a:latin typeface="Arial" panose="020B0604020202020204" pitchFamily="34" charset="0"/>
                  <a:ea typeface="맑은 고딕" panose="020B0503020000020004" pitchFamily="50" charset="-127"/>
                  <a:cs typeface="Arial" panose="020B0604020202020204" pitchFamily="34" charset="0"/>
                </a:rPr>
                <a:t>August</a:t>
              </a:r>
              <a:endParaRPr lang="ko-KR" altLang="en-US" sz="1200" dirty="0">
                <a:latin typeface="Arial" panose="020B0604020202020204" pitchFamily="34" charset="0"/>
                <a:ea typeface="맑은 고딕" panose="020B0503020000020004" pitchFamily="50" charset="-127"/>
                <a:cs typeface="Arial" panose="020B0604020202020204" pitchFamily="34" charset="0"/>
              </a:endParaRPr>
            </a:p>
          </p:txBody>
        </p:sp>
        <p:sp>
          <p:nvSpPr>
            <p:cNvPr id="56" name="TextBox 55">
              <a:extLst>
                <a:ext uri="{FF2B5EF4-FFF2-40B4-BE49-F238E27FC236}">
                  <a16:creationId xmlns:a16="http://schemas.microsoft.com/office/drawing/2014/main" id="{514ADFE2-FBDB-4FD3-9D82-9F4E72C681E1}"/>
                </a:ext>
              </a:extLst>
            </p:cNvPr>
            <p:cNvSpPr txBox="1"/>
            <p:nvPr/>
          </p:nvSpPr>
          <p:spPr>
            <a:xfrm>
              <a:off x="6584393" y="4950591"/>
              <a:ext cx="1458782" cy="365124"/>
            </a:xfrm>
            <a:prstGeom prst="rect">
              <a:avLst/>
            </a:prstGeom>
            <a:noFill/>
          </p:spPr>
          <p:txBody>
            <a:bodyPr wrap="square" rtlCol="0">
              <a:spAutoFit/>
            </a:bodyPr>
            <a:lstStyle/>
            <a:p>
              <a:r>
                <a:rPr lang="en-US" altLang="ko-KR" sz="1200" dirty="0">
                  <a:latin typeface="Arial" panose="020B0604020202020204" pitchFamily="34" charset="0"/>
                  <a:ea typeface="맑은 고딕" panose="020B0503020000020004" pitchFamily="50" charset="-127"/>
                  <a:cs typeface="Arial" panose="020B0604020202020204" pitchFamily="34" charset="0"/>
                </a:rPr>
                <a:t>September</a:t>
              </a:r>
              <a:endParaRPr lang="ko-KR" altLang="en-US" sz="1200" dirty="0">
                <a:latin typeface="Arial" panose="020B0604020202020204" pitchFamily="34" charset="0"/>
                <a:ea typeface="맑은 고딕" panose="020B0503020000020004" pitchFamily="50" charset="-127"/>
                <a:cs typeface="Arial" panose="020B0604020202020204" pitchFamily="34" charset="0"/>
              </a:endParaRPr>
            </a:p>
          </p:txBody>
        </p:sp>
        <p:sp>
          <p:nvSpPr>
            <p:cNvPr id="57" name="TextBox 56">
              <a:extLst>
                <a:ext uri="{FF2B5EF4-FFF2-40B4-BE49-F238E27FC236}">
                  <a16:creationId xmlns:a16="http://schemas.microsoft.com/office/drawing/2014/main" id="{E1B0AB1B-8914-4E56-B674-0B027307DD61}"/>
                </a:ext>
              </a:extLst>
            </p:cNvPr>
            <p:cNvSpPr txBox="1"/>
            <p:nvPr/>
          </p:nvSpPr>
          <p:spPr>
            <a:xfrm>
              <a:off x="9043192" y="4950591"/>
              <a:ext cx="1467818" cy="365124"/>
            </a:xfrm>
            <a:prstGeom prst="rect">
              <a:avLst/>
            </a:prstGeom>
            <a:noFill/>
          </p:spPr>
          <p:txBody>
            <a:bodyPr wrap="square" rtlCol="0">
              <a:spAutoFit/>
            </a:bodyPr>
            <a:lstStyle/>
            <a:p>
              <a:r>
                <a:rPr lang="en-US" altLang="ko-KR" sz="1200" dirty="0">
                  <a:latin typeface="Arial" panose="020B0604020202020204" pitchFamily="34" charset="0"/>
                  <a:ea typeface="맑은 고딕" panose="020B0503020000020004" pitchFamily="50" charset="-127"/>
                  <a:cs typeface="Arial" panose="020B0604020202020204" pitchFamily="34" charset="0"/>
                </a:rPr>
                <a:t>October</a:t>
              </a:r>
              <a:endParaRPr lang="ko-KR" altLang="en-US" sz="1200" dirty="0">
                <a:latin typeface="Arial" panose="020B0604020202020204" pitchFamily="34" charset="0"/>
                <a:ea typeface="맑은 고딕" panose="020B0503020000020004" pitchFamily="50" charset="-127"/>
                <a:cs typeface="Arial" panose="020B0604020202020204" pitchFamily="34" charset="0"/>
              </a:endParaRPr>
            </a:p>
          </p:txBody>
        </p:sp>
        <p:sp>
          <p:nvSpPr>
            <p:cNvPr id="58" name="TextBox 57">
              <a:extLst>
                <a:ext uri="{FF2B5EF4-FFF2-40B4-BE49-F238E27FC236}">
                  <a16:creationId xmlns:a16="http://schemas.microsoft.com/office/drawing/2014/main" id="{74E43090-8782-4F7E-ACED-435DD136B05A}"/>
                </a:ext>
              </a:extLst>
            </p:cNvPr>
            <p:cNvSpPr txBox="1"/>
            <p:nvPr/>
          </p:nvSpPr>
          <p:spPr>
            <a:xfrm>
              <a:off x="6598371" y="6523735"/>
              <a:ext cx="1458782" cy="365124"/>
            </a:xfrm>
            <a:prstGeom prst="rect">
              <a:avLst/>
            </a:prstGeom>
            <a:noFill/>
          </p:spPr>
          <p:txBody>
            <a:bodyPr wrap="square" rtlCol="0">
              <a:spAutoFit/>
            </a:bodyPr>
            <a:lstStyle/>
            <a:p>
              <a:r>
                <a:rPr lang="en-US" altLang="ko-KR" sz="1200" dirty="0">
                  <a:latin typeface="Arial" panose="020B0604020202020204" pitchFamily="34" charset="0"/>
                  <a:ea typeface="맑은 고딕" panose="020B0503020000020004" pitchFamily="50" charset="-127"/>
                  <a:cs typeface="Arial" panose="020B0604020202020204" pitchFamily="34" charset="0"/>
                </a:rPr>
                <a:t>November</a:t>
              </a:r>
              <a:endParaRPr lang="ko-KR" altLang="en-US" sz="1200" dirty="0">
                <a:latin typeface="Arial" panose="020B0604020202020204" pitchFamily="34" charset="0"/>
                <a:ea typeface="맑은 고딕" panose="020B0503020000020004" pitchFamily="50" charset="-127"/>
                <a:cs typeface="Arial" panose="020B0604020202020204" pitchFamily="34" charset="0"/>
              </a:endParaRPr>
            </a:p>
          </p:txBody>
        </p:sp>
        <p:sp>
          <p:nvSpPr>
            <p:cNvPr id="59" name="TextBox 58">
              <a:extLst>
                <a:ext uri="{FF2B5EF4-FFF2-40B4-BE49-F238E27FC236}">
                  <a16:creationId xmlns:a16="http://schemas.microsoft.com/office/drawing/2014/main" id="{2C94A6B1-753C-42A6-A554-DBBA97ECB6B4}"/>
                </a:ext>
              </a:extLst>
            </p:cNvPr>
            <p:cNvSpPr txBox="1"/>
            <p:nvPr/>
          </p:nvSpPr>
          <p:spPr>
            <a:xfrm>
              <a:off x="8833227" y="6511583"/>
              <a:ext cx="1337436" cy="365124"/>
            </a:xfrm>
            <a:prstGeom prst="rect">
              <a:avLst/>
            </a:prstGeom>
            <a:noFill/>
          </p:spPr>
          <p:txBody>
            <a:bodyPr wrap="square" rtlCol="0">
              <a:spAutoFit/>
            </a:bodyPr>
            <a:lstStyle/>
            <a:p>
              <a:r>
                <a:rPr lang="en-US" altLang="ko-KR" sz="1200" dirty="0">
                  <a:latin typeface="Arial" panose="020B0604020202020204" pitchFamily="34" charset="0"/>
                  <a:ea typeface="맑은 고딕" panose="020B0503020000020004" pitchFamily="50" charset="-127"/>
                  <a:cs typeface="Arial" panose="020B0604020202020204" pitchFamily="34" charset="0"/>
                </a:rPr>
                <a:t>December</a:t>
              </a:r>
              <a:endParaRPr lang="ko-KR" altLang="en-US" sz="1200" dirty="0">
                <a:latin typeface="Arial" panose="020B0604020202020204" pitchFamily="34" charset="0"/>
                <a:ea typeface="맑은 고딕" panose="020B0503020000020004" pitchFamily="50" charset="-127"/>
                <a:cs typeface="Arial" panose="020B0604020202020204" pitchFamily="34" charset="0"/>
              </a:endParaRPr>
            </a:p>
          </p:txBody>
        </p:sp>
        <p:sp>
          <p:nvSpPr>
            <p:cNvPr id="60" name="TextBox 59">
              <a:extLst>
                <a:ext uri="{FF2B5EF4-FFF2-40B4-BE49-F238E27FC236}">
                  <a16:creationId xmlns:a16="http://schemas.microsoft.com/office/drawing/2014/main" id="{8885364E-928C-45FC-8FC4-607E8BAB9847}"/>
                </a:ext>
              </a:extLst>
            </p:cNvPr>
            <p:cNvSpPr txBox="1"/>
            <p:nvPr/>
          </p:nvSpPr>
          <p:spPr>
            <a:xfrm>
              <a:off x="5736547" y="581461"/>
              <a:ext cx="5329214" cy="365124"/>
            </a:xfrm>
            <a:prstGeom prst="rect">
              <a:avLst/>
            </a:prstGeom>
            <a:noFill/>
          </p:spPr>
          <p:txBody>
            <a:bodyPr wrap="square" rtlCol="0">
              <a:spAutoFit/>
            </a:bodyPr>
            <a:lstStyle/>
            <a:p>
              <a:r>
                <a:rPr lang="en-US" altLang="ko-KR" sz="1200" dirty="0">
                  <a:latin typeface="Arial" panose="020B0604020202020204" pitchFamily="34" charset="0"/>
                  <a:ea typeface="맑은 고딕" panose="020B0503020000020004" pitchFamily="50" charset="-127"/>
                  <a:cs typeface="Arial" panose="020B0604020202020204" pitchFamily="34" charset="0"/>
                </a:rPr>
                <a:t>Shadow at 2pm on the 15th of each month</a:t>
              </a:r>
              <a:endParaRPr lang="ko-KR" altLang="en-US" sz="1200" dirty="0">
                <a:latin typeface="Arial" panose="020B0604020202020204" pitchFamily="34" charset="0"/>
                <a:ea typeface="맑은 고딕" panose="020B0503020000020004" pitchFamily="50" charset="-127"/>
                <a:cs typeface="Arial" panose="020B0604020202020204" pitchFamily="34" charset="0"/>
              </a:endParaRPr>
            </a:p>
          </p:txBody>
        </p:sp>
      </p:grpSp>
      <p:cxnSp>
        <p:nvCxnSpPr>
          <p:cNvPr id="4" name="직선 연결선 3">
            <a:extLst>
              <a:ext uri="{FF2B5EF4-FFF2-40B4-BE49-F238E27FC236}">
                <a16:creationId xmlns:a16="http://schemas.microsoft.com/office/drawing/2014/main" id="{13289CE7-7C53-4251-A5DD-164950DD2B3C}"/>
              </a:ext>
            </a:extLst>
          </p:cNvPr>
          <p:cNvCxnSpPr/>
          <p:nvPr/>
        </p:nvCxnSpPr>
        <p:spPr>
          <a:xfrm>
            <a:off x="1025525" y="4648200"/>
            <a:ext cx="5293283" cy="0"/>
          </a:xfrm>
          <a:prstGeom prst="line">
            <a:avLst/>
          </a:prstGeom>
          <a:ln w="22225">
            <a:solidFill>
              <a:srgbClr val="FF0000"/>
            </a:solidFill>
            <a:prstDash val="sysDash"/>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3596160-BB2B-4981-9BBE-DC1F4CB1F6BB}"/>
              </a:ext>
            </a:extLst>
          </p:cNvPr>
          <p:cNvSpPr txBox="1"/>
          <p:nvPr/>
        </p:nvSpPr>
        <p:spPr>
          <a:xfrm>
            <a:off x="1510351" y="3992304"/>
            <a:ext cx="740005" cy="276999"/>
          </a:xfrm>
          <a:prstGeom prst="rect">
            <a:avLst/>
          </a:prstGeom>
          <a:noFill/>
        </p:spPr>
        <p:txBody>
          <a:bodyPr wrap="square">
            <a:spAutoFit/>
          </a:bodyPr>
          <a:lstStyle/>
          <a:p>
            <a:r>
              <a:rPr lang="en-US" altLang="ko-KR" sz="1200" b="1" dirty="0">
                <a:latin typeface="Arial" panose="020B0604020202020204" pitchFamily="34" charset="0"/>
                <a:cs typeface="Arial" panose="020B0604020202020204" pitchFamily="34" charset="0"/>
              </a:rPr>
              <a:t>latitude</a:t>
            </a:r>
            <a:endParaRPr lang="ko-KR" altLang="en-US" sz="1200" b="1" dirty="0">
              <a:latin typeface="Arial" panose="020B0604020202020204" pitchFamily="34" charset="0"/>
              <a:cs typeface="Arial" panose="020B0604020202020204" pitchFamily="34" charset="0"/>
            </a:endParaRPr>
          </a:p>
        </p:txBody>
      </p:sp>
      <p:cxnSp>
        <p:nvCxnSpPr>
          <p:cNvPr id="8" name="직선 화살표 연결선 7">
            <a:extLst>
              <a:ext uri="{FF2B5EF4-FFF2-40B4-BE49-F238E27FC236}">
                <a16:creationId xmlns:a16="http://schemas.microsoft.com/office/drawing/2014/main" id="{EF8175BD-EC82-4794-A329-6614269CB54A}"/>
              </a:ext>
            </a:extLst>
          </p:cNvPr>
          <p:cNvCxnSpPr>
            <a:cxnSpLocks/>
            <a:stCxn id="61" idx="3"/>
          </p:cNvCxnSpPr>
          <p:nvPr/>
        </p:nvCxnSpPr>
        <p:spPr>
          <a:xfrm>
            <a:off x="2250356" y="4130804"/>
            <a:ext cx="396044" cy="0"/>
          </a:xfrm>
          <a:prstGeom prst="straightConnector1">
            <a:avLst/>
          </a:prstGeom>
          <a:ln>
            <a:solidFill>
              <a:srgbClr val="000000"/>
            </a:solidFill>
            <a:headEnd type="oval" w="sm" len="sm"/>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4377142-8C8F-469D-BA13-18CE6555E219}"/>
              </a:ext>
            </a:extLst>
          </p:cNvPr>
          <p:cNvSpPr txBox="1"/>
          <p:nvPr/>
        </p:nvSpPr>
        <p:spPr>
          <a:xfrm>
            <a:off x="2961646" y="4509700"/>
            <a:ext cx="1598501" cy="276999"/>
          </a:xfrm>
          <a:prstGeom prst="rect">
            <a:avLst/>
          </a:prstGeom>
          <a:solidFill>
            <a:schemeClr val="bg1"/>
          </a:solidFill>
        </p:spPr>
        <p:txBody>
          <a:bodyPr wrap="square">
            <a:spAutoFit/>
          </a:bodyPr>
          <a:lstStyle/>
          <a:p>
            <a:r>
              <a:rPr lang="en-US" altLang="ko-KR" sz="1200" b="1" dirty="0">
                <a:latin typeface="Arial" panose="020B0604020202020204" pitchFamily="34" charset="0"/>
                <a:cs typeface="Arial" panose="020B0604020202020204" pitchFamily="34" charset="0"/>
              </a:rPr>
              <a:t>center of the glass</a:t>
            </a:r>
            <a:endParaRPr lang="ko-KR" alt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1757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8B6D1D21-8144-447C-94FC-A08C6598BAF8}"/>
              </a:ext>
            </a:extLst>
          </p:cNvPr>
          <p:cNvPicPr>
            <a:picLocks noChangeAspect="1"/>
          </p:cNvPicPr>
          <p:nvPr/>
        </p:nvPicPr>
        <p:blipFill rotWithShape="1">
          <a:blip r:embed="rId2"/>
          <a:srcRect t="10640" b="10636"/>
          <a:stretch/>
        </p:blipFill>
        <p:spPr>
          <a:xfrm>
            <a:off x="-1" y="900310"/>
            <a:ext cx="10698813" cy="6660953"/>
          </a:xfrm>
          <a:prstGeom prst="rect">
            <a:avLst/>
          </a:prstGeom>
        </p:spPr>
      </p:pic>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 – Envelope U-value</a:t>
            </a:r>
          </a:p>
        </p:txBody>
      </p:sp>
      <p:sp>
        <p:nvSpPr>
          <p:cNvPr id="9" name="내용 개체 틀 2">
            <a:extLst>
              <a:ext uri="{FF2B5EF4-FFF2-40B4-BE49-F238E27FC236}">
                <a16:creationId xmlns:a16="http://schemas.microsoft.com/office/drawing/2014/main" id="{432A2801-6C03-43D1-95B9-795684C05701}"/>
              </a:ext>
            </a:extLst>
          </p:cNvPr>
          <p:cNvSpPr txBox="1">
            <a:spLocks/>
          </p:cNvSpPr>
          <p:nvPr/>
        </p:nvSpPr>
        <p:spPr bwMode="auto">
          <a:xfrm>
            <a:off x="4446600" y="2952750"/>
            <a:ext cx="5022850"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208250" indent="-208250" algn="l" defTabSz="1042988" rtl="0" eaLnBrk="0" fontAlgn="base" latinLnBrk="1" hangingPunct="0">
              <a:spcBef>
                <a:spcPct val="20000"/>
              </a:spcBef>
              <a:spcAft>
                <a:spcPct val="0"/>
              </a:spcAft>
              <a:buClrTx/>
              <a:buFontTx/>
              <a:buNone/>
              <a:defRPr sz="2400" b="1" kern="1200" baseline="0">
                <a:solidFill>
                  <a:srgbClr val="C00000"/>
                </a:solidFill>
                <a:latin typeface="Arial" panose="020B0604020202020204" pitchFamily="34" charset="0"/>
                <a:ea typeface="HY견고딕" pitchFamily="18" charset="-127"/>
                <a:cs typeface="Arial" pitchFamily="34" charset="0"/>
              </a:defRPr>
            </a:lvl1pPr>
            <a:lvl2pPr marL="615693" indent="-208250" algn="l" defTabSz="1042988" rtl="0" eaLnBrk="0" fontAlgn="base" latinLnBrk="1" hangingPunct="0">
              <a:spcBef>
                <a:spcPct val="20000"/>
              </a:spcBef>
              <a:spcAft>
                <a:spcPct val="0"/>
              </a:spcAft>
              <a:buFont typeface="Arial" charset="0"/>
              <a:buChar char="–"/>
              <a:defRPr sz="1800" b="0" kern="1200">
                <a:solidFill>
                  <a:schemeClr val="tx1"/>
                </a:solidFill>
                <a:latin typeface="맑은 고딕" pitchFamily="50" charset="-127"/>
                <a:ea typeface="맑은 고딕" pitchFamily="50" charset="-127"/>
                <a:cs typeface="+mn-cs"/>
              </a:defRPr>
            </a:lvl2pPr>
            <a:lvl3pPr marL="1024947" indent="-210060" algn="l" defTabSz="1042988" rtl="0" eaLnBrk="0" fontAlgn="base" latinLnBrk="1" hangingPunct="0">
              <a:spcBef>
                <a:spcPct val="20000"/>
              </a:spcBef>
              <a:spcAft>
                <a:spcPct val="0"/>
              </a:spcAft>
              <a:buFont typeface="Arial" charset="0"/>
              <a:buChar char="•"/>
              <a:defRPr sz="1600" b="0" kern="1200">
                <a:solidFill>
                  <a:schemeClr val="tx1"/>
                </a:solidFill>
                <a:latin typeface="맑은 고딕" pitchFamily="50" charset="-127"/>
                <a:ea typeface="맑은 고딕" pitchFamily="50" charset="-127"/>
                <a:cs typeface="+mn-cs"/>
              </a:defRPr>
            </a:lvl3pPr>
            <a:lvl4pPr marL="1432392" indent="-210060" algn="l" defTabSz="1042988" rtl="0" eaLnBrk="0" fontAlgn="base" latinLnBrk="1" hangingPunct="0">
              <a:spcBef>
                <a:spcPct val="20000"/>
              </a:spcBef>
              <a:spcAft>
                <a:spcPct val="0"/>
              </a:spcAft>
              <a:buFont typeface="Wingdings" pitchFamily="2" charset="2"/>
              <a:buChar char="Ø"/>
              <a:defRPr sz="1400" b="0" kern="1200">
                <a:solidFill>
                  <a:schemeClr val="tx1"/>
                </a:solidFill>
                <a:latin typeface="맑은 고딕" pitchFamily="50" charset="-127"/>
                <a:ea typeface="맑은 고딕" pitchFamily="50" charset="-127"/>
                <a:cs typeface="+mn-cs"/>
              </a:defRPr>
            </a:lvl4pPr>
            <a:lvl5pPr marL="1839835" indent="-199195" algn="l" defTabSz="1042988" rtl="0" eaLnBrk="0" fontAlgn="base" latinLnBrk="1" hangingPunct="0">
              <a:spcBef>
                <a:spcPct val="20000"/>
              </a:spcBef>
              <a:spcAft>
                <a:spcPct val="0"/>
              </a:spcAft>
              <a:buFont typeface="Arial" charset="0"/>
              <a:buChar char="»"/>
              <a:defRPr sz="1400" b="0" kern="1200">
                <a:solidFill>
                  <a:schemeClr val="tx1"/>
                </a:solidFill>
                <a:latin typeface="맑은 고딕" pitchFamily="50" charset="-127"/>
                <a:ea typeface="맑은 고딕" pitchFamily="50" charset="-127"/>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algn="ctr" latinLnBrk="1"/>
            <a:r>
              <a:rPr lang="en-US" altLang="ko-KR" sz="4000" b="1" dirty="0">
                <a:solidFill>
                  <a:srgbClr val="FFFFFF"/>
                </a:solidFill>
                <a:effectLst>
                  <a:outerShdw blurRad="38100" dist="38100" dir="2700000" algn="tl">
                    <a:srgbClr val="000000">
                      <a:alpha val="43137"/>
                    </a:srgbClr>
                  </a:outerShdw>
                </a:effectLst>
                <a:latin typeface="Arial"/>
              </a:rPr>
              <a:t>Envelope U-value</a:t>
            </a:r>
          </a:p>
        </p:txBody>
      </p:sp>
    </p:spTree>
    <p:extLst>
      <p:ext uri="{BB962C8B-B14F-4D97-AF65-F5344CB8AC3E}">
        <p14:creationId xmlns:p14="http://schemas.microsoft.com/office/powerpoint/2010/main" val="25672179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 – Envelope U-value</a:t>
            </a:r>
          </a:p>
        </p:txBody>
      </p:sp>
      <p:sp>
        <p:nvSpPr>
          <p:cNvPr id="6" name="직사각형 5">
            <a:extLst>
              <a:ext uri="{FF2B5EF4-FFF2-40B4-BE49-F238E27FC236}">
                <a16:creationId xmlns:a16="http://schemas.microsoft.com/office/drawing/2014/main" id="{1E24F0A8-BF39-48B3-8DBA-3980E2B164FA}"/>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pic>
        <p:nvPicPr>
          <p:cNvPr id="7" name="Picture 2" descr="C:\Users\PHIKO01\Desktop\난방도시_전국시군지도.jpg">
            <a:extLst>
              <a:ext uri="{FF2B5EF4-FFF2-40B4-BE49-F238E27FC236}">
                <a16:creationId xmlns:a16="http://schemas.microsoft.com/office/drawing/2014/main" id="{BFF60900-F547-4326-8225-A46AB7F287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683" y="3096555"/>
            <a:ext cx="3251689" cy="3670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C148637C-0E7A-4360-9634-03F7AD70E2E1}"/>
              </a:ext>
            </a:extLst>
          </p:cNvPr>
          <p:cNvSpPr txBox="1"/>
          <p:nvPr/>
        </p:nvSpPr>
        <p:spPr>
          <a:xfrm>
            <a:off x="562683" y="2610867"/>
            <a:ext cx="5088383" cy="477298"/>
          </a:xfrm>
          <a:prstGeom prst="rect">
            <a:avLst/>
          </a:prstGeom>
          <a:noFill/>
        </p:spPr>
        <p:txBody>
          <a:bodyPr wrap="square" lIns="106922" tIns="53461" rIns="106922" bIns="53461" rtlCol="0">
            <a:spAutoFit/>
          </a:bodyPr>
          <a:lstStyle/>
          <a:p>
            <a:r>
              <a:rPr lang="en-US" sz="1200" b="1" dirty="0">
                <a:latin typeface="Arial" panose="020B0604020202020204" pitchFamily="34" charset="0"/>
                <a:cs typeface="Arial" panose="020B0604020202020204" pitchFamily="34" charset="0"/>
              </a:rPr>
              <a:t>- Heat Degree Hours in South Korea</a:t>
            </a:r>
          </a:p>
          <a:p>
            <a:endParaRPr lang="en-AU" sz="1200" b="1" dirty="0">
              <a:latin typeface="Arial" panose="020B0604020202020204" pitchFamily="34" charset="0"/>
              <a:cs typeface="Arial" panose="020B0604020202020204" pitchFamily="34" charset="0"/>
            </a:endParaRPr>
          </a:p>
        </p:txBody>
      </p:sp>
      <p:grpSp>
        <p:nvGrpSpPr>
          <p:cNvPr id="2" name="그룹 1">
            <a:extLst>
              <a:ext uri="{FF2B5EF4-FFF2-40B4-BE49-F238E27FC236}">
                <a16:creationId xmlns:a16="http://schemas.microsoft.com/office/drawing/2014/main" id="{C512F9F8-BDAF-47F0-9A08-DB3A17477B95}"/>
              </a:ext>
            </a:extLst>
          </p:cNvPr>
          <p:cNvGrpSpPr/>
          <p:nvPr/>
        </p:nvGrpSpPr>
        <p:grpSpPr>
          <a:xfrm>
            <a:off x="4014552" y="2660261"/>
            <a:ext cx="6381845" cy="4106579"/>
            <a:chOff x="4274329" y="2582794"/>
            <a:chExt cx="7290119" cy="4691034"/>
          </a:xfrm>
        </p:grpSpPr>
        <p:pic>
          <p:nvPicPr>
            <p:cNvPr id="10" name="_x2019932424" descr="EMB000068780775">
              <a:extLst>
                <a:ext uri="{FF2B5EF4-FFF2-40B4-BE49-F238E27FC236}">
                  <a16:creationId xmlns:a16="http://schemas.microsoft.com/office/drawing/2014/main" id="{A7435381-AF38-4ED9-B2E5-3BAE752DC4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102" r="29361"/>
            <a:stretch/>
          </p:blipFill>
          <p:spPr bwMode="auto">
            <a:xfrm>
              <a:off x="4274329" y="3215507"/>
              <a:ext cx="3627727" cy="4058320"/>
            </a:xfrm>
            <a:prstGeom prst="rect">
              <a:avLst/>
            </a:prstGeom>
            <a:noFill/>
            <a:extLst>
              <a:ext uri="{909E8E84-426E-40DD-AFC4-6F175D3DCCD1}">
                <a14:hiddenFill xmlns:a14="http://schemas.microsoft.com/office/drawing/2010/main">
                  <a:solidFill>
                    <a:srgbClr val="FFFFFF"/>
                  </a:solidFill>
                </a14:hiddenFill>
              </a:ext>
            </a:extLst>
          </p:spPr>
        </p:pic>
        <p:pic>
          <p:nvPicPr>
            <p:cNvPr id="11" name="_x2019930768" descr="EMB000068780776">
              <a:extLst>
                <a:ext uri="{FF2B5EF4-FFF2-40B4-BE49-F238E27FC236}">
                  <a16:creationId xmlns:a16="http://schemas.microsoft.com/office/drawing/2014/main" id="{E5068BAC-39F4-44D5-B9E1-397650F2B66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3980" r="30794"/>
            <a:stretch/>
          </p:blipFill>
          <p:spPr bwMode="auto">
            <a:xfrm>
              <a:off x="8018746" y="3215507"/>
              <a:ext cx="3545702" cy="4058321"/>
            </a:xfrm>
            <a:prstGeom prst="rect">
              <a:avLst/>
            </a:prstGeom>
            <a:noFill/>
            <a:extLst>
              <a:ext uri="{909E8E84-426E-40DD-AFC4-6F175D3DCCD1}">
                <a14:hiddenFill xmlns:a14="http://schemas.microsoft.com/office/drawing/2010/main">
                  <a:solidFill>
                    <a:srgbClr val="FFFFFF"/>
                  </a:solidFill>
                </a14:hiddenFill>
              </a:ext>
            </a:extLst>
          </p:spPr>
        </p:pic>
        <p:sp>
          <p:nvSpPr>
            <p:cNvPr id="12" name="화살표: 오른쪽 11">
              <a:extLst>
                <a:ext uri="{FF2B5EF4-FFF2-40B4-BE49-F238E27FC236}">
                  <a16:creationId xmlns:a16="http://schemas.microsoft.com/office/drawing/2014/main" id="{67E4C6FE-F380-42A7-ACA8-51BAE15D411D}"/>
                </a:ext>
              </a:extLst>
            </p:cNvPr>
            <p:cNvSpPr/>
            <p:nvPr/>
          </p:nvSpPr>
          <p:spPr>
            <a:xfrm>
              <a:off x="7822251" y="4557642"/>
              <a:ext cx="732822" cy="417946"/>
            </a:xfrm>
            <a:prstGeom prst="rightArrow">
              <a:avLst/>
            </a:prstGeom>
            <a:solidFill>
              <a:schemeClr val="accent1">
                <a:alpha val="63000"/>
              </a:schemeClr>
            </a:solidFill>
            <a:ln>
              <a:noFill/>
            </a:ln>
          </p:spPr>
          <p:style>
            <a:lnRef idx="1">
              <a:schemeClr val="dk1"/>
            </a:lnRef>
            <a:fillRef idx="3">
              <a:schemeClr val="dk1"/>
            </a:fillRef>
            <a:effectRef idx="2">
              <a:schemeClr val="dk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3" name="Text Box 9">
              <a:extLst>
                <a:ext uri="{FF2B5EF4-FFF2-40B4-BE49-F238E27FC236}">
                  <a16:creationId xmlns:a16="http://schemas.microsoft.com/office/drawing/2014/main" id="{ED26E593-E328-49D4-95D0-1DAD5B549125}"/>
                </a:ext>
              </a:extLst>
            </p:cNvPr>
            <p:cNvSpPr txBox="1">
              <a:spLocks noChangeArrowheads="1"/>
            </p:cNvSpPr>
            <p:nvPr/>
          </p:nvSpPr>
          <p:spPr bwMode="auto">
            <a:xfrm>
              <a:off x="5290109" y="2582794"/>
              <a:ext cx="5223892" cy="316366"/>
            </a:xfrm>
            <a:prstGeom prst="rect">
              <a:avLst/>
            </a:prstGeom>
            <a:noFill/>
            <a:ln w="9525">
              <a:noFill/>
              <a:miter lim="800000"/>
              <a:headEnd/>
              <a:tailEnd/>
            </a:ln>
          </p:spPr>
          <p:txBody>
            <a:bodyPr wrap="square" lIns="91392" tIns="45696" rIns="91392" bIns="45696">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spcBef>
                  <a:spcPct val="50000"/>
                </a:spcBef>
              </a:pPr>
              <a:r>
                <a:rPr kumimoji="0" lang="en-US" altLang="ko-KR" sz="1200" b="1" dirty="0">
                  <a:solidFill>
                    <a:srgbClr val="000000"/>
                  </a:solidFill>
                  <a:latin typeface="Arial" panose="020B0604020202020204" pitchFamily="34" charset="0"/>
                  <a:cs typeface="Arial" panose="020B0604020202020204" pitchFamily="34" charset="0"/>
                </a:rPr>
                <a:t>- current law and Organized by region</a:t>
              </a:r>
            </a:p>
          </p:txBody>
        </p:sp>
      </p:grpSp>
      <p:pic>
        <p:nvPicPr>
          <p:cNvPr id="14" name="_x2019932424" descr="EMB000068780775">
            <a:extLst>
              <a:ext uri="{FF2B5EF4-FFF2-40B4-BE49-F238E27FC236}">
                <a16:creationId xmlns:a16="http://schemas.microsoft.com/office/drawing/2014/main" id="{6AD88F36-23D6-4697-B793-19EA3766288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0526" b="81728"/>
          <a:stretch/>
        </p:blipFill>
        <p:spPr bwMode="auto">
          <a:xfrm>
            <a:off x="6502544" y="5801206"/>
            <a:ext cx="789909" cy="1047808"/>
          </a:xfrm>
          <a:prstGeom prst="rect">
            <a:avLst/>
          </a:prstGeom>
          <a:noFill/>
          <a:extLst>
            <a:ext uri="{909E8E84-426E-40DD-AFC4-6F175D3DCCD1}">
              <a14:hiddenFill xmlns:a14="http://schemas.microsoft.com/office/drawing/2010/main">
                <a:solidFill>
                  <a:srgbClr val="FFFFFF"/>
                </a:solidFill>
              </a14:hiddenFill>
            </a:ext>
          </a:extLst>
        </p:spPr>
      </p:pic>
      <p:pic>
        <p:nvPicPr>
          <p:cNvPr id="15" name="_x2019930768" descr="EMB000068780776">
            <a:extLst>
              <a:ext uri="{FF2B5EF4-FFF2-40B4-BE49-F238E27FC236}">
                <a16:creationId xmlns:a16="http://schemas.microsoft.com/office/drawing/2014/main" id="{3515CCCF-E7AD-43DA-8212-F80EFC06C3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9674" t="4149" r="2468" b="80307"/>
          <a:stretch/>
        </p:blipFill>
        <p:spPr bwMode="auto">
          <a:xfrm>
            <a:off x="9554952" y="5905524"/>
            <a:ext cx="851345" cy="1047809"/>
          </a:xfrm>
          <a:prstGeom prst="rect">
            <a:avLst/>
          </a:prstGeom>
          <a:noFill/>
          <a:extLst>
            <a:ext uri="{909E8E84-426E-40DD-AFC4-6F175D3DCCD1}">
              <a14:hiddenFill xmlns:a14="http://schemas.microsoft.com/office/drawing/2010/main">
                <a:solidFill>
                  <a:srgbClr val="FFFFFF"/>
                </a:solidFill>
              </a14:hiddenFill>
            </a:ext>
          </a:extLst>
        </p:spPr>
      </p:pic>
      <p:sp>
        <p:nvSpPr>
          <p:cNvPr id="17" name="내용 개체 틀 1">
            <a:extLst>
              <a:ext uri="{FF2B5EF4-FFF2-40B4-BE49-F238E27FC236}">
                <a16:creationId xmlns:a16="http://schemas.microsoft.com/office/drawing/2014/main" id="{12E34277-25A5-4628-80FE-54A7998AD9B8}"/>
              </a:ext>
            </a:extLst>
          </p:cNvPr>
          <p:cNvSpPr>
            <a:spLocks noGrp="1"/>
          </p:cNvSpPr>
          <p:nvPr>
            <p:ph idx="1"/>
          </p:nvPr>
        </p:nvSpPr>
        <p:spPr>
          <a:xfrm>
            <a:off x="145819" y="1080331"/>
            <a:ext cx="9449031" cy="1296144"/>
          </a:xfrm>
        </p:spPr>
        <p:txBody>
          <a:bodyPr/>
          <a:lstStyle/>
          <a:p>
            <a:r>
              <a:rPr lang="en-US" altLang="ko-KR" dirty="0"/>
              <a:t>E</a:t>
            </a:r>
            <a:r>
              <a:rPr lang="en-US" altLang="ko-KR" sz="1800" b="1" dirty="0"/>
              <a:t>xterior wall insulation standards based on climate data</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Insulation performance analysis to prevent condensation mold in the corner of the exterior wall</a:t>
            </a:r>
          </a:p>
        </p:txBody>
      </p:sp>
    </p:spTree>
    <p:extLst>
      <p:ext uri="{BB962C8B-B14F-4D97-AF65-F5344CB8AC3E}">
        <p14:creationId xmlns:p14="http://schemas.microsoft.com/office/powerpoint/2010/main" val="787859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 – Envelope U-value</a:t>
            </a:r>
          </a:p>
        </p:txBody>
      </p:sp>
      <p:sp>
        <p:nvSpPr>
          <p:cNvPr id="6" name="직사각형 5">
            <a:extLst>
              <a:ext uri="{FF2B5EF4-FFF2-40B4-BE49-F238E27FC236}">
                <a16:creationId xmlns:a16="http://schemas.microsoft.com/office/drawing/2014/main" id="{1E24F0A8-BF39-48B3-8DBA-3980E2B164FA}"/>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17" name="내용 개체 틀 1">
            <a:extLst>
              <a:ext uri="{FF2B5EF4-FFF2-40B4-BE49-F238E27FC236}">
                <a16:creationId xmlns:a16="http://schemas.microsoft.com/office/drawing/2014/main" id="{12E34277-25A5-4628-80FE-54A7998AD9B8}"/>
              </a:ext>
            </a:extLst>
          </p:cNvPr>
          <p:cNvSpPr>
            <a:spLocks noGrp="1"/>
          </p:cNvSpPr>
          <p:nvPr>
            <p:ph idx="1"/>
          </p:nvPr>
        </p:nvSpPr>
        <p:spPr>
          <a:xfrm>
            <a:off x="145819" y="1080331"/>
            <a:ext cx="9449031" cy="1296144"/>
          </a:xfrm>
        </p:spPr>
        <p:txBody>
          <a:bodyPr/>
          <a:lstStyle/>
          <a:p>
            <a:r>
              <a:rPr lang="en-US" altLang="ko-KR" sz="1800" b="1" dirty="0">
                <a:latin typeface="Arial"/>
                <a:cs typeface="Arial"/>
              </a:rPr>
              <a:t>Window Performance by Climate </a:t>
            </a:r>
            <a:endParaRPr lang="en-US" altLang="ko-KR" sz="1800" b="1" dirty="0"/>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The temperature difference between the inner wall and the window surface is 3K or less</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Conditions under which cold drafts do not occur around windows</a:t>
            </a:r>
          </a:p>
        </p:txBody>
      </p:sp>
      <p:grpSp>
        <p:nvGrpSpPr>
          <p:cNvPr id="16" name="그룹 15">
            <a:extLst>
              <a:ext uri="{FF2B5EF4-FFF2-40B4-BE49-F238E27FC236}">
                <a16:creationId xmlns:a16="http://schemas.microsoft.com/office/drawing/2014/main" id="{6FA5D403-398C-408D-8EB1-32848731E9AF}"/>
              </a:ext>
            </a:extLst>
          </p:cNvPr>
          <p:cNvGrpSpPr/>
          <p:nvPr/>
        </p:nvGrpSpPr>
        <p:grpSpPr>
          <a:xfrm>
            <a:off x="990216" y="2247255"/>
            <a:ext cx="9100086" cy="4838972"/>
            <a:chOff x="898106" y="1942128"/>
            <a:chExt cx="9578369" cy="5093299"/>
          </a:xfrm>
        </p:grpSpPr>
        <p:pic>
          <p:nvPicPr>
            <p:cNvPr id="18" name="내용 개체 틀 4">
              <a:extLst>
                <a:ext uri="{FF2B5EF4-FFF2-40B4-BE49-F238E27FC236}">
                  <a16:creationId xmlns:a16="http://schemas.microsoft.com/office/drawing/2014/main" id="{5C4AC94B-B326-411D-B047-59E2EA9CCC7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838" t="13749" r="11310" b="9531"/>
            <a:stretch/>
          </p:blipFill>
          <p:spPr>
            <a:xfrm>
              <a:off x="898106" y="2105546"/>
              <a:ext cx="3536653" cy="4929881"/>
            </a:xfrm>
            <a:prstGeom prst="rect">
              <a:avLst/>
            </a:prstGeom>
          </p:spPr>
        </p:pic>
        <p:sp>
          <p:nvSpPr>
            <p:cNvPr id="19" name="직사각형 1">
              <a:extLst>
                <a:ext uri="{FF2B5EF4-FFF2-40B4-BE49-F238E27FC236}">
                  <a16:creationId xmlns:a16="http://schemas.microsoft.com/office/drawing/2014/main" id="{D8F02335-65CE-48DF-84A4-1AEDBA512FE0}"/>
                </a:ext>
              </a:extLst>
            </p:cNvPr>
            <p:cNvSpPr>
              <a:spLocks noChangeArrowheads="1"/>
            </p:cNvSpPr>
            <p:nvPr/>
          </p:nvSpPr>
          <p:spPr bwMode="auto">
            <a:xfrm>
              <a:off x="5344389" y="2045698"/>
              <a:ext cx="5132086" cy="795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marL="98012" indent="-98012">
                <a:lnSpc>
                  <a:spcPct val="150000"/>
                </a:lnSpc>
                <a:spcBef>
                  <a:spcPct val="50000"/>
                </a:spcBef>
                <a:buFont typeface="Arial" panose="020B0604020202020204" pitchFamily="34" charset="0"/>
                <a:buChar char="•"/>
              </a:pPr>
              <a:r>
                <a:rPr lang="en-US" altLang="ko-KR" sz="1000" dirty="0">
                  <a:solidFill>
                    <a:srgbClr val="000000"/>
                  </a:solidFill>
                  <a:cs typeface="Arial" panose="020B0604020202020204" pitchFamily="34" charset="0"/>
                </a:rPr>
                <a:t> Conditions that do not generate cold drafts based on </a:t>
              </a:r>
              <a:br>
                <a:rPr lang="en-US" altLang="ko-KR" sz="1000" dirty="0">
                  <a:solidFill>
                    <a:srgbClr val="000000"/>
                  </a:solidFill>
                  <a:cs typeface="Arial" panose="020B0604020202020204" pitchFamily="34" charset="0"/>
                </a:rPr>
              </a:br>
              <a:r>
                <a:rPr lang="en-US" altLang="ko-KR" sz="1000" dirty="0">
                  <a:solidFill>
                    <a:srgbClr val="000000"/>
                  </a:solidFill>
                  <a:cs typeface="Arial" panose="020B0604020202020204" pitchFamily="34" charset="0"/>
                </a:rPr>
                <a:t>the coldest 12-hour winter temperature interval</a:t>
              </a:r>
              <a:br>
                <a:rPr lang="en-US" altLang="ko-KR" sz="1000" dirty="0">
                  <a:solidFill>
                    <a:srgbClr val="000000"/>
                  </a:solidFill>
                  <a:cs typeface="Arial" panose="020B0604020202020204" pitchFamily="34" charset="0"/>
                </a:rPr>
              </a:br>
              <a:r>
                <a:rPr lang="en-US" altLang="ko-KR" sz="1000" dirty="0">
                  <a:solidFill>
                    <a:srgbClr val="000000"/>
                  </a:solidFill>
                  <a:cs typeface="Arial" panose="020B0604020202020204" pitchFamily="34" charset="0"/>
                </a:rPr>
                <a:t> Uw </a:t>
              </a:r>
              <a:r>
                <a:rPr lang="en-US" altLang="ko-KR" sz="1000" dirty="0">
                  <a:solidFill>
                    <a:srgbClr val="000000"/>
                  </a:solidFill>
                  <a:ea typeface="맑은 고딕" panose="020B0503020000020004" pitchFamily="50" charset="-127"/>
                  <a:cs typeface="Arial" panose="020B0604020202020204" pitchFamily="34" charset="0"/>
                </a:rPr>
                <a:t>= 4.2K / [1.1(m</a:t>
              </a:r>
              <a:r>
                <a:rPr lang="en-US" altLang="ko-KR" sz="1000" baseline="30000" dirty="0">
                  <a:solidFill>
                    <a:srgbClr val="000000"/>
                  </a:solidFill>
                  <a:ea typeface="맑은 고딕" panose="020B0503020000020004" pitchFamily="50" charset="-127"/>
                  <a:cs typeface="Arial" panose="020B0604020202020204" pitchFamily="34" charset="0"/>
                </a:rPr>
                <a:t>2</a:t>
              </a:r>
              <a:r>
                <a:rPr lang="en-US" altLang="ko-KR" sz="1000" dirty="0">
                  <a:solidFill>
                    <a:srgbClr val="000000"/>
                  </a:solidFill>
                  <a:ea typeface="맑은 고딕" panose="020B0503020000020004" pitchFamily="50" charset="-127"/>
                  <a:cs typeface="Arial" panose="020B0604020202020204" pitchFamily="34" charset="0"/>
                </a:rPr>
                <a:t>K/W) X (22℃ - Ext. Temp.)]</a:t>
              </a:r>
            </a:p>
          </p:txBody>
        </p:sp>
        <p:grpSp>
          <p:nvGrpSpPr>
            <p:cNvPr id="20" name="그룹 19">
              <a:extLst>
                <a:ext uri="{FF2B5EF4-FFF2-40B4-BE49-F238E27FC236}">
                  <a16:creationId xmlns:a16="http://schemas.microsoft.com/office/drawing/2014/main" id="{AE0BD804-A88A-44AD-A887-CE46F81E51B3}"/>
                </a:ext>
              </a:extLst>
            </p:cNvPr>
            <p:cNvGrpSpPr/>
            <p:nvPr/>
          </p:nvGrpSpPr>
          <p:grpSpPr>
            <a:xfrm>
              <a:off x="5603349" y="3780631"/>
              <a:ext cx="4326722" cy="2263128"/>
              <a:chOff x="4572000" y="3429000"/>
              <a:chExt cx="3924300" cy="2052638"/>
            </a:xfrm>
          </p:grpSpPr>
          <p:sp>
            <p:nvSpPr>
              <p:cNvPr id="33" name="직사각형 32">
                <a:extLst>
                  <a:ext uri="{FF2B5EF4-FFF2-40B4-BE49-F238E27FC236}">
                    <a16:creationId xmlns:a16="http://schemas.microsoft.com/office/drawing/2014/main" id="{6F3C6108-4AA1-4E15-AEF7-D3FDE70EC100}"/>
                  </a:ext>
                </a:extLst>
              </p:cNvPr>
              <p:cNvSpPr/>
              <p:nvPr/>
            </p:nvSpPr>
            <p:spPr>
              <a:xfrm>
                <a:off x="4614387" y="3429000"/>
                <a:ext cx="3881913" cy="2052638"/>
              </a:xfrm>
              <a:prstGeom prst="rect">
                <a:avLst/>
              </a:prstGeom>
              <a:gradFill>
                <a:gsLst>
                  <a:gs pos="0">
                    <a:schemeClr val="accent4">
                      <a:lumMod val="75000"/>
                    </a:schemeClr>
                  </a:gs>
                  <a:gs pos="100000">
                    <a:srgbClr val="FF0000"/>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00">
                  <a:latin typeface="Arial" panose="020B0604020202020204" pitchFamily="34" charset="0"/>
                  <a:cs typeface="Arial" panose="020B0604020202020204" pitchFamily="34" charset="0"/>
                </a:endParaRPr>
              </a:p>
            </p:txBody>
          </p:sp>
          <p:sp>
            <p:nvSpPr>
              <p:cNvPr id="34" name="직사각형 33">
                <a:extLst>
                  <a:ext uri="{FF2B5EF4-FFF2-40B4-BE49-F238E27FC236}">
                    <a16:creationId xmlns:a16="http://schemas.microsoft.com/office/drawing/2014/main" id="{4E55131F-B32C-4D7A-86CD-7DAA9E11653A}"/>
                  </a:ext>
                </a:extLst>
              </p:cNvPr>
              <p:cNvSpPr/>
              <p:nvPr/>
            </p:nvSpPr>
            <p:spPr>
              <a:xfrm>
                <a:off x="4572000" y="3429001"/>
                <a:ext cx="135200" cy="361950"/>
              </a:xfrm>
              <a:prstGeom prst="rect">
                <a:avLst/>
              </a:prstGeom>
              <a:solidFill>
                <a:srgbClr val="FFFF00"/>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00">
                  <a:latin typeface="Arial" panose="020B0604020202020204" pitchFamily="34" charset="0"/>
                  <a:cs typeface="Arial" panose="020B0604020202020204" pitchFamily="34" charset="0"/>
                </a:endParaRPr>
              </a:p>
            </p:txBody>
          </p:sp>
          <p:sp>
            <p:nvSpPr>
              <p:cNvPr id="35" name="직사각형 34">
                <a:extLst>
                  <a:ext uri="{FF2B5EF4-FFF2-40B4-BE49-F238E27FC236}">
                    <a16:creationId xmlns:a16="http://schemas.microsoft.com/office/drawing/2014/main" id="{ECFC7148-0902-4529-88F1-B2934C811F93}"/>
                  </a:ext>
                </a:extLst>
              </p:cNvPr>
              <p:cNvSpPr/>
              <p:nvPr/>
            </p:nvSpPr>
            <p:spPr>
              <a:xfrm>
                <a:off x="4572000" y="5400674"/>
                <a:ext cx="135200" cy="80963"/>
              </a:xfrm>
              <a:prstGeom prst="rect">
                <a:avLst/>
              </a:prstGeom>
              <a:solidFill>
                <a:srgbClr val="FFFF00"/>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00">
                  <a:latin typeface="Arial" panose="020B0604020202020204" pitchFamily="34" charset="0"/>
                  <a:cs typeface="Arial" panose="020B0604020202020204" pitchFamily="34" charset="0"/>
                </a:endParaRPr>
              </a:p>
            </p:txBody>
          </p:sp>
          <p:sp>
            <p:nvSpPr>
              <p:cNvPr id="36" name="직사각형 35">
                <a:extLst>
                  <a:ext uri="{FF2B5EF4-FFF2-40B4-BE49-F238E27FC236}">
                    <a16:creationId xmlns:a16="http://schemas.microsoft.com/office/drawing/2014/main" id="{2EA6ED2D-EA96-4361-9CB6-715FEC52111E}"/>
                  </a:ext>
                </a:extLst>
              </p:cNvPr>
              <p:cNvSpPr/>
              <p:nvPr/>
            </p:nvSpPr>
            <p:spPr>
              <a:xfrm>
                <a:off x="4572000" y="3790692"/>
                <a:ext cx="135200" cy="63009"/>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00">
                  <a:latin typeface="Arial" panose="020B0604020202020204" pitchFamily="34" charset="0"/>
                  <a:cs typeface="Arial" panose="020B0604020202020204" pitchFamily="34" charset="0"/>
                </a:endParaRPr>
              </a:p>
            </p:txBody>
          </p:sp>
          <p:sp>
            <p:nvSpPr>
              <p:cNvPr id="37" name="직사각형 36">
                <a:extLst>
                  <a:ext uri="{FF2B5EF4-FFF2-40B4-BE49-F238E27FC236}">
                    <a16:creationId xmlns:a16="http://schemas.microsoft.com/office/drawing/2014/main" id="{B5541043-2CBE-4FAD-A996-2CF8D5E1F443}"/>
                  </a:ext>
                </a:extLst>
              </p:cNvPr>
              <p:cNvSpPr/>
              <p:nvPr/>
            </p:nvSpPr>
            <p:spPr>
              <a:xfrm>
                <a:off x="4572000" y="5334222"/>
                <a:ext cx="135200" cy="63009"/>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00">
                  <a:latin typeface="Arial" panose="020B0604020202020204" pitchFamily="34" charset="0"/>
                  <a:cs typeface="Arial" panose="020B0604020202020204" pitchFamily="34" charset="0"/>
                </a:endParaRPr>
              </a:p>
            </p:txBody>
          </p:sp>
          <p:sp>
            <p:nvSpPr>
              <p:cNvPr id="38" name="직사각형 37">
                <a:extLst>
                  <a:ext uri="{FF2B5EF4-FFF2-40B4-BE49-F238E27FC236}">
                    <a16:creationId xmlns:a16="http://schemas.microsoft.com/office/drawing/2014/main" id="{E4D4693F-9BC8-4A00-ABBA-679A3C760656}"/>
                  </a:ext>
                </a:extLst>
              </p:cNvPr>
              <p:cNvSpPr/>
              <p:nvPr/>
            </p:nvSpPr>
            <p:spPr>
              <a:xfrm>
                <a:off x="4612006" y="3853701"/>
                <a:ext cx="45719" cy="1477078"/>
              </a:xfrm>
              <a:prstGeom prst="rect">
                <a:avLst/>
              </a:prstGeom>
              <a:solidFill>
                <a:schemeClr val="accent5">
                  <a:lumMod val="20000"/>
                  <a:lumOff val="80000"/>
                </a:schemeClr>
              </a:solidFill>
              <a:ln w="3175">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00">
                  <a:latin typeface="Arial" panose="020B0604020202020204" pitchFamily="34" charset="0"/>
                  <a:cs typeface="Arial" panose="020B0604020202020204" pitchFamily="34" charset="0"/>
                </a:endParaRPr>
              </a:p>
            </p:txBody>
          </p:sp>
        </p:grpSp>
        <p:sp>
          <p:nvSpPr>
            <p:cNvPr id="21" name="자유형: 도형 20">
              <a:extLst>
                <a:ext uri="{FF2B5EF4-FFF2-40B4-BE49-F238E27FC236}">
                  <a16:creationId xmlns:a16="http://schemas.microsoft.com/office/drawing/2014/main" id="{3A888543-6A73-4D00-B30D-16177FBFB077}"/>
                </a:ext>
              </a:extLst>
            </p:cNvPr>
            <p:cNvSpPr/>
            <p:nvPr/>
          </p:nvSpPr>
          <p:spPr>
            <a:xfrm>
              <a:off x="5774929" y="4300616"/>
              <a:ext cx="639299" cy="1681883"/>
            </a:xfrm>
            <a:custGeom>
              <a:avLst/>
              <a:gdLst>
                <a:gd name="connsiteX0" fmla="*/ 5957 w 572695"/>
                <a:gd name="connsiteY0" fmla="*/ 0 h 1174212"/>
                <a:gd name="connsiteX1" fmla="*/ 5957 w 572695"/>
                <a:gd name="connsiteY1" fmla="*/ 781050 h 1174212"/>
                <a:gd name="connsiteX2" fmla="*/ 67870 w 572695"/>
                <a:gd name="connsiteY2" fmla="*/ 1038225 h 1174212"/>
                <a:gd name="connsiteX3" fmla="*/ 310757 w 572695"/>
                <a:gd name="connsiteY3" fmla="*/ 1162050 h 1174212"/>
                <a:gd name="connsiteX4" fmla="*/ 572695 w 572695"/>
                <a:gd name="connsiteY4" fmla="*/ 1162050 h 1174212"/>
                <a:gd name="connsiteX0" fmla="*/ 5957 w 579839"/>
                <a:gd name="connsiteY0" fmla="*/ 0 h 1178033"/>
                <a:gd name="connsiteX1" fmla="*/ 5957 w 579839"/>
                <a:gd name="connsiteY1" fmla="*/ 781050 h 1178033"/>
                <a:gd name="connsiteX2" fmla="*/ 67870 w 579839"/>
                <a:gd name="connsiteY2" fmla="*/ 1038225 h 1178033"/>
                <a:gd name="connsiteX3" fmla="*/ 310757 w 579839"/>
                <a:gd name="connsiteY3" fmla="*/ 1162050 h 1178033"/>
                <a:gd name="connsiteX4" fmla="*/ 579839 w 579839"/>
                <a:gd name="connsiteY4" fmla="*/ 1169232 h 1178033"/>
                <a:gd name="connsiteX0" fmla="*/ 5957 w 579839"/>
                <a:gd name="connsiteY0" fmla="*/ 0 h 1174733"/>
                <a:gd name="connsiteX1" fmla="*/ 5957 w 579839"/>
                <a:gd name="connsiteY1" fmla="*/ 781050 h 1174733"/>
                <a:gd name="connsiteX2" fmla="*/ 67870 w 579839"/>
                <a:gd name="connsiteY2" fmla="*/ 1038225 h 1174733"/>
                <a:gd name="connsiteX3" fmla="*/ 310757 w 579839"/>
                <a:gd name="connsiteY3" fmla="*/ 1162050 h 1174733"/>
                <a:gd name="connsiteX4" fmla="*/ 579839 w 579839"/>
                <a:gd name="connsiteY4" fmla="*/ 1169232 h 1174733"/>
                <a:gd name="connsiteX0" fmla="*/ 5957 w 579839"/>
                <a:gd name="connsiteY0" fmla="*/ 0 h 1171388"/>
                <a:gd name="connsiteX1" fmla="*/ 5957 w 579839"/>
                <a:gd name="connsiteY1" fmla="*/ 781050 h 1171388"/>
                <a:gd name="connsiteX2" fmla="*/ 67870 w 579839"/>
                <a:gd name="connsiteY2" fmla="*/ 1038225 h 1171388"/>
                <a:gd name="connsiteX3" fmla="*/ 251225 w 579839"/>
                <a:gd name="connsiteY3" fmla="*/ 1154868 h 1171388"/>
                <a:gd name="connsiteX4" fmla="*/ 579839 w 579839"/>
                <a:gd name="connsiteY4" fmla="*/ 1169232 h 1171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839" h="1171388">
                  <a:moveTo>
                    <a:pt x="5957" y="0"/>
                  </a:moveTo>
                  <a:cubicBezTo>
                    <a:pt x="797" y="304006"/>
                    <a:pt x="-4362" y="608013"/>
                    <a:pt x="5957" y="781050"/>
                  </a:cubicBezTo>
                  <a:cubicBezTo>
                    <a:pt x="16276" y="954088"/>
                    <a:pt x="26992" y="975922"/>
                    <a:pt x="67870" y="1038225"/>
                  </a:cubicBezTo>
                  <a:cubicBezTo>
                    <a:pt x="108748" y="1100528"/>
                    <a:pt x="165897" y="1133034"/>
                    <a:pt x="251225" y="1154868"/>
                  </a:cubicBezTo>
                  <a:cubicBezTo>
                    <a:pt x="336553" y="1176702"/>
                    <a:pt x="498877" y="1171366"/>
                    <a:pt x="579839" y="1169232"/>
                  </a:cubicBezTo>
                </a:path>
              </a:pathLst>
            </a:custGeom>
            <a:noFill/>
            <a:ln w="15875">
              <a:solidFill>
                <a:schemeClr val="bg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sz="1000">
                <a:latin typeface="Arial" panose="020B0604020202020204" pitchFamily="34" charset="0"/>
                <a:cs typeface="Arial" panose="020B0604020202020204" pitchFamily="34" charset="0"/>
              </a:endParaRPr>
            </a:p>
          </p:txBody>
        </p:sp>
        <p:cxnSp>
          <p:nvCxnSpPr>
            <p:cNvPr id="22" name="직선 연결선 21">
              <a:extLst>
                <a:ext uri="{FF2B5EF4-FFF2-40B4-BE49-F238E27FC236}">
                  <a16:creationId xmlns:a16="http://schemas.microsoft.com/office/drawing/2014/main" id="{1EF502CA-A40A-4C33-92DF-0B918FC4AB44}"/>
                </a:ext>
              </a:extLst>
            </p:cNvPr>
            <p:cNvCxnSpPr>
              <a:stCxn id="21" idx="4"/>
            </p:cNvCxnSpPr>
            <p:nvPr/>
          </p:nvCxnSpPr>
          <p:spPr>
            <a:xfrm flipH="1" flipV="1">
              <a:off x="6363821" y="5913029"/>
              <a:ext cx="50407" cy="66374"/>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직선 연결선 22">
              <a:extLst>
                <a:ext uri="{FF2B5EF4-FFF2-40B4-BE49-F238E27FC236}">
                  <a16:creationId xmlns:a16="http://schemas.microsoft.com/office/drawing/2014/main" id="{74455E5B-B7F0-4145-A52C-79510C90C186}"/>
                </a:ext>
              </a:extLst>
            </p:cNvPr>
            <p:cNvCxnSpPr>
              <a:cxnSpLocks/>
            </p:cNvCxnSpPr>
            <p:nvPr/>
          </p:nvCxnSpPr>
          <p:spPr>
            <a:xfrm flipH="1">
              <a:off x="6355542" y="5979403"/>
              <a:ext cx="58685" cy="61262"/>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4" name="TextBox 8">
              <a:extLst>
                <a:ext uri="{FF2B5EF4-FFF2-40B4-BE49-F238E27FC236}">
                  <a16:creationId xmlns:a16="http://schemas.microsoft.com/office/drawing/2014/main" id="{A16128EE-1003-431C-AB32-CB09C48F360C}"/>
                </a:ext>
              </a:extLst>
            </p:cNvPr>
            <p:cNvSpPr txBox="1">
              <a:spLocks noChangeArrowheads="1"/>
            </p:cNvSpPr>
            <p:nvPr/>
          </p:nvSpPr>
          <p:spPr bwMode="auto">
            <a:xfrm>
              <a:off x="6217636" y="5673398"/>
              <a:ext cx="1671333" cy="2558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8366" tIns="44183" rIns="88366" bIns="44183">
              <a:spAutoFit/>
            </a:bodyPr>
            <a:lstStyle/>
            <a:p>
              <a:pPr eaLnBrk="1" latinLnBrk="1" hangingPunct="1"/>
              <a:r>
                <a:rPr lang="en-US" altLang="ko-KR" sz="1000" dirty="0">
                  <a:solidFill>
                    <a:schemeClr val="bg1"/>
                  </a:solidFill>
                  <a:latin typeface="Arial" panose="020B0604020202020204" pitchFamily="34" charset="0"/>
                  <a:ea typeface="맑은 고딕" panose="020B0503020000020004" pitchFamily="50" charset="-127"/>
                  <a:cs typeface="Arial" panose="020B0604020202020204" pitchFamily="34" charset="0"/>
                </a:rPr>
                <a:t>Height 0.1m</a:t>
              </a:r>
              <a:endParaRPr lang="ko-KR" altLang="en-US" sz="1000" dirty="0">
                <a:solidFill>
                  <a:schemeClr val="bg1"/>
                </a:solidFill>
                <a:latin typeface="Arial" panose="020B0604020202020204" pitchFamily="34" charset="0"/>
                <a:ea typeface="맑은 고딕" panose="020B0503020000020004" pitchFamily="50" charset="-127"/>
                <a:cs typeface="Arial" panose="020B0604020202020204" pitchFamily="34" charset="0"/>
              </a:endParaRPr>
            </a:p>
          </p:txBody>
        </p:sp>
        <p:sp>
          <p:nvSpPr>
            <p:cNvPr id="25" name="TextBox 8">
              <a:extLst>
                <a:ext uri="{FF2B5EF4-FFF2-40B4-BE49-F238E27FC236}">
                  <a16:creationId xmlns:a16="http://schemas.microsoft.com/office/drawing/2014/main" id="{B1853C46-4814-4DE4-AFC4-94F448EE2ED0}"/>
                </a:ext>
              </a:extLst>
            </p:cNvPr>
            <p:cNvSpPr txBox="1">
              <a:spLocks noChangeArrowheads="1"/>
            </p:cNvSpPr>
            <p:nvPr/>
          </p:nvSpPr>
          <p:spPr bwMode="auto">
            <a:xfrm>
              <a:off x="5719880" y="4835396"/>
              <a:ext cx="1671333" cy="2558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8366" tIns="44183" rIns="88366" bIns="44183">
              <a:spAutoFit/>
            </a:bodyPr>
            <a:lstStyle/>
            <a:p>
              <a:pPr eaLnBrk="1" latinLnBrk="1" hangingPunct="1"/>
              <a:r>
                <a:rPr lang="en-US" altLang="ko-KR" sz="1000" dirty="0">
                  <a:solidFill>
                    <a:schemeClr val="bg1"/>
                  </a:solidFill>
                  <a:latin typeface="Arial" panose="020B0604020202020204" pitchFamily="34" charset="0"/>
                  <a:ea typeface="맑은 고딕" panose="020B0503020000020004" pitchFamily="50" charset="-127"/>
                  <a:cs typeface="Arial" panose="020B0604020202020204" pitchFamily="34" charset="0"/>
                </a:rPr>
                <a:t>Height 1.1m</a:t>
              </a:r>
              <a:endParaRPr lang="ko-KR" altLang="en-US" sz="1000" dirty="0">
                <a:solidFill>
                  <a:schemeClr val="bg1"/>
                </a:solidFill>
                <a:latin typeface="Arial" panose="020B0604020202020204" pitchFamily="34" charset="0"/>
                <a:ea typeface="맑은 고딕" panose="020B0503020000020004" pitchFamily="50" charset="-127"/>
                <a:cs typeface="Arial" panose="020B0604020202020204" pitchFamily="34" charset="0"/>
              </a:endParaRPr>
            </a:p>
          </p:txBody>
        </p:sp>
        <p:sp>
          <p:nvSpPr>
            <p:cNvPr id="26" name="TextBox 8">
              <a:extLst>
                <a:ext uri="{FF2B5EF4-FFF2-40B4-BE49-F238E27FC236}">
                  <a16:creationId xmlns:a16="http://schemas.microsoft.com/office/drawing/2014/main" id="{EFD57CAF-09AC-4469-88B0-85223AE0BC6A}"/>
                </a:ext>
              </a:extLst>
            </p:cNvPr>
            <p:cNvSpPr txBox="1">
              <a:spLocks noChangeArrowheads="1"/>
            </p:cNvSpPr>
            <p:nvPr/>
          </p:nvSpPr>
          <p:spPr bwMode="auto">
            <a:xfrm>
              <a:off x="6226537" y="4256606"/>
              <a:ext cx="3386162" cy="2558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8366" tIns="44183" rIns="88366" bIns="44183">
              <a:spAutoFit/>
            </a:bodyPr>
            <a:lstStyle/>
            <a:p>
              <a:pPr eaLnBrk="1" latinLnBrk="1" hangingPunct="1"/>
              <a:r>
                <a:rPr lang="en-US" altLang="ko-KR" sz="1000" b="1" dirty="0">
                  <a:solidFill>
                    <a:schemeClr val="bg1"/>
                  </a:solidFill>
                  <a:latin typeface="Arial" panose="020B0604020202020204" pitchFamily="34" charset="0"/>
                  <a:ea typeface="맑은 고딕" panose="020B0503020000020004" pitchFamily="50" charset="-127"/>
                  <a:cs typeface="Arial" panose="020B0604020202020204" pitchFamily="34" charset="0"/>
                </a:rPr>
                <a:t>Radiation temperature difference &lt; 3K</a:t>
              </a:r>
              <a:endParaRPr lang="ko-KR" altLang="en-US" sz="1000" b="1" dirty="0">
                <a:solidFill>
                  <a:schemeClr val="bg1"/>
                </a:solidFill>
                <a:latin typeface="Arial" panose="020B0604020202020204" pitchFamily="34" charset="0"/>
                <a:ea typeface="맑은 고딕" panose="020B0503020000020004" pitchFamily="50" charset="-127"/>
                <a:cs typeface="Arial" panose="020B0604020202020204" pitchFamily="34" charset="0"/>
              </a:endParaRPr>
            </a:p>
          </p:txBody>
        </p:sp>
        <p:sp>
          <p:nvSpPr>
            <p:cNvPr id="27" name="TextBox 8">
              <a:extLst>
                <a:ext uri="{FF2B5EF4-FFF2-40B4-BE49-F238E27FC236}">
                  <a16:creationId xmlns:a16="http://schemas.microsoft.com/office/drawing/2014/main" id="{41BA13D5-4A58-49E0-BE61-2AAD09BA770B}"/>
                </a:ext>
              </a:extLst>
            </p:cNvPr>
            <p:cNvSpPr txBox="1">
              <a:spLocks noChangeArrowheads="1"/>
            </p:cNvSpPr>
            <p:nvPr/>
          </p:nvSpPr>
          <p:spPr bwMode="auto">
            <a:xfrm>
              <a:off x="6337877" y="5163174"/>
              <a:ext cx="3386162" cy="4178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8366" tIns="44183" rIns="88366" bIns="44183">
              <a:spAutoFit/>
            </a:bodyPr>
            <a:lstStyle/>
            <a:p>
              <a:pPr eaLnBrk="1" latinLnBrk="1" hangingPunct="1"/>
              <a:r>
                <a:rPr lang="en-US" altLang="ko-KR" sz="1000" b="1" dirty="0">
                  <a:solidFill>
                    <a:schemeClr val="bg1"/>
                  </a:solidFill>
                  <a:latin typeface="Arial" panose="020B0604020202020204" pitchFamily="34" charset="0"/>
                  <a:ea typeface="맑은 고딕" panose="020B0503020000020004" pitchFamily="50" charset="-127"/>
                  <a:cs typeface="Arial" panose="020B0604020202020204" pitchFamily="34" charset="0"/>
                </a:rPr>
                <a:t>Temperature difference must be smaller than 2K – cold feet</a:t>
              </a:r>
              <a:endParaRPr lang="ko-KR" altLang="en-US" sz="1000" b="1" dirty="0">
                <a:solidFill>
                  <a:schemeClr val="bg1"/>
                </a:solidFill>
                <a:latin typeface="Arial" panose="020B0604020202020204" pitchFamily="34" charset="0"/>
                <a:ea typeface="맑은 고딕" panose="020B0503020000020004" pitchFamily="50" charset="-127"/>
                <a:cs typeface="Arial" panose="020B0604020202020204" pitchFamily="34" charset="0"/>
              </a:endParaRPr>
            </a:p>
          </p:txBody>
        </p:sp>
        <p:cxnSp>
          <p:nvCxnSpPr>
            <p:cNvPr id="28" name="직선 화살표 연결선 27">
              <a:extLst>
                <a:ext uri="{FF2B5EF4-FFF2-40B4-BE49-F238E27FC236}">
                  <a16:creationId xmlns:a16="http://schemas.microsoft.com/office/drawing/2014/main" id="{43770FDD-FABD-4A80-BFEA-DAF0B5257FB6}"/>
                </a:ext>
              </a:extLst>
            </p:cNvPr>
            <p:cNvCxnSpPr>
              <a:cxnSpLocks/>
            </p:cNvCxnSpPr>
            <p:nvPr/>
          </p:nvCxnSpPr>
          <p:spPr>
            <a:xfrm>
              <a:off x="5866211" y="4551413"/>
              <a:ext cx="3841920" cy="0"/>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9" name="직선 화살표 연결선 28">
              <a:extLst>
                <a:ext uri="{FF2B5EF4-FFF2-40B4-BE49-F238E27FC236}">
                  <a16:creationId xmlns:a16="http://schemas.microsoft.com/office/drawing/2014/main" id="{EE71A1C4-ED7C-47D2-9070-25400C8D9C87}"/>
                </a:ext>
              </a:extLst>
            </p:cNvPr>
            <p:cNvCxnSpPr>
              <a:cxnSpLocks/>
            </p:cNvCxnSpPr>
            <p:nvPr/>
          </p:nvCxnSpPr>
          <p:spPr>
            <a:xfrm flipV="1">
              <a:off x="6226536" y="5118253"/>
              <a:ext cx="0" cy="623197"/>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0" name="TextBox 8">
              <a:extLst>
                <a:ext uri="{FF2B5EF4-FFF2-40B4-BE49-F238E27FC236}">
                  <a16:creationId xmlns:a16="http://schemas.microsoft.com/office/drawing/2014/main" id="{AE925B52-852F-42E3-A98B-39869E931E83}"/>
                </a:ext>
              </a:extLst>
            </p:cNvPr>
            <p:cNvSpPr txBox="1">
              <a:spLocks noChangeArrowheads="1"/>
            </p:cNvSpPr>
            <p:nvPr/>
          </p:nvSpPr>
          <p:spPr bwMode="auto">
            <a:xfrm>
              <a:off x="3836868" y="5137433"/>
              <a:ext cx="1959384" cy="4178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88366" tIns="44183" rIns="88366" bIns="44183">
              <a:spAutoFit/>
            </a:bodyPr>
            <a:lstStyle/>
            <a:p>
              <a:pPr latinLnBrk="1"/>
              <a:r>
                <a:rPr lang="en-US" altLang="ko-KR" sz="1000" b="1" dirty="0">
                  <a:latin typeface="Arial" panose="020B0604020202020204" pitchFamily="34" charset="0"/>
                  <a:cs typeface="Arial" panose="020B0604020202020204" pitchFamily="34" charset="0"/>
                </a:rPr>
                <a:t>The coldest 12-hour </a:t>
              </a:r>
            </a:p>
            <a:p>
              <a:pPr latinLnBrk="1"/>
              <a:r>
                <a:rPr lang="en-US" altLang="ko-KR" sz="1000" b="1" dirty="0">
                  <a:latin typeface="Arial" panose="020B0604020202020204" pitchFamily="34" charset="0"/>
                  <a:cs typeface="Arial" panose="020B0604020202020204" pitchFamily="34" charset="0"/>
                </a:rPr>
                <a:t>average temperature</a:t>
              </a:r>
              <a:endParaRPr lang="ko-KR" altLang="en-US" sz="1000" b="1" dirty="0">
                <a:latin typeface="Arial" panose="020B0604020202020204" pitchFamily="34" charset="0"/>
                <a:ea typeface="맑은 고딕" panose="020B0503020000020004" pitchFamily="50" charset="-127"/>
                <a:cs typeface="Arial" panose="020B0604020202020204" pitchFamily="34" charset="0"/>
              </a:endParaRPr>
            </a:p>
          </p:txBody>
        </p:sp>
        <p:sp>
          <p:nvSpPr>
            <p:cNvPr id="31" name="TextBox 8">
              <a:extLst>
                <a:ext uri="{FF2B5EF4-FFF2-40B4-BE49-F238E27FC236}">
                  <a16:creationId xmlns:a16="http://schemas.microsoft.com/office/drawing/2014/main" id="{DFD2F963-6417-482E-85F1-270038442317}"/>
                </a:ext>
              </a:extLst>
            </p:cNvPr>
            <p:cNvSpPr txBox="1">
              <a:spLocks noChangeArrowheads="1"/>
            </p:cNvSpPr>
            <p:nvPr/>
          </p:nvSpPr>
          <p:spPr bwMode="auto">
            <a:xfrm>
              <a:off x="3971825" y="2748961"/>
              <a:ext cx="1101880" cy="255895"/>
            </a:xfrm>
            <a:prstGeom prst="rect">
              <a:avLst/>
            </a:prstGeom>
            <a:solidFill>
              <a:schemeClr val="bg1"/>
            </a:solidFill>
            <a:ln>
              <a:noFill/>
            </a:ln>
          </p:spPr>
          <p:txBody>
            <a:bodyPr wrap="square" lIns="88366" tIns="44183" rIns="88366" bIns="44183">
              <a:spAutoFit/>
            </a:bodyPr>
            <a:lstStyle/>
            <a:p>
              <a:pPr latinLnBrk="1"/>
              <a:r>
                <a:rPr lang="en-US" altLang="ko-KR" sz="1000" dirty="0">
                  <a:latin typeface="Arial" panose="020B0604020202020204" pitchFamily="34" charset="0"/>
                  <a:cs typeface="Arial" panose="020B0604020202020204" pitchFamily="34" charset="0"/>
                </a:rPr>
                <a:t>(W/</a:t>
              </a:r>
              <a:r>
                <a:rPr lang="ko-KR" altLang="en-US" sz="1000" dirty="0">
                  <a:latin typeface="Arial" panose="020B0604020202020204" pitchFamily="34" charset="0"/>
                  <a:cs typeface="Arial" panose="020B0604020202020204" pitchFamily="34" charset="0"/>
                </a:rPr>
                <a:t>㎡</a:t>
              </a:r>
              <a:r>
                <a:rPr lang="en-US" altLang="ko-KR" sz="1000" dirty="0">
                  <a:latin typeface="Arial" panose="020B0604020202020204" pitchFamily="34" charset="0"/>
                  <a:ea typeface="맑은 고딕" panose="020B0503020000020004" pitchFamily="50" charset="-127"/>
                  <a:cs typeface="Arial" panose="020B0604020202020204" pitchFamily="34" charset="0"/>
                </a:rPr>
                <a:t>K)</a:t>
              </a:r>
              <a:endParaRPr lang="ko-KR" altLang="en-US" sz="1000" dirty="0">
                <a:latin typeface="Arial" panose="020B0604020202020204" pitchFamily="34" charset="0"/>
                <a:ea typeface="맑은 고딕" panose="020B0503020000020004" pitchFamily="50" charset="-127"/>
                <a:cs typeface="Arial" panose="020B0604020202020204" pitchFamily="34" charset="0"/>
              </a:endParaRPr>
            </a:p>
          </p:txBody>
        </p:sp>
        <p:pic>
          <p:nvPicPr>
            <p:cNvPr id="32" name="내용 개체 틀 4">
              <a:extLst>
                <a:ext uri="{FF2B5EF4-FFF2-40B4-BE49-F238E27FC236}">
                  <a16:creationId xmlns:a16="http://schemas.microsoft.com/office/drawing/2014/main" id="{3864A93E-3194-4C5C-9EC7-80445AC02911}"/>
                </a:ext>
              </a:extLst>
            </p:cNvPr>
            <p:cNvPicPr>
              <a:picLocks noChangeAspect="1"/>
            </p:cNvPicPr>
            <p:nvPr/>
          </p:nvPicPr>
          <p:blipFill rotWithShape="1">
            <a:blip r:embed="rId2">
              <a:extLst>
                <a:ext uri="{28A0092B-C50C-407E-A947-70E740481C1C}">
                  <a14:useLocalDpi xmlns:a14="http://schemas.microsoft.com/office/drawing/2010/main" val="0"/>
                </a:ext>
              </a:extLst>
            </a:blip>
            <a:srcRect l="71122" t="13749" r="11310" b="78656"/>
            <a:stretch/>
          </p:blipFill>
          <p:spPr>
            <a:xfrm>
              <a:off x="3636702" y="1942128"/>
              <a:ext cx="1363330" cy="833733"/>
            </a:xfrm>
            <a:prstGeom prst="rect">
              <a:avLst/>
            </a:prstGeom>
          </p:spPr>
        </p:pic>
      </p:grpSp>
    </p:spTree>
    <p:extLst>
      <p:ext uri="{BB962C8B-B14F-4D97-AF65-F5344CB8AC3E}">
        <p14:creationId xmlns:p14="http://schemas.microsoft.com/office/powerpoint/2010/main" val="433458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32C0BE95-E8ED-4D8C-9581-413D49DCDBAB}"/>
              </a:ext>
            </a:extLst>
          </p:cNvPr>
          <p:cNvPicPr>
            <a:picLocks noChangeAspect="1"/>
          </p:cNvPicPr>
          <p:nvPr/>
        </p:nvPicPr>
        <p:blipFill rotWithShape="1">
          <a:blip r:embed="rId2"/>
          <a:srcRect b="7325"/>
          <a:stretch/>
        </p:blipFill>
        <p:spPr>
          <a:xfrm>
            <a:off x="3088" y="913010"/>
            <a:ext cx="10690312" cy="6648253"/>
          </a:xfrm>
          <a:prstGeom prst="rect">
            <a:avLst/>
          </a:prstGeom>
        </p:spPr>
      </p:pic>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 – Thermal Storage</a:t>
            </a:r>
          </a:p>
        </p:txBody>
      </p:sp>
      <p:sp>
        <p:nvSpPr>
          <p:cNvPr id="9" name="내용 개체 틀 2">
            <a:extLst>
              <a:ext uri="{FF2B5EF4-FFF2-40B4-BE49-F238E27FC236}">
                <a16:creationId xmlns:a16="http://schemas.microsoft.com/office/drawing/2014/main" id="{432A2801-6C03-43D1-95B9-795684C05701}"/>
              </a:ext>
            </a:extLst>
          </p:cNvPr>
          <p:cNvSpPr txBox="1">
            <a:spLocks/>
          </p:cNvSpPr>
          <p:nvPr/>
        </p:nvSpPr>
        <p:spPr bwMode="auto">
          <a:xfrm>
            <a:off x="0" y="6706293"/>
            <a:ext cx="10693400" cy="846340"/>
          </a:xfrm>
          <a:prstGeom prst="rect">
            <a:avLst/>
          </a:prstGeom>
          <a:gradFill flip="none" rotWithShape="1">
            <a:gsLst>
              <a:gs pos="0">
                <a:schemeClr val="tx1"/>
              </a:gs>
              <a:gs pos="100000">
                <a:schemeClr val="tx1">
                  <a:alpha val="0"/>
                </a:schemeClr>
              </a:gs>
            </a:gsLst>
            <a:lin ang="7800000" scaled="0"/>
            <a:tileRect/>
          </a:grad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208250" indent="-208250" algn="l" defTabSz="1042988" rtl="0" eaLnBrk="0" fontAlgn="base" latinLnBrk="1" hangingPunct="0">
              <a:spcBef>
                <a:spcPct val="20000"/>
              </a:spcBef>
              <a:spcAft>
                <a:spcPct val="0"/>
              </a:spcAft>
              <a:buClrTx/>
              <a:buFontTx/>
              <a:buNone/>
              <a:defRPr sz="2400" b="1" kern="1200" baseline="0">
                <a:solidFill>
                  <a:srgbClr val="C00000"/>
                </a:solidFill>
                <a:latin typeface="Arial" panose="020B0604020202020204" pitchFamily="34" charset="0"/>
                <a:ea typeface="HY견고딕" pitchFamily="18" charset="-127"/>
                <a:cs typeface="Arial" pitchFamily="34" charset="0"/>
              </a:defRPr>
            </a:lvl1pPr>
            <a:lvl2pPr marL="615693" indent="-208250" algn="l" defTabSz="1042988" rtl="0" eaLnBrk="0" fontAlgn="base" latinLnBrk="1" hangingPunct="0">
              <a:spcBef>
                <a:spcPct val="20000"/>
              </a:spcBef>
              <a:spcAft>
                <a:spcPct val="0"/>
              </a:spcAft>
              <a:buFont typeface="Arial" charset="0"/>
              <a:buChar char="–"/>
              <a:defRPr sz="1800" b="0" kern="1200">
                <a:solidFill>
                  <a:schemeClr val="tx1"/>
                </a:solidFill>
                <a:latin typeface="맑은 고딕" pitchFamily="50" charset="-127"/>
                <a:ea typeface="맑은 고딕" pitchFamily="50" charset="-127"/>
                <a:cs typeface="+mn-cs"/>
              </a:defRPr>
            </a:lvl2pPr>
            <a:lvl3pPr marL="1024947" indent="-210060" algn="l" defTabSz="1042988" rtl="0" eaLnBrk="0" fontAlgn="base" latinLnBrk="1" hangingPunct="0">
              <a:spcBef>
                <a:spcPct val="20000"/>
              </a:spcBef>
              <a:spcAft>
                <a:spcPct val="0"/>
              </a:spcAft>
              <a:buFont typeface="Arial" charset="0"/>
              <a:buChar char="•"/>
              <a:defRPr sz="1600" b="0" kern="1200">
                <a:solidFill>
                  <a:schemeClr val="tx1"/>
                </a:solidFill>
                <a:latin typeface="맑은 고딕" pitchFamily="50" charset="-127"/>
                <a:ea typeface="맑은 고딕" pitchFamily="50" charset="-127"/>
                <a:cs typeface="+mn-cs"/>
              </a:defRPr>
            </a:lvl3pPr>
            <a:lvl4pPr marL="1432392" indent="-210060" algn="l" defTabSz="1042988" rtl="0" eaLnBrk="0" fontAlgn="base" latinLnBrk="1" hangingPunct="0">
              <a:spcBef>
                <a:spcPct val="20000"/>
              </a:spcBef>
              <a:spcAft>
                <a:spcPct val="0"/>
              </a:spcAft>
              <a:buFont typeface="Wingdings" pitchFamily="2" charset="2"/>
              <a:buChar char="Ø"/>
              <a:defRPr sz="1400" b="0" kern="1200">
                <a:solidFill>
                  <a:schemeClr val="tx1"/>
                </a:solidFill>
                <a:latin typeface="맑은 고딕" pitchFamily="50" charset="-127"/>
                <a:ea typeface="맑은 고딕" pitchFamily="50" charset="-127"/>
                <a:cs typeface="+mn-cs"/>
              </a:defRPr>
            </a:lvl4pPr>
            <a:lvl5pPr marL="1839835" indent="-199195" algn="l" defTabSz="1042988" rtl="0" eaLnBrk="0" fontAlgn="base" latinLnBrk="1" hangingPunct="0">
              <a:spcBef>
                <a:spcPct val="20000"/>
              </a:spcBef>
              <a:spcAft>
                <a:spcPct val="0"/>
              </a:spcAft>
              <a:buFont typeface="Arial" charset="0"/>
              <a:buChar char="»"/>
              <a:defRPr sz="1400" b="0" kern="1200">
                <a:solidFill>
                  <a:schemeClr val="tx1"/>
                </a:solidFill>
                <a:latin typeface="맑은 고딕" pitchFamily="50" charset="-127"/>
                <a:ea typeface="맑은 고딕" pitchFamily="50" charset="-127"/>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algn="r" latinLnBrk="1"/>
            <a:r>
              <a:rPr lang="en-US" altLang="ko-KR" sz="4000" b="1" dirty="0">
                <a:solidFill>
                  <a:srgbClr val="FFFFFF"/>
                </a:solidFill>
                <a:effectLst>
                  <a:outerShdw blurRad="38100" dist="38100" dir="2700000" algn="tl">
                    <a:srgbClr val="000000">
                      <a:alpha val="43137"/>
                    </a:srgbClr>
                  </a:outerShdw>
                </a:effectLst>
                <a:latin typeface="Arial"/>
              </a:rPr>
              <a:t>Thermal Storage</a:t>
            </a:r>
          </a:p>
        </p:txBody>
      </p:sp>
    </p:spTree>
    <p:extLst>
      <p:ext uri="{BB962C8B-B14F-4D97-AF65-F5344CB8AC3E}">
        <p14:creationId xmlns:p14="http://schemas.microsoft.com/office/powerpoint/2010/main" val="1672936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 – Thermal Storage</a:t>
            </a:r>
          </a:p>
        </p:txBody>
      </p:sp>
      <p:sp>
        <p:nvSpPr>
          <p:cNvPr id="17" name="내용 개체 틀 1">
            <a:extLst>
              <a:ext uri="{FF2B5EF4-FFF2-40B4-BE49-F238E27FC236}">
                <a16:creationId xmlns:a16="http://schemas.microsoft.com/office/drawing/2014/main" id="{12E34277-25A5-4628-80FE-54A7998AD9B8}"/>
              </a:ext>
            </a:extLst>
          </p:cNvPr>
          <p:cNvSpPr>
            <a:spLocks noGrp="1"/>
          </p:cNvSpPr>
          <p:nvPr>
            <p:ph idx="1"/>
          </p:nvPr>
        </p:nvSpPr>
        <p:spPr>
          <a:xfrm>
            <a:off x="145819" y="1080331"/>
            <a:ext cx="9449031" cy="1296144"/>
          </a:xfrm>
        </p:spPr>
        <p:txBody>
          <a:bodyPr/>
          <a:lstStyle/>
          <a:p>
            <a:r>
              <a:rPr lang="en-US" altLang="ko-KR" sz="1800" b="1" dirty="0"/>
              <a:t>Large temperature differences between day and night</a:t>
            </a:r>
            <a:r>
              <a:rPr lang="en-US" altLang="ko-KR" sz="1800" b="1" dirty="0">
                <a:latin typeface="Arial"/>
                <a:cs typeface="Arial"/>
              </a:rPr>
              <a:t> </a:t>
            </a:r>
            <a:endParaRPr lang="en-US" altLang="ko-KR" sz="1800" b="1" dirty="0"/>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Due to the large temperature difference between day and night, it is necessary to plan for facility response capability and comfort level management.</a:t>
            </a:r>
          </a:p>
        </p:txBody>
      </p:sp>
      <p:sp>
        <p:nvSpPr>
          <p:cNvPr id="39" name="자유형 17">
            <a:extLst>
              <a:ext uri="{FF2B5EF4-FFF2-40B4-BE49-F238E27FC236}">
                <a16:creationId xmlns:a16="http://schemas.microsoft.com/office/drawing/2014/main" id="{430926DE-B85D-49F7-A715-6834279795F5}"/>
              </a:ext>
            </a:extLst>
          </p:cNvPr>
          <p:cNvSpPr>
            <a:spLocks/>
          </p:cNvSpPr>
          <p:nvPr/>
        </p:nvSpPr>
        <p:spPr bwMode="auto">
          <a:xfrm>
            <a:off x="5346700" y="3556155"/>
            <a:ext cx="2181820" cy="2002140"/>
          </a:xfrm>
          <a:custGeom>
            <a:avLst/>
            <a:gdLst>
              <a:gd name="T0" fmla="*/ 0 w 3238500"/>
              <a:gd name="T1" fmla="*/ 2966949 h 2971947"/>
              <a:gd name="T2" fmla="*/ 114300 w 3238500"/>
              <a:gd name="T3" fmla="*/ 2941583 h 2971947"/>
              <a:gd name="T4" fmla="*/ 241300 w 3238500"/>
              <a:gd name="T5" fmla="*/ 2916251 h 2971947"/>
              <a:gd name="T6" fmla="*/ 279400 w 3238500"/>
              <a:gd name="T7" fmla="*/ 2903551 h 2971947"/>
              <a:gd name="T8" fmla="*/ 355600 w 3238500"/>
              <a:gd name="T9" fmla="*/ 2865519 h 2971947"/>
              <a:gd name="T10" fmla="*/ 393700 w 3238500"/>
              <a:gd name="T11" fmla="*/ 2827487 h 2971947"/>
              <a:gd name="T12" fmla="*/ 444500 w 3238500"/>
              <a:gd name="T13" fmla="*/ 2814821 h 2971947"/>
              <a:gd name="T14" fmla="*/ 546100 w 3238500"/>
              <a:gd name="T15" fmla="*/ 2776777 h 2971947"/>
              <a:gd name="T16" fmla="*/ 584200 w 3238500"/>
              <a:gd name="T17" fmla="*/ 2751423 h 2971947"/>
              <a:gd name="T18" fmla="*/ 622300 w 3238500"/>
              <a:gd name="T19" fmla="*/ 2713391 h 2971947"/>
              <a:gd name="T20" fmla="*/ 685800 w 3238500"/>
              <a:gd name="T21" fmla="*/ 2700691 h 2971947"/>
              <a:gd name="T22" fmla="*/ 736600 w 3238500"/>
              <a:gd name="T23" fmla="*/ 2649993 h 2971947"/>
              <a:gd name="T24" fmla="*/ 787400 w 3238500"/>
              <a:gd name="T25" fmla="*/ 2637301 h 2971947"/>
              <a:gd name="T26" fmla="*/ 825500 w 3238500"/>
              <a:gd name="T27" fmla="*/ 2611961 h 2971947"/>
              <a:gd name="T28" fmla="*/ 876300 w 3238500"/>
              <a:gd name="T29" fmla="*/ 2599261 h 2971947"/>
              <a:gd name="T30" fmla="*/ 914400 w 3238500"/>
              <a:gd name="T31" fmla="*/ 2586595 h 2971947"/>
              <a:gd name="T32" fmla="*/ 965200 w 3238500"/>
              <a:gd name="T33" fmla="*/ 2561229 h 2971947"/>
              <a:gd name="T34" fmla="*/ 1028700 w 3238500"/>
              <a:gd name="T35" fmla="*/ 2548563 h 2971947"/>
              <a:gd name="T36" fmla="*/ 1155700 w 3238500"/>
              <a:gd name="T37" fmla="*/ 2497831 h 2971947"/>
              <a:gd name="T38" fmla="*/ 1206500 w 3238500"/>
              <a:gd name="T39" fmla="*/ 2409101 h 2971947"/>
              <a:gd name="T40" fmla="*/ 1295400 w 3238500"/>
              <a:gd name="T41" fmla="*/ 2345703 h 2971947"/>
              <a:gd name="T42" fmla="*/ 1333500 w 3238500"/>
              <a:gd name="T43" fmla="*/ 2307671 h 2971947"/>
              <a:gd name="T44" fmla="*/ 1397000 w 3238500"/>
              <a:gd name="T45" fmla="*/ 2193541 h 2971947"/>
              <a:gd name="T46" fmla="*/ 1485900 w 3238500"/>
              <a:gd name="T47" fmla="*/ 2066779 h 2971947"/>
              <a:gd name="T48" fmla="*/ 1562100 w 3238500"/>
              <a:gd name="T49" fmla="*/ 2003381 h 2971947"/>
              <a:gd name="T50" fmla="*/ 1651000 w 3238500"/>
              <a:gd name="T51" fmla="*/ 1876585 h 2971947"/>
              <a:gd name="T52" fmla="*/ 1663700 w 3238500"/>
              <a:gd name="T53" fmla="*/ 1825887 h 2971947"/>
              <a:gd name="T54" fmla="*/ 1701800 w 3238500"/>
              <a:gd name="T55" fmla="*/ 1800521 h 2971947"/>
              <a:gd name="T56" fmla="*/ 1714500 w 3238500"/>
              <a:gd name="T57" fmla="*/ 1724457 h 2971947"/>
              <a:gd name="T58" fmla="*/ 1790700 w 3238500"/>
              <a:gd name="T59" fmla="*/ 1661059 h 2971947"/>
              <a:gd name="T60" fmla="*/ 1968500 w 3238500"/>
              <a:gd name="T61" fmla="*/ 1521597 h 2971947"/>
              <a:gd name="T62" fmla="*/ 2032000 w 3238500"/>
              <a:gd name="T63" fmla="*/ 1407467 h 2971947"/>
              <a:gd name="T64" fmla="*/ 2108200 w 3238500"/>
              <a:gd name="T65" fmla="*/ 1344074 h 2971947"/>
              <a:gd name="T66" fmla="*/ 2171700 w 3238500"/>
              <a:gd name="T67" fmla="*/ 1268005 h 2971947"/>
              <a:gd name="T68" fmla="*/ 2324100 w 3238500"/>
              <a:gd name="T69" fmla="*/ 1090511 h 2971947"/>
              <a:gd name="T70" fmla="*/ 2400300 w 3238500"/>
              <a:gd name="T71" fmla="*/ 989081 h 2971947"/>
              <a:gd name="T72" fmla="*/ 2438400 w 3238500"/>
              <a:gd name="T73" fmla="*/ 913017 h 2971947"/>
              <a:gd name="T74" fmla="*/ 2489200 w 3238500"/>
              <a:gd name="T75" fmla="*/ 836953 h 2971947"/>
              <a:gd name="T76" fmla="*/ 2578100 w 3238500"/>
              <a:gd name="T77" fmla="*/ 748189 h 2971947"/>
              <a:gd name="T78" fmla="*/ 2641600 w 3238500"/>
              <a:gd name="T79" fmla="*/ 672125 h 2971947"/>
              <a:gd name="T80" fmla="*/ 2705100 w 3238500"/>
              <a:gd name="T81" fmla="*/ 583361 h 2971947"/>
              <a:gd name="T82" fmla="*/ 2755900 w 3238500"/>
              <a:gd name="T83" fmla="*/ 545329 h 2971947"/>
              <a:gd name="T84" fmla="*/ 2870200 w 3238500"/>
              <a:gd name="T85" fmla="*/ 443899 h 2971947"/>
              <a:gd name="T86" fmla="*/ 2908300 w 3238500"/>
              <a:gd name="T87" fmla="*/ 342469 h 2971947"/>
              <a:gd name="T88" fmla="*/ 2959100 w 3238500"/>
              <a:gd name="T89" fmla="*/ 228373 h 2971947"/>
              <a:gd name="T90" fmla="*/ 2971800 w 3238500"/>
              <a:gd name="T91" fmla="*/ 177641 h 2971947"/>
              <a:gd name="T92" fmla="*/ 3073400 w 3238500"/>
              <a:gd name="T93" fmla="*/ 101577 h 2971947"/>
              <a:gd name="T94" fmla="*/ 3111500 w 3238500"/>
              <a:gd name="T95" fmla="*/ 76211 h 2971947"/>
              <a:gd name="T96" fmla="*/ 3162300 w 3238500"/>
              <a:gd name="T97" fmla="*/ 63545 h 2971947"/>
              <a:gd name="T98" fmla="*/ 3200400 w 3238500"/>
              <a:gd name="T99" fmla="*/ 38179 h 2971947"/>
              <a:gd name="T100" fmla="*/ 3238500 w 3238500"/>
              <a:gd name="T101" fmla="*/ 38179 h 2971947"/>
              <a:gd name="T102" fmla="*/ 3200400 w 3238500"/>
              <a:gd name="T103" fmla="*/ 63545 h 29719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238500" h="2971947">
                <a:moveTo>
                  <a:pt x="0" y="2971947"/>
                </a:moveTo>
                <a:cubicBezTo>
                  <a:pt x="38100" y="2963480"/>
                  <a:pt x="76029" y="2954201"/>
                  <a:pt x="114300" y="2946547"/>
                </a:cubicBezTo>
                <a:cubicBezTo>
                  <a:pt x="197463" y="2929914"/>
                  <a:pt x="172469" y="2940813"/>
                  <a:pt x="241300" y="2921147"/>
                </a:cubicBezTo>
                <a:cubicBezTo>
                  <a:pt x="254172" y="2917469"/>
                  <a:pt x="267167" y="2913884"/>
                  <a:pt x="279400" y="2908447"/>
                </a:cubicBezTo>
                <a:cubicBezTo>
                  <a:pt x="305350" y="2896913"/>
                  <a:pt x="331971" y="2886099"/>
                  <a:pt x="355600" y="2870347"/>
                </a:cubicBezTo>
                <a:cubicBezTo>
                  <a:pt x="370544" y="2860384"/>
                  <a:pt x="378106" y="2841158"/>
                  <a:pt x="393700" y="2832247"/>
                </a:cubicBezTo>
                <a:cubicBezTo>
                  <a:pt x="408855" y="2823587"/>
                  <a:pt x="427717" y="2824342"/>
                  <a:pt x="444500" y="2819547"/>
                </a:cubicBezTo>
                <a:cubicBezTo>
                  <a:pt x="470147" y="2812219"/>
                  <a:pt x="528207" y="2790394"/>
                  <a:pt x="546100" y="2781447"/>
                </a:cubicBezTo>
                <a:cubicBezTo>
                  <a:pt x="559752" y="2774621"/>
                  <a:pt x="572474" y="2765818"/>
                  <a:pt x="584200" y="2756047"/>
                </a:cubicBezTo>
                <a:cubicBezTo>
                  <a:pt x="597998" y="2744549"/>
                  <a:pt x="606236" y="2725979"/>
                  <a:pt x="622300" y="2717947"/>
                </a:cubicBezTo>
                <a:cubicBezTo>
                  <a:pt x="641607" y="2708294"/>
                  <a:pt x="664633" y="2709480"/>
                  <a:pt x="685800" y="2705247"/>
                </a:cubicBezTo>
                <a:cubicBezTo>
                  <a:pt x="702733" y="2688314"/>
                  <a:pt x="716293" y="2667139"/>
                  <a:pt x="736600" y="2654447"/>
                </a:cubicBezTo>
                <a:cubicBezTo>
                  <a:pt x="751401" y="2645196"/>
                  <a:pt x="771357" y="2648623"/>
                  <a:pt x="787400" y="2641747"/>
                </a:cubicBezTo>
                <a:cubicBezTo>
                  <a:pt x="801429" y="2635734"/>
                  <a:pt x="811471" y="2622360"/>
                  <a:pt x="825500" y="2616347"/>
                </a:cubicBezTo>
                <a:cubicBezTo>
                  <a:pt x="841543" y="2609471"/>
                  <a:pt x="859517" y="2608442"/>
                  <a:pt x="876300" y="2603647"/>
                </a:cubicBezTo>
                <a:cubicBezTo>
                  <a:pt x="889172" y="2599969"/>
                  <a:pt x="902095" y="2596220"/>
                  <a:pt x="914400" y="2590947"/>
                </a:cubicBezTo>
                <a:cubicBezTo>
                  <a:pt x="931801" y="2583489"/>
                  <a:pt x="947239" y="2571534"/>
                  <a:pt x="965200" y="2565547"/>
                </a:cubicBezTo>
                <a:cubicBezTo>
                  <a:pt x="985678" y="2558721"/>
                  <a:pt x="1008222" y="2559673"/>
                  <a:pt x="1028700" y="2552847"/>
                </a:cubicBezTo>
                <a:cubicBezTo>
                  <a:pt x="1071955" y="2538429"/>
                  <a:pt x="1155700" y="2502047"/>
                  <a:pt x="1155700" y="2502047"/>
                </a:cubicBezTo>
                <a:cubicBezTo>
                  <a:pt x="1170231" y="2458455"/>
                  <a:pt x="1168057" y="2451590"/>
                  <a:pt x="1206500" y="2413147"/>
                </a:cubicBezTo>
                <a:cubicBezTo>
                  <a:pt x="1252253" y="2367394"/>
                  <a:pt x="1252133" y="2385703"/>
                  <a:pt x="1295400" y="2349647"/>
                </a:cubicBezTo>
                <a:cubicBezTo>
                  <a:pt x="1309198" y="2338149"/>
                  <a:pt x="1320800" y="2324247"/>
                  <a:pt x="1333500" y="2311547"/>
                </a:cubicBezTo>
                <a:cubicBezTo>
                  <a:pt x="1354666" y="2226882"/>
                  <a:pt x="1332358" y="2286130"/>
                  <a:pt x="1397000" y="2197247"/>
                </a:cubicBezTo>
                <a:cubicBezTo>
                  <a:pt x="1431974" y="2149158"/>
                  <a:pt x="1448598" y="2113766"/>
                  <a:pt x="1485900" y="2070247"/>
                </a:cubicBezTo>
                <a:cubicBezTo>
                  <a:pt x="1610734" y="1924608"/>
                  <a:pt x="1444519" y="2124328"/>
                  <a:pt x="1562100" y="2006747"/>
                </a:cubicBezTo>
                <a:cubicBezTo>
                  <a:pt x="1603488" y="1965359"/>
                  <a:pt x="1621567" y="1928801"/>
                  <a:pt x="1651000" y="1879747"/>
                </a:cubicBezTo>
                <a:cubicBezTo>
                  <a:pt x="1655233" y="1862814"/>
                  <a:pt x="1654018" y="1843470"/>
                  <a:pt x="1663700" y="1828947"/>
                </a:cubicBezTo>
                <a:cubicBezTo>
                  <a:pt x="1672167" y="1816247"/>
                  <a:pt x="1694974" y="1817199"/>
                  <a:pt x="1701800" y="1803547"/>
                </a:cubicBezTo>
                <a:cubicBezTo>
                  <a:pt x="1713316" y="1780515"/>
                  <a:pt x="1700675" y="1749072"/>
                  <a:pt x="1714500" y="1727347"/>
                </a:cubicBezTo>
                <a:cubicBezTo>
                  <a:pt x="1732251" y="1699453"/>
                  <a:pt x="1767321" y="1687226"/>
                  <a:pt x="1790700" y="1663847"/>
                </a:cubicBezTo>
                <a:cubicBezTo>
                  <a:pt x="1923233" y="1531314"/>
                  <a:pt x="1771078" y="1633826"/>
                  <a:pt x="1968500" y="1524147"/>
                </a:cubicBezTo>
                <a:cubicBezTo>
                  <a:pt x="1989667" y="1486047"/>
                  <a:pt x="2005072" y="1444119"/>
                  <a:pt x="2032000" y="1409847"/>
                </a:cubicBezTo>
                <a:cubicBezTo>
                  <a:pt x="2052427" y="1383849"/>
                  <a:pt x="2084821" y="1369726"/>
                  <a:pt x="2108200" y="1346347"/>
                </a:cubicBezTo>
                <a:cubicBezTo>
                  <a:pt x="2131579" y="1322968"/>
                  <a:pt x="2151616" y="1296411"/>
                  <a:pt x="2171700" y="1270147"/>
                </a:cubicBezTo>
                <a:cubicBezTo>
                  <a:pt x="2299514" y="1103005"/>
                  <a:pt x="2222176" y="1168790"/>
                  <a:pt x="2324100" y="1092347"/>
                </a:cubicBezTo>
                <a:cubicBezTo>
                  <a:pt x="2351501" y="982742"/>
                  <a:pt x="2310549" y="1102936"/>
                  <a:pt x="2400300" y="990747"/>
                </a:cubicBezTo>
                <a:cubicBezTo>
                  <a:pt x="2418040" y="968572"/>
                  <a:pt x="2424091" y="939077"/>
                  <a:pt x="2438400" y="914547"/>
                </a:cubicBezTo>
                <a:cubicBezTo>
                  <a:pt x="2453782" y="888178"/>
                  <a:pt x="2469481" y="861651"/>
                  <a:pt x="2489200" y="838347"/>
                </a:cubicBezTo>
                <a:cubicBezTo>
                  <a:pt x="2516270" y="806355"/>
                  <a:pt x="2549675" y="780241"/>
                  <a:pt x="2578100" y="749447"/>
                </a:cubicBezTo>
                <a:cubicBezTo>
                  <a:pt x="2600526" y="725152"/>
                  <a:pt x="2621441" y="699454"/>
                  <a:pt x="2641600" y="673247"/>
                </a:cubicBezTo>
                <a:cubicBezTo>
                  <a:pt x="2663804" y="644382"/>
                  <a:pt x="2680739" y="611415"/>
                  <a:pt x="2705100" y="584347"/>
                </a:cubicBezTo>
                <a:cubicBezTo>
                  <a:pt x="2719260" y="568614"/>
                  <a:pt x="2740167" y="560407"/>
                  <a:pt x="2755900" y="546247"/>
                </a:cubicBezTo>
                <a:cubicBezTo>
                  <a:pt x="2880176" y="434399"/>
                  <a:pt x="2786370" y="500534"/>
                  <a:pt x="2870200" y="444647"/>
                </a:cubicBezTo>
                <a:cubicBezTo>
                  <a:pt x="2900308" y="294106"/>
                  <a:pt x="2860734" y="450072"/>
                  <a:pt x="2908300" y="343047"/>
                </a:cubicBezTo>
                <a:cubicBezTo>
                  <a:pt x="2968753" y="207027"/>
                  <a:pt x="2901617" y="314972"/>
                  <a:pt x="2959100" y="228747"/>
                </a:cubicBezTo>
                <a:cubicBezTo>
                  <a:pt x="2963333" y="211814"/>
                  <a:pt x="2960124" y="190921"/>
                  <a:pt x="2971800" y="177947"/>
                </a:cubicBezTo>
                <a:cubicBezTo>
                  <a:pt x="3000120" y="146481"/>
                  <a:pt x="3038177" y="125229"/>
                  <a:pt x="3073400" y="101747"/>
                </a:cubicBezTo>
                <a:cubicBezTo>
                  <a:pt x="3086100" y="93280"/>
                  <a:pt x="3097471" y="82360"/>
                  <a:pt x="3111500" y="76347"/>
                </a:cubicBezTo>
                <a:cubicBezTo>
                  <a:pt x="3127543" y="69471"/>
                  <a:pt x="3145367" y="67880"/>
                  <a:pt x="3162300" y="63647"/>
                </a:cubicBezTo>
                <a:cubicBezTo>
                  <a:pt x="3175000" y="55180"/>
                  <a:pt x="3189607" y="49040"/>
                  <a:pt x="3200400" y="38247"/>
                </a:cubicBezTo>
                <a:cubicBezTo>
                  <a:pt x="3237329" y="1318"/>
                  <a:pt x="3217374" y="-25130"/>
                  <a:pt x="3238500" y="38247"/>
                </a:cubicBezTo>
                <a:lnTo>
                  <a:pt x="3200400" y="63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ko-KR" altLang="en-US" sz="2456"/>
          </a:p>
        </p:txBody>
      </p:sp>
      <p:sp>
        <p:nvSpPr>
          <p:cNvPr id="40" name="자유형 17">
            <a:extLst>
              <a:ext uri="{FF2B5EF4-FFF2-40B4-BE49-F238E27FC236}">
                <a16:creationId xmlns:a16="http://schemas.microsoft.com/office/drawing/2014/main" id="{D16CA590-4161-4F35-A3D7-CCCC467E3055}"/>
              </a:ext>
            </a:extLst>
          </p:cNvPr>
          <p:cNvSpPr>
            <a:spLocks/>
          </p:cNvSpPr>
          <p:nvPr/>
        </p:nvSpPr>
        <p:spPr bwMode="auto">
          <a:xfrm>
            <a:off x="5346700" y="3856907"/>
            <a:ext cx="2134095" cy="1958346"/>
          </a:xfrm>
          <a:custGeom>
            <a:avLst/>
            <a:gdLst>
              <a:gd name="T0" fmla="*/ 0 w 3238500"/>
              <a:gd name="T1" fmla="*/ 2966949 h 2971947"/>
              <a:gd name="T2" fmla="*/ 114300 w 3238500"/>
              <a:gd name="T3" fmla="*/ 2941583 h 2971947"/>
              <a:gd name="T4" fmla="*/ 241300 w 3238500"/>
              <a:gd name="T5" fmla="*/ 2916251 h 2971947"/>
              <a:gd name="T6" fmla="*/ 279400 w 3238500"/>
              <a:gd name="T7" fmla="*/ 2903551 h 2971947"/>
              <a:gd name="T8" fmla="*/ 355600 w 3238500"/>
              <a:gd name="T9" fmla="*/ 2865519 h 2971947"/>
              <a:gd name="T10" fmla="*/ 393700 w 3238500"/>
              <a:gd name="T11" fmla="*/ 2827487 h 2971947"/>
              <a:gd name="T12" fmla="*/ 444500 w 3238500"/>
              <a:gd name="T13" fmla="*/ 2814821 h 2971947"/>
              <a:gd name="T14" fmla="*/ 546100 w 3238500"/>
              <a:gd name="T15" fmla="*/ 2776777 h 2971947"/>
              <a:gd name="T16" fmla="*/ 584200 w 3238500"/>
              <a:gd name="T17" fmla="*/ 2751423 h 2971947"/>
              <a:gd name="T18" fmla="*/ 622300 w 3238500"/>
              <a:gd name="T19" fmla="*/ 2713391 h 2971947"/>
              <a:gd name="T20" fmla="*/ 685800 w 3238500"/>
              <a:gd name="T21" fmla="*/ 2700691 h 2971947"/>
              <a:gd name="T22" fmla="*/ 736600 w 3238500"/>
              <a:gd name="T23" fmla="*/ 2649993 h 2971947"/>
              <a:gd name="T24" fmla="*/ 787400 w 3238500"/>
              <a:gd name="T25" fmla="*/ 2637301 h 2971947"/>
              <a:gd name="T26" fmla="*/ 825500 w 3238500"/>
              <a:gd name="T27" fmla="*/ 2611961 h 2971947"/>
              <a:gd name="T28" fmla="*/ 876300 w 3238500"/>
              <a:gd name="T29" fmla="*/ 2599261 h 2971947"/>
              <a:gd name="T30" fmla="*/ 914400 w 3238500"/>
              <a:gd name="T31" fmla="*/ 2586595 h 2971947"/>
              <a:gd name="T32" fmla="*/ 965200 w 3238500"/>
              <a:gd name="T33" fmla="*/ 2561229 h 2971947"/>
              <a:gd name="T34" fmla="*/ 1028700 w 3238500"/>
              <a:gd name="T35" fmla="*/ 2548563 h 2971947"/>
              <a:gd name="T36" fmla="*/ 1155700 w 3238500"/>
              <a:gd name="T37" fmla="*/ 2497831 h 2971947"/>
              <a:gd name="T38" fmla="*/ 1206500 w 3238500"/>
              <a:gd name="T39" fmla="*/ 2409101 h 2971947"/>
              <a:gd name="T40" fmla="*/ 1295400 w 3238500"/>
              <a:gd name="T41" fmla="*/ 2345703 h 2971947"/>
              <a:gd name="T42" fmla="*/ 1333500 w 3238500"/>
              <a:gd name="T43" fmla="*/ 2307671 h 2971947"/>
              <a:gd name="T44" fmla="*/ 1397000 w 3238500"/>
              <a:gd name="T45" fmla="*/ 2193541 h 2971947"/>
              <a:gd name="T46" fmla="*/ 1485900 w 3238500"/>
              <a:gd name="T47" fmla="*/ 2066779 h 2971947"/>
              <a:gd name="T48" fmla="*/ 1562100 w 3238500"/>
              <a:gd name="T49" fmla="*/ 2003381 h 2971947"/>
              <a:gd name="T50" fmla="*/ 1651000 w 3238500"/>
              <a:gd name="T51" fmla="*/ 1876585 h 2971947"/>
              <a:gd name="T52" fmla="*/ 1663700 w 3238500"/>
              <a:gd name="T53" fmla="*/ 1825887 h 2971947"/>
              <a:gd name="T54" fmla="*/ 1701800 w 3238500"/>
              <a:gd name="T55" fmla="*/ 1800521 h 2971947"/>
              <a:gd name="T56" fmla="*/ 1714500 w 3238500"/>
              <a:gd name="T57" fmla="*/ 1724457 h 2971947"/>
              <a:gd name="T58" fmla="*/ 1790700 w 3238500"/>
              <a:gd name="T59" fmla="*/ 1661059 h 2971947"/>
              <a:gd name="T60" fmla="*/ 1968500 w 3238500"/>
              <a:gd name="T61" fmla="*/ 1521597 h 2971947"/>
              <a:gd name="T62" fmla="*/ 2032000 w 3238500"/>
              <a:gd name="T63" fmla="*/ 1407467 h 2971947"/>
              <a:gd name="T64" fmla="*/ 2108200 w 3238500"/>
              <a:gd name="T65" fmla="*/ 1344074 h 2971947"/>
              <a:gd name="T66" fmla="*/ 2171700 w 3238500"/>
              <a:gd name="T67" fmla="*/ 1268005 h 2971947"/>
              <a:gd name="T68" fmla="*/ 2324100 w 3238500"/>
              <a:gd name="T69" fmla="*/ 1090511 h 2971947"/>
              <a:gd name="T70" fmla="*/ 2400300 w 3238500"/>
              <a:gd name="T71" fmla="*/ 989081 h 2971947"/>
              <a:gd name="T72" fmla="*/ 2438400 w 3238500"/>
              <a:gd name="T73" fmla="*/ 913017 h 2971947"/>
              <a:gd name="T74" fmla="*/ 2489200 w 3238500"/>
              <a:gd name="T75" fmla="*/ 836953 h 2971947"/>
              <a:gd name="T76" fmla="*/ 2578100 w 3238500"/>
              <a:gd name="T77" fmla="*/ 748189 h 2971947"/>
              <a:gd name="T78" fmla="*/ 2641600 w 3238500"/>
              <a:gd name="T79" fmla="*/ 672125 h 2971947"/>
              <a:gd name="T80" fmla="*/ 2705100 w 3238500"/>
              <a:gd name="T81" fmla="*/ 583361 h 2971947"/>
              <a:gd name="T82" fmla="*/ 2755900 w 3238500"/>
              <a:gd name="T83" fmla="*/ 545329 h 2971947"/>
              <a:gd name="T84" fmla="*/ 2870200 w 3238500"/>
              <a:gd name="T85" fmla="*/ 443899 h 2971947"/>
              <a:gd name="T86" fmla="*/ 2908300 w 3238500"/>
              <a:gd name="T87" fmla="*/ 342469 h 2971947"/>
              <a:gd name="T88" fmla="*/ 2959100 w 3238500"/>
              <a:gd name="T89" fmla="*/ 228373 h 2971947"/>
              <a:gd name="T90" fmla="*/ 2971800 w 3238500"/>
              <a:gd name="T91" fmla="*/ 177641 h 2971947"/>
              <a:gd name="T92" fmla="*/ 3073400 w 3238500"/>
              <a:gd name="T93" fmla="*/ 101577 h 2971947"/>
              <a:gd name="T94" fmla="*/ 3111500 w 3238500"/>
              <a:gd name="T95" fmla="*/ 76211 h 2971947"/>
              <a:gd name="T96" fmla="*/ 3162300 w 3238500"/>
              <a:gd name="T97" fmla="*/ 63545 h 2971947"/>
              <a:gd name="T98" fmla="*/ 3200400 w 3238500"/>
              <a:gd name="T99" fmla="*/ 38179 h 2971947"/>
              <a:gd name="T100" fmla="*/ 3238500 w 3238500"/>
              <a:gd name="T101" fmla="*/ 38179 h 2971947"/>
              <a:gd name="T102" fmla="*/ 3200400 w 3238500"/>
              <a:gd name="T103" fmla="*/ 63545 h 29719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238500" h="2971947">
                <a:moveTo>
                  <a:pt x="0" y="2971947"/>
                </a:moveTo>
                <a:cubicBezTo>
                  <a:pt x="38100" y="2963480"/>
                  <a:pt x="76029" y="2954201"/>
                  <a:pt x="114300" y="2946547"/>
                </a:cubicBezTo>
                <a:cubicBezTo>
                  <a:pt x="197463" y="2929914"/>
                  <a:pt x="172469" y="2940813"/>
                  <a:pt x="241300" y="2921147"/>
                </a:cubicBezTo>
                <a:cubicBezTo>
                  <a:pt x="254172" y="2917469"/>
                  <a:pt x="267167" y="2913884"/>
                  <a:pt x="279400" y="2908447"/>
                </a:cubicBezTo>
                <a:cubicBezTo>
                  <a:pt x="305350" y="2896913"/>
                  <a:pt x="331971" y="2886099"/>
                  <a:pt x="355600" y="2870347"/>
                </a:cubicBezTo>
                <a:cubicBezTo>
                  <a:pt x="370544" y="2860384"/>
                  <a:pt x="378106" y="2841158"/>
                  <a:pt x="393700" y="2832247"/>
                </a:cubicBezTo>
                <a:cubicBezTo>
                  <a:pt x="408855" y="2823587"/>
                  <a:pt x="427717" y="2824342"/>
                  <a:pt x="444500" y="2819547"/>
                </a:cubicBezTo>
                <a:cubicBezTo>
                  <a:pt x="470147" y="2812219"/>
                  <a:pt x="528207" y="2790394"/>
                  <a:pt x="546100" y="2781447"/>
                </a:cubicBezTo>
                <a:cubicBezTo>
                  <a:pt x="559752" y="2774621"/>
                  <a:pt x="572474" y="2765818"/>
                  <a:pt x="584200" y="2756047"/>
                </a:cubicBezTo>
                <a:cubicBezTo>
                  <a:pt x="597998" y="2744549"/>
                  <a:pt x="606236" y="2725979"/>
                  <a:pt x="622300" y="2717947"/>
                </a:cubicBezTo>
                <a:cubicBezTo>
                  <a:pt x="641607" y="2708294"/>
                  <a:pt x="664633" y="2709480"/>
                  <a:pt x="685800" y="2705247"/>
                </a:cubicBezTo>
                <a:cubicBezTo>
                  <a:pt x="702733" y="2688314"/>
                  <a:pt x="716293" y="2667139"/>
                  <a:pt x="736600" y="2654447"/>
                </a:cubicBezTo>
                <a:cubicBezTo>
                  <a:pt x="751401" y="2645196"/>
                  <a:pt x="771357" y="2648623"/>
                  <a:pt x="787400" y="2641747"/>
                </a:cubicBezTo>
                <a:cubicBezTo>
                  <a:pt x="801429" y="2635734"/>
                  <a:pt x="811471" y="2622360"/>
                  <a:pt x="825500" y="2616347"/>
                </a:cubicBezTo>
                <a:cubicBezTo>
                  <a:pt x="841543" y="2609471"/>
                  <a:pt x="859517" y="2608442"/>
                  <a:pt x="876300" y="2603647"/>
                </a:cubicBezTo>
                <a:cubicBezTo>
                  <a:pt x="889172" y="2599969"/>
                  <a:pt x="902095" y="2596220"/>
                  <a:pt x="914400" y="2590947"/>
                </a:cubicBezTo>
                <a:cubicBezTo>
                  <a:pt x="931801" y="2583489"/>
                  <a:pt x="947239" y="2571534"/>
                  <a:pt x="965200" y="2565547"/>
                </a:cubicBezTo>
                <a:cubicBezTo>
                  <a:pt x="985678" y="2558721"/>
                  <a:pt x="1008222" y="2559673"/>
                  <a:pt x="1028700" y="2552847"/>
                </a:cubicBezTo>
                <a:cubicBezTo>
                  <a:pt x="1071955" y="2538429"/>
                  <a:pt x="1155700" y="2502047"/>
                  <a:pt x="1155700" y="2502047"/>
                </a:cubicBezTo>
                <a:cubicBezTo>
                  <a:pt x="1170231" y="2458455"/>
                  <a:pt x="1168057" y="2451590"/>
                  <a:pt x="1206500" y="2413147"/>
                </a:cubicBezTo>
                <a:cubicBezTo>
                  <a:pt x="1252253" y="2367394"/>
                  <a:pt x="1252133" y="2385703"/>
                  <a:pt x="1295400" y="2349647"/>
                </a:cubicBezTo>
                <a:cubicBezTo>
                  <a:pt x="1309198" y="2338149"/>
                  <a:pt x="1320800" y="2324247"/>
                  <a:pt x="1333500" y="2311547"/>
                </a:cubicBezTo>
                <a:cubicBezTo>
                  <a:pt x="1354666" y="2226882"/>
                  <a:pt x="1332358" y="2286130"/>
                  <a:pt x="1397000" y="2197247"/>
                </a:cubicBezTo>
                <a:cubicBezTo>
                  <a:pt x="1431974" y="2149158"/>
                  <a:pt x="1448598" y="2113766"/>
                  <a:pt x="1485900" y="2070247"/>
                </a:cubicBezTo>
                <a:cubicBezTo>
                  <a:pt x="1610734" y="1924608"/>
                  <a:pt x="1444519" y="2124328"/>
                  <a:pt x="1562100" y="2006747"/>
                </a:cubicBezTo>
                <a:cubicBezTo>
                  <a:pt x="1603488" y="1965359"/>
                  <a:pt x="1621567" y="1928801"/>
                  <a:pt x="1651000" y="1879747"/>
                </a:cubicBezTo>
                <a:cubicBezTo>
                  <a:pt x="1655233" y="1862814"/>
                  <a:pt x="1654018" y="1843470"/>
                  <a:pt x="1663700" y="1828947"/>
                </a:cubicBezTo>
                <a:cubicBezTo>
                  <a:pt x="1672167" y="1816247"/>
                  <a:pt x="1694974" y="1817199"/>
                  <a:pt x="1701800" y="1803547"/>
                </a:cubicBezTo>
                <a:cubicBezTo>
                  <a:pt x="1713316" y="1780515"/>
                  <a:pt x="1700675" y="1749072"/>
                  <a:pt x="1714500" y="1727347"/>
                </a:cubicBezTo>
                <a:cubicBezTo>
                  <a:pt x="1732251" y="1699453"/>
                  <a:pt x="1767321" y="1687226"/>
                  <a:pt x="1790700" y="1663847"/>
                </a:cubicBezTo>
                <a:cubicBezTo>
                  <a:pt x="1923233" y="1531314"/>
                  <a:pt x="1771078" y="1633826"/>
                  <a:pt x="1968500" y="1524147"/>
                </a:cubicBezTo>
                <a:cubicBezTo>
                  <a:pt x="1989667" y="1486047"/>
                  <a:pt x="2005072" y="1444119"/>
                  <a:pt x="2032000" y="1409847"/>
                </a:cubicBezTo>
                <a:cubicBezTo>
                  <a:pt x="2052427" y="1383849"/>
                  <a:pt x="2084821" y="1369726"/>
                  <a:pt x="2108200" y="1346347"/>
                </a:cubicBezTo>
                <a:cubicBezTo>
                  <a:pt x="2131579" y="1322968"/>
                  <a:pt x="2151616" y="1296411"/>
                  <a:pt x="2171700" y="1270147"/>
                </a:cubicBezTo>
                <a:cubicBezTo>
                  <a:pt x="2299514" y="1103005"/>
                  <a:pt x="2222176" y="1168790"/>
                  <a:pt x="2324100" y="1092347"/>
                </a:cubicBezTo>
                <a:cubicBezTo>
                  <a:pt x="2351501" y="982742"/>
                  <a:pt x="2310549" y="1102936"/>
                  <a:pt x="2400300" y="990747"/>
                </a:cubicBezTo>
                <a:cubicBezTo>
                  <a:pt x="2418040" y="968572"/>
                  <a:pt x="2424091" y="939077"/>
                  <a:pt x="2438400" y="914547"/>
                </a:cubicBezTo>
                <a:cubicBezTo>
                  <a:pt x="2453782" y="888178"/>
                  <a:pt x="2469481" y="861651"/>
                  <a:pt x="2489200" y="838347"/>
                </a:cubicBezTo>
                <a:cubicBezTo>
                  <a:pt x="2516270" y="806355"/>
                  <a:pt x="2549675" y="780241"/>
                  <a:pt x="2578100" y="749447"/>
                </a:cubicBezTo>
                <a:cubicBezTo>
                  <a:pt x="2600526" y="725152"/>
                  <a:pt x="2621441" y="699454"/>
                  <a:pt x="2641600" y="673247"/>
                </a:cubicBezTo>
                <a:cubicBezTo>
                  <a:pt x="2663804" y="644382"/>
                  <a:pt x="2680739" y="611415"/>
                  <a:pt x="2705100" y="584347"/>
                </a:cubicBezTo>
                <a:cubicBezTo>
                  <a:pt x="2719260" y="568614"/>
                  <a:pt x="2740167" y="560407"/>
                  <a:pt x="2755900" y="546247"/>
                </a:cubicBezTo>
                <a:cubicBezTo>
                  <a:pt x="2880176" y="434399"/>
                  <a:pt x="2786370" y="500534"/>
                  <a:pt x="2870200" y="444647"/>
                </a:cubicBezTo>
                <a:cubicBezTo>
                  <a:pt x="2900308" y="294106"/>
                  <a:pt x="2860734" y="450072"/>
                  <a:pt x="2908300" y="343047"/>
                </a:cubicBezTo>
                <a:cubicBezTo>
                  <a:pt x="2968753" y="207027"/>
                  <a:pt x="2901617" y="314972"/>
                  <a:pt x="2959100" y="228747"/>
                </a:cubicBezTo>
                <a:cubicBezTo>
                  <a:pt x="2963333" y="211814"/>
                  <a:pt x="2960124" y="190921"/>
                  <a:pt x="2971800" y="177947"/>
                </a:cubicBezTo>
                <a:cubicBezTo>
                  <a:pt x="3000120" y="146481"/>
                  <a:pt x="3038177" y="125229"/>
                  <a:pt x="3073400" y="101747"/>
                </a:cubicBezTo>
                <a:cubicBezTo>
                  <a:pt x="3086100" y="93280"/>
                  <a:pt x="3097471" y="82360"/>
                  <a:pt x="3111500" y="76347"/>
                </a:cubicBezTo>
                <a:cubicBezTo>
                  <a:pt x="3127543" y="69471"/>
                  <a:pt x="3145367" y="67880"/>
                  <a:pt x="3162300" y="63647"/>
                </a:cubicBezTo>
                <a:cubicBezTo>
                  <a:pt x="3175000" y="55180"/>
                  <a:pt x="3189607" y="49040"/>
                  <a:pt x="3200400" y="38247"/>
                </a:cubicBezTo>
                <a:cubicBezTo>
                  <a:pt x="3237329" y="1318"/>
                  <a:pt x="3217374" y="-25130"/>
                  <a:pt x="3238500" y="38247"/>
                </a:cubicBezTo>
                <a:lnTo>
                  <a:pt x="3200400" y="63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ko-KR" altLang="en-US" sz="2456"/>
          </a:p>
        </p:txBody>
      </p:sp>
      <p:grpSp>
        <p:nvGrpSpPr>
          <p:cNvPr id="41" name="그룹 1">
            <a:extLst>
              <a:ext uri="{FF2B5EF4-FFF2-40B4-BE49-F238E27FC236}">
                <a16:creationId xmlns:a16="http://schemas.microsoft.com/office/drawing/2014/main" id="{82C625F0-0209-4233-9923-9BD8925266CA}"/>
              </a:ext>
            </a:extLst>
          </p:cNvPr>
          <p:cNvGrpSpPr>
            <a:grpSpLocks/>
          </p:cNvGrpSpPr>
          <p:nvPr/>
        </p:nvGrpSpPr>
        <p:grpSpPr bwMode="auto">
          <a:xfrm>
            <a:off x="678171" y="3676841"/>
            <a:ext cx="4573957" cy="3452622"/>
            <a:chOff x="1578837" y="1280458"/>
            <a:chExt cx="7676093" cy="5793994"/>
          </a:xfrm>
        </p:grpSpPr>
        <p:pic>
          <p:nvPicPr>
            <p:cNvPr id="42" name="Picture 2" descr="http://vksda.com/board/files/attach/images/96/951/001/StenleyPark1_resize_resize.jpg">
              <a:extLst>
                <a:ext uri="{FF2B5EF4-FFF2-40B4-BE49-F238E27FC236}">
                  <a16:creationId xmlns:a16="http://schemas.microsoft.com/office/drawing/2014/main" id="{83B46CEB-CFAB-4538-ABF0-C29B00B6C4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r="8261"/>
            <a:stretch>
              <a:fillRect/>
            </a:stretch>
          </p:blipFill>
          <p:spPr bwMode="auto">
            <a:xfrm>
              <a:off x="1578837" y="5017030"/>
              <a:ext cx="7676093" cy="2057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자유형 11">
              <a:extLst>
                <a:ext uri="{FF2B5EF4-FFF2-40B4-BE49-F238E27FC236}">
                  <a16:creationId xmlns:a16="http://schemas.microsoft.com/office/drawing/2014/main" id="{9EBB2C46-E9E8-4200-A9A8-51B67A72514D}"/>
                </a:ext>
              </a:extLst>
            </p:cNvPr>
            <p:cNvSpPr/>
            <p:nvPr/>
          </p:nvSpPr>
          <p:spPr>
            <a:xfrm>
              <a:off x="2547413" y="1734572"/>
              <a:ext cx="3687840" cy="1300010"/>
            </a:xfrm>
            <a:custGeom>
              <a:avLst/>
              <a:gdLst>
                <a:gd name="connsiteX0" fmla="*/ 0 w 3228975"/>
                <a:gd name="connsiteY0" fmla="*/ 1076325 h 1076325"/>
                <a:gd name="connsiteX1" fmla="*/ 3228975 w 3228975"/>
                <a:gd name="connsiteY1" fmla="*/ 0 h 1076325"/>
                <a:gd name="connsiteX0" fmla="*/ 0 w 3228975"/>
                <a:gd name="connsiteY0" fmla="*/ 1103029 h 1103029"/>
                <a:gd name="connsiteX1" fmla="*/ 3228975 w 3228975"/>
                <a:gd name="connsiteY1" fmla="*/ 26704 h 1103029"/>
                <a:gd name="connsiteX0" fmla="*/ 0 w 3228975"/>
                <a:gd name="connsiteY0" fmla="*/ 1125832 h 1125832"/>
                <a:gd name="connsiteX1" fmla="*/ 3228975 w 3228975"/>
                <a:gd name="connsiteY1" fmla="*/ 49507 h 1125832"/>
              </a:gdLst>
              <a:ahLst/>
              <a:cxnLst>
                <a:cxn ang="0">
                  <a:pos x="connsiteX0" y="connsiteY0"/>
                </a:cxn>
                <a:cxn ang="0">
                  <a:pos x="connsiteX1" y="connsiteY1"/>
                </a:cxn>
              </a:cxnLst>
              <a:rect l="l" t="t" r="r" b="b"/>
              <a:pathLst>
                <a:path w="3228975" h="1125832">
                  <a:moveTo>
                    <a:pt x="0" y="1125832"/>
                  </a:moveTo>
                  <a:cubicBezTo>
                    <a:pt x="733425" y="233657"/>
                    <a:pt x="1790700" y="-144168"/>
                    <a:pt x="3228975" y="4950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lIns="122685" tIns="61343" rIns="122685" bIns="61343" anchor="ctr"/>
            <a:lstStyle/>
            <a:p>
              <a:pPr algn="ctr" eaLnBrk="1" latinLnBrk="1" hangingPunct="1">
                <a:defRPr/>
              </a:pPr>
              <a:endParaRPr lang="ko-KR" altLang="en-US" sz="2456"/>
            </a:p>
          </p:txBody>
        </p:sp>
        <p:grpSp>
          <p:nvGrpSpPr>
            <p:cNvPr id="44" name="그룹 1">
              <a:extLst>
                <a:ext uri="{FF2B5EF4-FFF2-40B4-BE49-F238E27FC236}">
                  <a16:creationId xmlns:a16="http://schemas.microsoft.com/office/drawing/2014/main" id="{85867C00-52C1-446F-B77A-CF293362F526}"/>
                </a:ext>
              </a:extLst>
            </p:cNvPr>
            <p:cNvGrpSpPr>
              <a:grpSpLocks/>
            </p:cNvGrpSpPr>
            <p:nvPr/>
          </p:nvGrpSpPr>
          <p:grpSpPr bwMode="auto">
            <a:xfrm>
              <a:off x="3059790" y="2066592"/>
              <a:ext cx="3496644" cy="3163148"/>
              <a:chOff x="2755036" y="1398484"/>
              <a:chExt cx="3581176" cy="3017504"/>
            </a:xfrm>
          </p:grpSpPr>
          <p:cxnSp>
            <p:nvCxnSpPr>
              <p:cNvPr id="47" name="직선 화살표 연결선 46">
                <a:extLst>
                  <a:ext uri="{FF2B5EF4-FFF2-40B4-BE49-F238E27FC236}">
                    <a16:creationId xmlns:a16="http://schemas.microsoft.com/office/drawing/2014/main" id="{D8CD53DF-8FC7-44C6-AB2A-4F257011A5C0}"/>
                  </a:ext>
                </a:extLst>
              </p:cNvPr>
              <p:cNvCxnSpPr/>
              <p:nvPr/>
            </p:nvCxnSpPr>
            <p:spPr>
              <a:xfrm>
                <a:off x="5200942" y="1397966"/>
                <a:ext cx="1135220" cy="2183854"/>
              </a:xfrm>
              <a:prstGeom prst="straightConnector1">
                <a:avLst/>
              </a:prstGeom>
              <a:ln w="19050">
                <a:solidFill>
                  <a:srgbClr val="0033CC"/>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F84AB511-7467-42E9-BC44-F10FF8B94EAF}"/>
                  </a:ext>
                </a:extLst>
              </p:cNvPr>
              <p:cNvCxnSpPr/>
              <p:nvPr/>
            </p:nvCxnSpPr>
            <p:spPr>
              <a:xfrm>
                <a:off x="4755341" y="1479489"/>
                <a:ext cx="1137874" cy="2183854"/>
              </a:xfrm>
              <a:prstGeom prst="straightConnector1">
                <a:avLst/>
              </a:prstGeom>
              <a:ln w="19050">
                <a:solidFill>
                  <a:srgbClr val="0033CC"/>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D74AC9AD-A607-4314-BE41-D0F912C6E910}"/>
                  </a:ext>
                </a:extLst>
              </p:cNvPr>
              <p:cNvCxnSpPr/>
              <p:nvPr/>
            </p:nvCxnSpPr>
            <p:spPr>
              <a:xfrm>
                <a:off x="4293826" y="1516546"/>
                <a:ext cx="1135220" cy="2186323"/>
              </a:xfrm>
              <a:prstGeom prst="straightConnector1">
                <a:avLst/>
              </a:prstGeom>
              <a:ln w="19050">
                <a:solidFill>
                  <a:srgbClr val="0033CC"/>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7A47A685-EB17-4613-84F4-7F6E0E2B3609}"/>
                  </a:ext>
                </a:extLst>
              </p:cNvPr>
              <p:cNvCxnSpPr/>
              <p:nvPr/>
            </p:nvCxnSpPr>
            <p:spPr>
              <a:xfrm>
                <a:off x="3872098" y="1598069"/>
                <a:ext cx="1137872" cy="2183854"/>
              </a:xfrm>
              <a:prstGeom prst="straightConnector1">
                <a:avLst/>
              </a:prstGeom>
              <a:ln w="19050">
                <a:solidFill>
                  <a:srgbClr val="0033CC"/>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516AE98A-FFD4-4947-9EE8-21E6E69B8226}"/>
                  </a:ext>
                </a:extLst>
              </p:cNvPr>
              <p:cNvCxnSpPr/>
              <p:nvPr/>
            </p:nvCxnSpPr>
            <p:spPr>
              <a:xfrm>
                <a:off x="3537898" y="1795703"/>
                <a:ext cx="1135220" cy="2183854"/>
              </a:xfrm>
              <a:prstGeom prst="straightConnector1">
                <a:avLst/>
              </a:prstGeom>
              <a:ln w="19050">
                <a:solidFill>
                  <a:srgbClr val="0033CC"/>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FAEC97CA-4FF2-4767-9958-FD8EEF52B793}"/>
                  </a:ext>
                </a:extLst>
              </p:cNvPr>
              <p:cNvCxnSpPr/>
              <p:nvPr/>
            </p:nvCxnSpPr>
            <p:spPr>
              <a:xfrm>
                <a:off x="3116168" y="1956281"/>
                <a:ext cx="1135220" cy="2181382"/>
              </a:xfrm>
              <a:prstGeom prst="straightConnector1">
                <a:avLst/>
              </a:prstGeom>
              <a:ln w="19050">
                <a:solidFill>
                  <a:srgbClr val="0033CC"/>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51AE47FF-76A4-4D4B-BF13-8CEB0D7689E2}"/>
                  </a:ext>
                </a:extLst>
              </p:cNvPr>
              <p:cNvCxnSpPr/>
              <p:nvPr/>
            </p:nvCxnSpPr>
            <p:spPr>
              <a:xfrm>
                <a:off x="2755444" y="2230497"/>
                <a:ext cx="1135220" cy="2186325"/>
              </a:xfrm>
              <a:prstGeom prst="straightConnector1">
                <a:avLst/>
              </a:prstGeom>
              <a:ln w="19050">
                <a:solidFill>
                  <a:srgbClr val="0033CC"/>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5" name="직사각형 8">
              <a:extLst>
                <a:ext uri="{FF2B5EF4-FFF2-40B4-BE49-F238E27FC236}">
                  <a16:creationId xmlns:a16="http://schemas.microsoft.com/office/drawing/2014/main" id="{3964D5C2-DFF5-47EA-914F-424D5086344E}"/>
                </a:ext>
              </a:extLst>
            </p:cNvPr>
            <p:cNvSpPr>
              <a:spLocks noChangeArrowheads="1"/>
            </p:cNvSpPr>
            <p:nvPr/>
          </p:nvSpPr>
          <p:spPr bwMode="auto">
            <a:xfrm>
              <a:off x="5010225" y="4527430"/>
              <a:ext cx="1569897" cy="60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685" tIns="61343" rIns="122685" bIns="61343">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latinLnBrk="1" hangingPunct="1"/>
              <a:r>
                <a:rPr lang="en-US" altLang="ko-KR" sz="1520">
                  <a:latin typeface="맑은 고딕" pitchFamily="50" charset="-127"/>
                  <a:ea typeface="맑은 고딕" pitchFamily="50" charset="-127"/>
                </a:rPr>
                <a:t>+ 15 °C</a:t>
              </a:r>
              <a:endParaRPr lang="ko-KR" altLang="en-US" sz="1520">
                <a:latin typeface="맑은 고딕" pitchFamily="50" charset="-127"/>
                <a:ea typeface="맑은 고딕" pitchFamily="50" charset="-127"/>
              </a:endParaRPr>
            </a:p>
          </p:txBody>
        </p:sp>
        <p:sp>
          <p:nvSpPr>
            <p:cNvPr id="46" name="직사각형 16">
              <a:extLst>
                <a:ext uri="{FF2B5EF4-FFF2-40B4-BE49-F238E27FC236}">
                  <a16:creationId xmlns:a16="http://schemas.microsoft.com/office/drawing/2014/main" id="{68CD9BAD-6761-4FE5-BAE3-69F1C959CFC5}"/>
                </a:ext>
              </a:extLst>
            </p:cNvPr>
            <p:cNvSpPr>
              <a:spLocks noChangeArrowheads="1"/>
            </p:cNvSpPr>
            <p:nvPr/>
          </p:nvSpPr>
          <p:spPr bwMode="auto">
            <a:xfrm>
              <a:off x="2680075" y="1280458"/>
              <a:ext cx="1973424" cy="60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685" tIns="61343" rIns="122685" bIns="61343">
              <a:spAutoFit/>
            </a:bodyPr>
            <a:lstStyle>
              <a:lvl1pPr>
                <a:defRPr sz="2000">
                  <a:solidFill>
                    <a:schemeClr val="tx1"/>
                  </a:solidFill>
                  <a:latin typeface="Arial" charset="0"/>
                </a:defRPr>
              </a:lvl1pPr>
              <a:lvl2pPr marL="742950" indent="-285750">
                <a:defRPr sz="2000">
                  <a:solidFill>
                    <a:schemeClr val="tx1"/>
                  </a:solidFill>
                  <a:latin typeface="Arial" charset="0"/>
                </a:defRPr>
              </a:lvl2pPr>
              <a:lvl3pPr marL="1143000" indent="-228600">
                <a:defRPr sz="2000">
                  <a:solidFill>
                    <a:schemeClr val="tx1"/>
                  </a:solidFill>
                  <a:latin typeface="Arial" charset="0"/>
                </a:defRPr>
              </a:lvl3pPr>
              <a:lvl4pPr marL="1600200" indent="-228600">
                <a:defRPr sz="2000">
                  <a:solidFill>
                    <a:schemeClr val="tx1"/>
                  </a:solidFill>
                  <a:latin typeface="Arial" charset="0"/>
                </a:defRPr>
              </a:lvl4pPr>
              <a:lvl5pPr marL="2057400" indent="-228600">
                <a:defRPr sz="2000">
                  <a:solidFill>
                    <a:schemeClr val="tx1"/>
                  </a:solidFill>
                  <a:latin typeface="Arial" charset="0"/>
                </a:defRPr>
              </a:lvl5pPr>
              <a:lvl6pPr marL="2514600" indent="-228600" eaLnBrk="0" fontAlgn="base" hangingPunct="0">
                <a:spcBef>
                  <a:spcPct val="0"/>
                </a:spcBef>
                <a:spcAft>
                  <a:spcPct val="0"/>
                </a:spcAft>
                <a:defRPr sz="2000">
                  <a:solidFill>
                    <a:schemeClr val="tx1"/>
                  </a:solidFill>
                  <a:latin typeface="Arial" charset="0"/>
                </a:defRPr>
              </a:lvl6pPr>
              <a:lvl7pPr marL="2971800" indent="-228600" eaLnBrk="0" fontAlgn="base" hangingPunct="0">
                <a:spcBef>
                  <a:spcPct val="0"/>
                </a:spcBef>
                <a:spcAft>
                  <a:spcPct val="0"/>
                </a:spcAft>
                <a:defRPr sz="2000">
                  <a:solidFill>
                    <a:schemeClr val="tx1"/>
                  </a:solidFill>
                  <a:latin typeface="Arial" charset="0"/>
                </a:defRPr>
              </a:lvl7pPr>
              <a:lvl8pPr marL="3429000" indent="-228600" eaLnBrk="0" fontAlgn="base" hangingPunct="0">
                <a:spcBef>
                  <a:spcPct val="0"/>
                </a:spcBef>
                <a:spcAft>
                  <a:spcPct val="0"/>
                </a:spcAft>
                <a:defRPr sz="2000">
                  <a:solidFill>
                    <a:schemeClr val="tx1"/>
                  </a:solidFill>
                  <a:latin typeface="Arial" charset="0"/>
                </a:defRPr>
              </a:lvl8pPr>
              <a:lvl9pPr marL="3886200" indent="-228600" eaLnBrk="0" fontAlgn="base" hangingPunct="0">
                <a:spcBef>
                  <a:spcPct val="0"/>
                </a:spcBef>
                <a:spcAft>
                  <a:spcPct val="0"/>
                </a:spcAft>
                <a:defRPr sz="2000">
                  <a:solidFill>
                    <a:schemeClr val="tx1"/>
                  </a:solidFill>
                  <a:latin typeface="Arial" charset="0"/>
                </a:defRPr>
              </a:lvl9pPr>
            </a:lstStyle>
            <a:p>
              <a:pPr eaLnBrk="1" latinLnBrk="1" hangingPunct="1"/>
              <a:r>
                <a:rPr lang="en-US" altLang="ko-KR" sz="1520" dirty="0">
                  <a:latin typeface="맑은 고딕" pitchFamily="50" charset="-127"/>
                  <a:ea typeface="맑은 고딕" pitchFamily="50" charset="-127"/>
                </a:rPr>
                <a:t>-270.45 °C</a:t>
              </a:r>
              <a:endParaRPr lang="ko-KR" altLang="en-US" sz="1520" dirty="0">
                <a:latin typeface="맑은 고딕" pitchFamily="50" charset="-127"/>
                <a:ea typeface="맑은 고딕" pitchFamily="50" charset="-127"/>
              </a:endParaRPr>
            </a:p>
          </p:txBody>
        </p:sp>
      </p:grpSp>
      <p:pic>
        <p:nvPicPr>
          <p:cNvPr id="54" name="Picture 2" descr="http://mn.kbs.co.kr/data/news/2015/09/08/3143887_370.jpg">
            <a:extLst>
              <a:ext uri="{FF2B5EF4-FFF2-40B4-BE49-F238E27FC236}">
                <a16:creationId xmlns:a16="http://schemas.microsoft.com/office/drawing/2014/main" id="{F17961DA-54C5-4022-967D-06E78F4D32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82" t="166" r="18672" b="-166"/>
          <a:stretch/>
        </p:blipFill>
        <p:spPr bwMode="auto">
          <a:xfrm>
            <a:off x="5009863" y="3183987"/>
            <a:ext cx="4968788" cy="394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2856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 – Thermal Storage</a:t>
            </a:r>
          </a:p>
        </p:txBody>
      </p:sp>
      <p:sp>
        <p:nvSpPr>
          <p:cNvPr id="17" name="내용 개체 틀 1">
            <a:extLst>
              <a:ext uri="{FF2B5EF4-FFF2-40B4-BE49-F238E27FC236}">
                <a16:creationId xmlns:a16="http://schemas.microsoft.com/office/drawing/2014/main" id="{12E34277-25A5-4628-80FE-54A7998AD9B8}"/>
              </a:ext>
            </a:extLst>
          </p:cNvPr>
          <p:cNvSpPr>
            <a:spLocks noGrp="1"/>
          </p:cNvSpPr>
          <p:nvPr>
            <p:ph idx="1"/>
          </p:nvPr>
        </p:nvSpPr>
        <p:spPr>
          <a:xfrm>
            <a:off x="145819" y="1080331"/>
            <a:ext cx="9449031" cy="1296144"/>
          </a:xfrm>
        </p:spPr>
        <p:txBody>
          <a:bodyPr/>
          <a:lstStyle/>
          <a:p>
            <a:r>
              <a:rPr lang="en-US" altLang="ko-KR" sz="1800" b="1" dirty="0"/>
              <a:t>Effect of heat storage performance</a:t>
            </a:r>
            <a:r>
              <a:rPr lang="en-US" altLang="ko-KR" sz="1800" b="1" dirty="0">
                <a:latin typeface="Arial"/>
                <a:cs typeface="Arial"/>
              </a:rPr>
              <a:t> </a:t>
            </a:r>
            <a:endParaRPr lang="en-US" altLang="ko-KR" sz="1800" b="1" dirty="0"/>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By using the thermal storage performance, it is possible to prevent the indoor temperature from changing rapidly when the outside temperature changes greatly.</a:t>
            </a:r>
          </a:p>
        </p:txBody>
      </p:sp>
      <p:sp>
        <p:nvSpPr>
          <p:cNvPr id="39" name="자유형 17">
            <a:extLst>
              <a:ext uri="{FF2B5EF4-FFF2-40B4-BE49-F238E27FC236}">
                <a16:creationId xmlns:a16="http://schemas.microsoft.com/office/drawing/2014/main" id="{430926DE-B85D-49F7-A715-6834279795F5}"/>
              </a:ext>
            </a:extLst>
          </p:cNvPr>
          <p:cNvSpPr>
            <a:spLocks/>
          </p:cNvSpPr>
          <p:nvPr/>
        </p:nvSpPr>
        <p:spPr bwMode="auto">
          <a:xfrm>
            <a:off x="5346700" y="3556155"/>
            <a:ext cx="2181820" cy="2002140"/>
          </a:xfrm>
          <a:custGeom>
            <a:avLst/>
            <a:gdLst>
              <a:gd name="T0" fmla="*/ 0 w 3238500"/>
              <a:gd name="T1" fmla="*/ 2966949 h 2971947"/>
              <a:gd name="T2" fmla="*/ 114300 w 3238500"/>
              <a:gd name="T3" fmla="*/ 2941583 h 2971947"/>
              <a:gd name="T4" fmla="*/ 241300 w 3238500"/>
              <a:gd name="T5" fmla="*/ 2916251 h 2971947"/>
              <a:gd name="T6" fmla="*/ 279400 w 3238500"/>
              <a:gd name="T7" fmla="*/ 2903551 h 2971947"/>
              <a:gd name="T8" fmla="*/ 355600 w 3238500"/>
              <a:gd name="T9" fmla="*/ 2865519 h 2971947"/>
              <a:gd name="T10" fmla="*/ 393700 w 3238500"/>
              <a:gd name="T11" fmla="*/ 2827487 h 2971947"/>
              <a:gd name="T12" fmla="*/ 444500 w 3238500"/>
              <a:gd name="T13" fmla="*/ 2814821 h 2971947"/>
              <a:gd name="T14" fmla="*/ 546100 w 3238500"/>
              <a:gd name="T15" fmla="*/ 2776777 h 2971947"/>
              <a:gd name="T16" fmla="*/ 584200 w 3238500"/>
              <a:gd name="T17" fmla="*/ 2751423 h 2971947"/>
              <a:gd name="T18" fmla="*/ 622300 w 3238500"/>
              <a:gd name="T19" fmla="*/ 2713391 h 2971947"/>
              <a:gd name="T20" fmla="*/ 685800 w 3238500"/>
              <a:gd name="T21" fmla="*/ 2700691 h 2971947"/>
              <a:gd name="T22" fmla="*/ 736600 w 3238500"/>
              <a:gd name="T23" fmla="*/ 2649993 h 2971947"/>
              <a:gd name="T24" fmla="*/ 787400 w 3238500"/>
              <a:gd name="T25" fmla="*/ 2637301 h 2971947"/>
              <a:gd name="T26" fmla="*/ 825500 w 3238500"/>
              <a:gd name="T27" fmla="*/ 2611961 h 2971947"/>
              <a:gd name="T28" fmla="*/ 876300 w 3238500"/>
              <a:gd name="T29" fmla="*/ 2599261 h 2971947"/>
              <a:gd name="T30" fmla="*/ 914400 w 3238500"/>
              <a:gd name="T31" fmla="*/ 2586595 h 2971947"/>
              <a:gd name="T32" fmla="*/ 965200 w 3238500"/>
              <a:gd name="T33" fmla="*/ 2561229 h 2971947"/>
              <a:gd name="T34" fmla="*/ 1028700 w 3238500"/>
              <a:gd name="T35" fmla="*/ 2548563 h 2971947"/>
              <a:gd name="T36" fmla="*/ 1155700 w 3238500"/>
              <a:gd name="T37" fmla="*/ 2497831 h 2971947"/>
              <a:gd name="T38" fmla="*/ 1206500 w 3238500"/>
              <a:gd name="T39" fmla="*/ 2409101 h 2971947"/>
              <a:gd name="T40" fmla="*/ 1295400 w 3238500"/>
              <a:gd name="T41" fmla="*/ 2345703 h 2971947"/>
              <a:gd name="T42" fmla="*/ 1333500 w 3238500"/>
              <a:gd name="T43" fmla="*/ 2307671 h 2971947"/>
              <a:gd name="T44" fmla="*/ 1397000 w 3238500"/>
              <a:gd name="T45" fmla="*/ 2193541 h 2971947"/>
              <a:gd name="T46" fmla="*/ 1485900 w 3238500"/>
              <a:gd name="T47" fmla="*/ 2066779 h 2971947"/>
              <a:gd name="T48" fmla="*/ 1562100 w 3238500"/>
              <a:gd name="T49" fmla="*/ 2003381 h 2971947"/>
              <a:gd name="T50" fmla="*/ 1651000 w 3238500"/>
              <a:gd name="T51" fmla="*/ 1876585 h 2971947"/>
              <a:gd name="T52" fmla="*/ 1663700 w 3238500"/>
              <a:gd name="T53" fmla="*/ 1825887 h 2971947"/>
              <a:gd name="T54" fmla="*/ 1701800 w 3238500"/>
              <a:gd name="T55" fmla="*/ 1800521 h 2971947"/>
              <a:gd name="T56" fmla="*/ 1714500 w 3238500"/>
              <a:gd name="T57" fmla="*/ 1724457 h 2971947"/>
              <a:gd name="T58" fmla="*/ 1790700 w 3238500"/>
              <a:gd name="T59" fmla="*/ 1661059 h 2971947"/>
              <a:gd name="T60" fmla="*/ 1968500 w 3238500"/>
              <a:gd name="T61" fmla="*/ 1521597 h 2971947"/>
              <a:gd name="T62" fmla="*/ 2032000 w 3238500"/>
              <a:gd name="T63" fmla="*/ 1407467 h 2971947"/>
              <a:gd name="T64" fmla="*/ 2108200 w 3238500"/>
              <a:gd name="T65" fmla="*/ 1344074 h 2971947"/>
              <a:gd name="T66" fmla="*/ 2171700 w 3238500"/>
              <a:gd name="T67" fmla="*/ 1268005 h 2971947"/>
              <a:gd name="T68" fmla="*/ 2324100 w 3238500"/>
              <a:gd name="T69" fmla="*/ 1090511 h 2971947"/>
              <a:gd name="T70" fmla="*/ 2400300 w 3238500"/>
              <a:gd name="T71" fmla="*/ 989081 h 2971947"/>
              <a:gd name="T72" fmla="*/ 2438400 w 3238500"/>
              <a:gd name="T73" fmla="*/ 913017 h 2971947"/>
              <a:gd name="T74" fmla="*/ 2489200 w 3238500"/>
              <a:gd name="T75" fmla="*/ 836953 h 2971947"/>
              <a:gd name="T76" fmla="*/ 2578100 w 3238500"/>
              <a:gd name="T77" fmla="*/ 748189 h 2971947"/>
              <a:gd name="T78" fmla="*/ 2641600 w 3238500"/>
              <a:gd name="T79" fmla="*/ 672125 h 2971947"/>
              <a:gd name="T80" fmla="*/ 2705100 w 3238500"/>
              <a:gd name="T81" fmla="*/ 583361 h 2971947"/>
              <a:gd name="T82" fmla="*/ 2755900 w 3238500"/>
              <a:gd name="T83" fmla="*/ 545329 h 2971947"/>
              <a:gd name="T84" fmla="*/ 2870200 w 3238500"/>
              <a:gd name="T85" fmla="*/ 443899 h 2971947"/>
              <a:gd name="T86" fmla="*/ 2908300 w 3238500"/>
              <a:gd name="T87" fmla="*/ 342469 h 2971947"/>
              <a:gd name="T88" fmla="*/ 2959100 w 3238500"/>
              <a:gd name="T89" fmla="*/ 228373 h 2971947"/>
              <a:gd name="T90" fmla="*/ 2971800 w 3238500"/>
              <a:gd name="T91" fmla="*/ 177641 h 2971947"/>
              <a:gd name="T92" fmla="*/ 3073400 w 3238500"/>
              <a:gd name="T93" fmla="*/ 101577 h 2971947"/>
              <a:gd name="T94" fmla="*/ 3111500 w 3238500"/>
              <a:gd name="T95" fmla="*/ 76211 h 2971947"/>
              <a:gd name="T96" fmla="*/ 3162300 w 3238500"/>
              <a:gd name="T97" fmla="*/ 63545 h 2971947"/>
              <a:gd name="T98" fmla="*/ 3200400 w 3238500"/>
              <a:gd name="T99" fmla="*/ 38179 h 2971947"/>
              <a:gd name="T100" fmla="*/ 3238500 w 3238500"/>
              <a:gd name="T101" fmla="*/ 38179 h 2971947"/>
              <a:gd name="T102" fmla="*/ 3200400 w 3238500"/>
              <a:gd name="T103" fmla="*/ 63545 h 29719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238500" h="2971947">
                <a:moveTo>
                  <a:pt x="0" y="2971947"/>
                </a:moveTo>
                <a:cubicBezTo>
                  <a:pt x="38100" y="2963480"/>
                  <a:pt x="76029" y="2954201"/>
                  <a:pt x="114300" y="2946547"/>
                </a:cubicBezTo>
                <a:cubicBezTo>
                  <a:pt x="197463" y="2929914"/>
                  <a:pt x="172469" y="2940813"/>
                  <a:pt x="241300" y="2921147"/>
                </a:cubicBezTo>
                <a:cubicBezTo>
                  <a:pt x="254172" y="2917469"/>
                  <a:pt x="267167" y="2913884"/>
                  <a:pt x="279400" y="2908447"/>
                </a:cubicBezTo>
                <a:cubicBezTo>
                  <a:pt x="305350" y="2896913"/>
                  <a:pt x="331971" y="2886099"/>
                  <a:pt x="355600" y="2870347"/>
                </a:cubicBezTo>
                <a:cubicBezTo>
                  <a:pt x="370544" y="2860384"/>
                  <a:pt x="378106" y="2841158"/>
                  <a:pt x="393700" y="2832247"/>
                </a:cubicBezTo>
                <a:cubicBezTo>
                  <a:pt x="408855" y="2823587"/>
                  <a:pt x="427717" y="2824342"/>
                  <a:pt x="444500" y="2819547"/>
                </a:cubicBezTo>
                <a:cubicBezTo>
                  <a:pt x="470147" y="2812219"/>
                  <a:pt x="528207" y="2790394"/>
                  <a:pt x="546100" y="2781447"/>
                </a:cubicBezTo>
                <a:cubicBezTo>
                  <a:pt x="559752" y="2774621"/>
                  <a:pt x="572474" y="2765818"/>
                  <a:pt x="584200" y="2756047"/>
                </a:cubicBezTo>
                <a:cubicBezTo>
                  <a:pt x="597998" y="2744549"/>
                  <a:pt x="606236" y="2725979"/>
                  <a:pt x="622300" y="2717947"/>
                </a:cubicBezTo>
                <a:cubicBezTo>
                  <a:pt x="641607" y="2708294"/>
                  <a:pt x="664633" y="2709480"/>
                  <a:pt x="685800" y="2705247"/>
                </a:cubicBezTo>
                <a:cubicBezTo>
                  <a:pt x="702733" y="2688314"/>
                  <a:pt x="716293" y="2667139"/>
                  <a:pt x="736600" y="2654447"/>
                </a:cubicBezTo>
                <a:cubicBezTo>
                  <a:pt x="751401" y="2645196"/>
                  <a:pt x="771357" y="2648623"/>
                  <a:pt x="787400" y="2641747"/>
                </a:cubicBezTo>
                <a:cubicBezTo>
                  <a:pt x="801429" y="2635734"/>
                  <a:pt x="811471" y="2622360"/>
                  <a:pt x="825500" y="2616347"/>
                </a:cubicBezTo>
                <a:cubicBezTo>
                  <a:pt x="841543" y="2609471"/>
                  <a:pt x="859517" y="2608442"/>
                  <a:pt x="876300" y="2603647"/>
                </a:cubicBezTo>
                <a:cubicBezTo>
                  <a:pt x="889172" y="2599969"/>
                  <a:pt x="902095" y="2596220"/>
                  <a:pt x="914400" y="2590947"/>
                </a:cubicBezTo>
                <a:cubicBezTo>
                  <a:pt x="931801" y="2583489"/>
                  <a:pt x="947239" y="2571534"/>
                  <a:pt x="965200" y="2565547"/>
                </a:cubicBezTo>
                <a:cubicBezTo>
                  <a:pt x="985678" y="2558721"/>
                  <a:pt x="1008222" y="2559673"/>
                  <a:pt x="1028700" y="2552847"/>
                </a:cubicBezTo>
                <a:cubicBezTo>
                  <a:pt x="1071955" y="2538429"/>
                  <a:pt x="1155700" y="2502047"/>
                  <a:pt x="1155700" y="2502047"/>
                </a:cubicBezTo>
                <a:cubicBezTo>
                  <a:pt x="1170231" y="2458455"/>
                  <a:pt x="1168057" y="2451590"/>
                  <a:pt x="1206500" y="2413147"/>
                </a:cubicBezTo>
                <a:cubicBezTo>
                  <a:pt x="1252253" y="2367394"/>
                  <a:pt x="1252133" y="2385703"/>
                  <a:pt x="1295400" y="2349647"/>
                </a:cubicBezTo>
                <a:cubicBezTo>
                  <a:pt x="1309198" y="2338149"/>
                  <a:pt x="1320800" y="2324247"/>
                  <a:pt x="1333500" y="2311547"/>
                </a:cubicBezTo>
                <a:cubicBezTo>
                  <a:pt x="1354666" y="2226882"/>
                  <a:pt x="1332358" y="2286130"/>
                  <a:pt x="1397000" y="2197247"/>
                </a:cubicBezTo>
                <a:cubicBezTo>
                  <a:pt x="1431974" y="2149158"/>
                  <a:pt x="1448598" y="2113766"/>
                  <a:pt x="1485900" y="2070247"/>
                </a:cubicBezTo>
                <a:cubicBezTo>
                  <a:pt x="1610734" y="1924608"/>
                  <a:pt x="1444519" y="2124328"/>
                  <a:pt x="1562100" y="2006747"/>
                </a:cubicBezTo>
                <a:cubicBezTo>
                  <a:pt x="1603488" y="1965359"/>
                  <a:pt x="1621567" y="1928801"/>
                  <a:pt x="1651000" y="1879747"/>
                </a:cubicBezTo>
                <a:cubicBezTo>
                  <a:pt x="1655233" y="1862814"/>
                  <a:pt x="1654018" y="1843470"/>
                  <a:pt x="1663700" y="1828947"/>
                </a:cubicBezTo>
                <a:cubicBezTo>
                  <a:pt x="1672167" y="1816247"/>
                  <a:pt x="1694974" y="1817199"/>
                  <a:pt x="1701800" y="1803547"/>
                </a:cubicBezTo>
                <a:cubicBezTo>
                  <a:pt x="1713316" y="1780515"/>
                  <a:pt x="1700675" y="1749072"/>
                  <a:pt x="1714500" y="1727347"/>
                </a:cubicBezTo>
                <a:cubicBezTo>
                  <a:pt x="1732251" y="1699453"/>
                  <a:pt x="1767321" y="1687226"/>
                  <a:pt x="1790700" y="1663847"/>
                </a:cubicBezTo>
                <a:cubicBezTo>
                  <a:pt x="1923233" y="1531314"/>
                  <a:pt x="1771078" y="1633826"/>
                  <a:pt x="1968500" y="1524147"/>
                </a:cubicBezTo>
                <a:cubicBezTo>
                  <a:pt x="1989667" y="1486047"/>
                  <a:pt x="2005072" y="1444119"/>
                  <a:pt x="2032000" y="1409847"/>
                </a:cubicBezTo>
                <a:cubicBezTo>
                  <a:pt x="2052427" y="1383849"/>
                  <a:pt x="2084821" y="1369726"/>
                  <a:pt x="2108200" y="1346347"/>
                </a:cubicBezTo>
                <a:cubicBezTo>
                  <a:pt x="2131579" y="1322968"/>
                  <a:pt x="2151616" y="1296411"/>
                  <a:pt x="2171700" y="1270147"/>
                </a:cubicBezTo>
                <a:cubicBezTo>
                  <a:pt x="2299514" y="1103005"/>
                  <a:pt x="2222176" y="1168790"/>
                  <a:pt x="2324100" y="1092347"/>
                </a:cubicBezTo>
                <a:cubicBezTo>
                  <a:pt x="2351501" y="982742"/>
                  <a:pt x="2310549" y="1102936"/>
                  <a:pt x="2400300" y="990747"/>
                </a:cubicBezTo>
                <a:cubicBezTo>
                  <a:pt x="2418040" y="968572"/>
                  <a:pt x="2424091" y="939077"/>
                  <a:pt x="2438400" y="914547"/>
                </a:cubicBezTo>
                <a:cubicBezTo>
                  <a:pt x="2453782" y="888178"/>
                  <a:pt x="2469481" y="861651"/>
                  <a:pt x="2489200" y="838347"/>
                </a:cubicBezTo>
                <a:cubicBezTo>
                  <a:pt x="2516270" y="806355"/>
                  <a:pt x="2549675" y="780241"/>
                  <a:pt x="2578100" y="749447"/>
                </a:cubicBezTo>
                <a:cubicBezTo>
                  <a:pt x="2600526" y="725152"/>
                  <a:pt x="2621441" y="699454"/>
                  <a:pt x="2641600" y="673247"/>
                </a:cubicBezTo>
                <a:cubicBezTo>
                  <a:pt x="2663804" y="644382"/>
                  <a:pt x="2680739" y="611415"/>
                  <a:pt x="2705100" y="584347"/>
                </a:cubicBezTo>
                <a:cubicBezTo>
                  <a:pt x="2719260" y="568614"/>
                  <a:pt x="2740167" y="560407"/>
                  <a:pt x="2755900" y="546247"/>
                </a:cubicBezTo>
                <a:cubicBezTo>
                  <a:pt x="2880176" y="434399"/>
                  <a:pt x="2786370" y="500534"/>
                  <a:pt x="2870200" y="444647"/>
                </a:cubicBezTo>
                <a:cubicBezTo>
                  <a:pt x="2900308" y="294106"/>
                  <a:pt x="2860734" y="450072"/>
                  <a:pt x="2908300" y="343047"/>
                </a:cubicBezTo>
                <a:cubicBezTo>
                  <a:pt x="2968753" y="207027"/>
                  <a:pt x="2901617" y="314972"/>
                  <a:pt x="2959100" y="228747"/>
                </a:cubicBezTo>
                <a:cubicBezTo>
                  <a:pt x="2963333" y="211814"/>
                  <a:pt x="2960124" y="190921"/>
                  <a:pt x="2971800" y="177947"/>
                </a:cubicBezTo>
                <a:cubicBezTo>
                  <a:pt x="3000120" y="146481"/>
                  <a:pt x="3038177" y="125229"/>
                  <a:pt x="3073400" y="101747"/>
                </a:cubicBezTo>
                <a:cubicBezTo>
                  <a:pt x="3086100" y="93280"/>
                  <a:pt x="3097471" y="82360"/>
                  <a:pt x="3111500" y="76347"/>
                </a:cubicBezTo>
                <a:cubicBezTo>
                  <a:pt x="3127543" y="69471"/>
                  <a:pt x="3145367" y="67880"/>
                  <a:pt x="3162300" y="63647"/>
                </a:cubicBezTo>
                <a:cubicBezTo>
                  <a:pt x="3175000" y="55180"/>
                  <a:pt x="3189607" y="49040"/>
                  <a:pt x="3200400" y="38247"/>
                </a:cubicBezTo>
                <a:cubicBezTo>
                  <a:pt x="3237329" y="1318"/>
                  <a:pt x="3217374" y="-25130"/>
                  <a:pt x="3238500" y="38247"/>
                </a:cubicBezTo>
                <a:lnTo>
                  <a:pt x="3200400" y="63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ko-KR" altLang="en-US" sz="2456"/>
          </a:p>
        </p:txBody>
      </p:sp>
      <p:sp>
        <p:nvSpPr>
          <p:cNvPr id="40" name="자유형 17">
            <a:extLst>
              <a:ext uri="{FF2B5EF4-FFF2-40B4-BE49-F238E27FC236}">
                <a16:creationId xmlns:a16="http://schemas.microsoft.com/office/drawing/2014/main" id="{D16CA590-4161-4F35-A3D7-CCCC467E3055}"/>
              </a:ext>
            </a:extLst>
          </p:cNvPr>
          <p:cNvSpPr>
            <a:spLocks/>
          </p:cNvSpPr>
          <p:nvPr/>
        </p:nvSpPr>
        <p:spPr bwMode="auto">
          <a:xfrm>
            <a:off x="5346700" y="3856907"/>
            <a:ext cx="2134095" cy="1958346"/>
          </a:xfrm>
          <a:custGeom>
            <a:avLst/>
            <a:gdLst>
              <a:gd name="T0" fmla="*/ 0 w 3238500"/>
              <a:gd name="T1" fmla="*/ 2966949 h 2971947"/>
              <a:gd name="T2" fmla="*/ 114300 w 3238500"/>
              <a:gd name="T3" fmla="*/ 2941583 h 2971947"/>
              <a:gd name="T4" fmla="*/ 241300 w 3238500"/>
              <a:gd name="T5" fmla="*/ 2916251 h 2971947"/>
              <a:gd name="T6" fmla="*/ 279400 w 3238500"/>
              <a:gd name="T7" fmla="*/ 2903551 h 2971947"/>
              <a:gd name="T8" fmla="*/ 355600 w 3238500"/>
              <a:gd name="T9" fmla="*/ 2865519 h 2971947"/>
              <a:gd name="T10" fmla="*/ 393700 w 3238500"/>
              <a:gd name="T11" fmla="*/ 2827487 h 2971947"/>
              <a:gd name="T12" fmla="*/ 444500 w 3238500"/>
              <a:gd name="T13" fmla="*/ 2814821 h 2971947"/>
              <a:gd name="T14" fmla="*/ 546100 w 3238500"/>
              <a:gd name="T15" fmla="*/ 2776777 h 2971947"/>
              <a:gd name="T16" fmla="*/ 584200 w 3238500"/>
              <a:gd name="T17" fmla="*/ 2751423 h 2971947"/>
              <a:gd name="T18" fmla="*/ 622300 w 3238500"/>
              <a:gd name="T19" fmla="*/ 2713391 h 2971947"/>
              <a:gd name="T20" fmla="*/ 685800 w 3238500"/>
              <a:gd name="T21" fmla="*/ 2700691 h 2971947"/>
              <a:gd name="T22" fmla="*/ 736600 w 3238500"/>
              <a:gd name="T23" fmla="*/ 2649993 h 2971947"/>
              <a:gd name="T24" fmla="*/ 787400 w 3238500"/>
              <a:gd name="T25" fmla="*/ 2637301 h 2971947"/>
              <a:gd name="T26" fmla="*/ 825500 w 3238500"/>
              <a:gd name="T27" fmla="*/ 2611961 h 2971947"/>
              <a:gd name="T28" fmla="*/ 876300 w 3238500"/>
              <a:gd name="T29" fmla="*/ 2599261 h 2971947"/>
              <a:gd name="T30" fmla="*/ 914400 w 3238500"/>
              <a:gd name="T31" fmla="*/ 2586595 h 2971947"/>
              <a:gd name="T32" fmla="*/ 965200 w 3238500"/>
              <a:gd name="T33" fmla="*/ 2561229 h 2971947"/>
              <a:gd name="T34" fmla="*/ 1028700 w 3238500"/>
              <a:gd name="T35" fmla="*/ 2548563 h 2971947"/>
              <a:gd name="T36" fmla="*/ 1155700 w 3238500"/>
              <a:gd name="T37" fmla="*/ 2497831 h 2971947"/>
              <a:gd name="T38" fmla="*/ 1206500 w 3238500"/>
              <a:gd name="T39" fmla="*/ 2409101 h 2971947"/>
              <a:gd name="T40" fmla="*/ 1295400 w 3238500"/>
              <a:gd name="T41" fmla="*/ 2345703 h 2971947"/>
              <a:gd name="T42" fmla="*/ 1333500 w 3238500"/>
              <a:gd name="T43" fmla="*/ 2307671 h 2971947"/>
              <a:gd name="T44" fmla="*/ 1397000 w 3238500"/>
              <a:gd name="T45" fmla="*/ 2193541 h 2971947"/>
              <a:gd name="T46" fmla="*/ 1485900 w 3238500"/>
              <a:gd name="T47" fmla="*/ 2066779 h 2971947"/>
              <a:gd name="T48" fmla="*/ 1562100 w 3238500"/>
              <a:gd name="T49" fmla="*/ 2003381 h 2971947"/>
              <a:gd name="T50" fmla="*/ 1651000 w 3238500"/>
              <a:gd name="T51" fmla="*/ 1876585 h 2971947"/>
              <a:gd name="T52" fmla="*/ 1663700 w 3238500"/>
              <a:gd name="T53" fmla="*/ 1825887 h 2971947"/>
              <a:gd name="T54" fmla="*/ 1701800 w 3238500"/>
              <a:gd name="T55" fmla="*/ 1800521 h 2971947"/>
              <a:gd name="T56" fmla="*/ 1714500 w 3238500"/>
              <a:gd name="T57" fmla="*/ 1724457 h 2971947"/>
              <a:gd name="T58" fmla="*/ 1790700 w 3238500"/>
              <a:gd name="T59" fmla="*/ 1661059 h 2971947"/>
              <a:gd name="T60" fmla="*/ 1968500 w 3238500"/>
              <a:gd name="T61" fmla="*/ 1521597 h 2971947"/>
              <a:gd name="T62" fmla="*/ 2032000 w 3238500"/>
              <a:gd name="T63" fmla="*/ 1407467 h 2971947"/>
              <a:gd name="T64" fmla="*/ 2108200 w 3238500"/>
              <a:gd name="T65" fmla="*/ 1344074 h 2971947"/>
              <a:gd name="T66" fmla="*/ 2171700 w 3238500"/>
              <a:gd name="T67" fmla="*/ 1268005 h 2971947"/>
              <a:gd name="T68" fmla="*/ 2324100 w 3238500"/>
              <a:gd name="T69" fmla="*/ 1090511 h 2971947"/>
              <a:gd name="T70" fmla="*/ 2400300 w 3238500"/>
              <a:gd name="T71" fmla="*/ 989081 h 2971947"/>
              <a:gd name="T72" fmla="*/ 2438400 w 3238500"/>
              <a:gd name="T73" fmla="*/ 913017 h 2971947"/>
              <a:gd name="T74" fmla="*/ 2489200 w 3238500"/>
              <a:gd name="T75" fmla="*/ 836953 h 2971947"/>
              <a:gd name="T76" fmla="*/ 2578100 w 3238500"/>
              <a:gd name="T77" fmla="*/ 748189 h 2971947"/>
              <a:gd name="T78" fmla="*/ 2641600 w 3238500"/>
              <a:gd name="T79" fmla="*/ 672125 h 2971947"/>
              <a:gd name="T80" fmla="*/ 2705100 w 3238500"/>
              <a:gd name="T81" fmla="*/ 583361 h 2971947"/>
              <a:gd name="T82" fmla="*/ 2755900 w 3238500"/>
              <a:gd name="T83" fmla="*/ 545329 h 2971947"/>
              <a:gd name="T84" fmla="*/ 2870200 w 3238500"/>
              <a:gd name="T85" fmla="*/ 443899 h 2971947"/>
              <a:gd name="T86" fmla="*/ 2908300 w 3238500"/>
              <a:gd name="T87" fmla="*/ 342469 h 2971947"/>
              <a:gd name="T88" fmla="*/ 2959100 w 3238500"/>
              <a:gd name="T89" fmla="*/ 228373 h 2971947"/>
              <a:gd name="T90" fmla="*/ 2971800 w 3238500"/>
              <a:gd name="T91" fmla="*/ 177641 h 2971947"/>
              <a:gd name="T92" fmla="*/ 3073400 w 3238500"/>
              <a:gd name="T93" fmla="*/ 101577 h 2971947"/>
              <a:gd name="T94" fmla="*/ 3111500 w 3238500"/>
              <a:gd name="T95" fmla="*/ 76211 h 2971947"/>
              <a:gd name="T96" fmla="*/ 3162300 w 3238500"/>
              <a:gd name="T97" fmla="*/ 63545 h 2971947"/>
              <a:gd name="T98" fmla="*/ 3200400 w 3238500"/>
              <a:gd name="T99" fmla="*/ 38179 h 2971947"/>
              <a:gd name="T100" fmla="*/ 3238500 w 3238500"/>
              <a:gd name="T101" fmla="*/ 38179 h 2971947"/>
              <a:gd name="T102" fmla="*/ 3200400 w 3238500"/>
              <a:gd name="T103" fmla="*/ 63545 h 297194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3238500" h="2971947">
                <a:moveTo>
                  <a:pt x="0" y="2971947"/>
                </a:moveTo>
                <a:cubicBezTo>
                  <a:pt x="38100" y="2963480"/>
                  <a:pt x="76029" y="2954201"/>
                  <a:pt x="114300" y="2946547"/>
                </a:cubicBezTo>
                <a:cubicBezTo>
                  <a:pt x="197463" y="2929914"/>
                  <a:pt x="172469" y="2940813"/>
                  <a:pt x="241300" y="2921147"/>
                </a:cubicBezTo>
                <a:cubicBezTo>
                  <a:pt x="254172" y="2917469"/>
                  <a:pt x="267167" y="2913884"/>
                  <a:pt x="279400" y="2908447"/>
                </a:cubicBezTo>
                <a:cubicBezTo>
                  <a:pt x="305350" y="2896913"/>
                  <a:pt x="331971" y="2886099"/>
                  <a:pt x="355600" y="2870347"/>
                </a:cubicBezTo>
                <a:cubicBezTo>
                  <a:pt x="370544" y="2860384"/>
                  <a:pt x="378106" y="2841158"/>
                  <a:pt x="393700" y="2832247"/>
                </a:cubicBezTo>
                <a:cubicBezTo>
                  <a:pt x="408855" y="2823587"/>
                  <a:pt x="427717" y="2824342"/>
                  <a:pt x="444500" y="2819547"/>
                </a:cubicBezTo>
                <a:cubicBezTo>
                  <a:pt x="470147" y="2812219"/>
                  <a:pt x="528207" y="2790394"/>
                  <a:pt x="546100" y="2781447"/>
                </a:cubicBezTo>
                <a:cubicBezTo>
                  <a:pt x="559752" y="2774621"/>
                  <a:pt x="572474" y="2765818"/>
                  <a:pt x="584200" y="2756047"/>
                </a:cubicBezTo>
                <a:cubicBezTo>
                  <a:pt x="597998" y="2744549"/>
                  <a:pt x="606236" y="2725979"/>
                  <a:pt x="622300" y="2717947"/>
                </a:cubicBezTo>
                <a:cubicBezTo>
                  <a:pt x="641607" y="2708294"/>
                  <a:pt x="664633" y="2709480"/>
                  <a:pt x="685800" y="2705247"/>
                </a:cubicBezTo>
                <a:cubicBezTo>
                  <a:pt x="702733" y="2688314"/>
                  <a:pt x="716293" y="2667139"/>
                  <a:pt x="736600" y="2654447"/>
                </a:cubicBezTo>
                <a:cubicBezTo>
                  <a:pt x="751401" y="2645196"/>
                  <a:pt x="771357" y="2648623"/>
                  <a:pt x="787400" y="2641747"/>
                </a:cubicBezTo>
                <a:cubicBezTo>
                  <a:pt x="801429" y="2635734"/>
                  <a:pt x="811471" y="2622360"/>
                  <a:pt x="825500" y="2616347"/>
                </a:cubicBezTo>
                <a:cubicBezTo>
                  <a:pt x="841543" y="2609471"/>
                  <a:pt x="859517" y="2608442"/>
                  <a:pt x="876300" y="2603647"/>
                </a:cubicBezTo>
                <a:cubicBezTo>
                  <a:pt x="889172" y="2599969"/>
                  <a:pt x="902095" y="2596220"/>
                  <a:pt x="914400" y="2590947"/>
                </a:cubicBezTo>
                <a:cubicBezTo>
                  <a:pt x="931801" y="2583489"/>
                  <a:pt x="947239" y="2571534"/>
                  <a:pt x="965200" y="2565547"/>
                </a:cubicBezTo>
                <a:cubicBezTo>
                  <a:pt x="985678" y="2558721"/>
                  <a:pt x="1008222" y="2559673"/>
                  <a:pt x="1028700" y="2552847"/>
                </a:cubicBezTo>
                <a:cubicBezTo>
                  <a:pt x="1071955" y="2538429"/>
                  <a:pt x="1155700" y="2502047"/>
                  <a:pt x="1155700" y="2502047"/>
                </a:cubicBezTo>
                <a:cubicBezTo>
                  <a:pt x="1170231" y="2458455"/>
                  <a:pt x="1168057" y="2451590"/>
                  <a:pt x="1206500" y="2413147"/>
                </a:cubicBezTo>
                <a:cubicBezTo>
                  <a:pt x="1252253" y="2367394"/>
                  <a:pt x="1252133" y="2385703"/>
                  <a:pt x="1295400" y="2349647"/>
                </a:cubicBezTo>
                <a:cubicBezTo>
                  <a:pt x="1309198" y="2338149"/>
                  <a:pt x="1320800" y="2324247"/>
                  <a:pt x="1333500" y="2311547"/>
                </a:cubicBezTo>
                <a:cubicBezTo>
                  <a:pt x="1354666" y="2226882"/>
                  <a:pt x="1332358" y="2286130"/>
                  <a:pt x="1397000" y="2197247"/>
                </a:cubicBezTo>
                <a:cubicBezTo>
                  <a:pt x="1431974" y="2149158"/>
                  <a:pt x="1448598" y="2113766"/>
                  <a:pt x="1485900" y="2070247"/>
                </a:cubicBezTo>
                <a:cubicBezTo>
                  <a:pt x="1610734" y="1924608"/>
                  <a:pt x="1444519" y="2124328"/>
                  <a:pt x="1562100" y="2006747"/>
                </a:cubicBezTo>
                <a:cubicBezTo>
                  <a:pt x="1603488" y="1965359"/>
                  <a:pt x="1621567" y="1928801"/>
                  <a:pt x="1651000" y="1879747"/>
                </a:cubicBezTo>
                <a:cubicBezTo>
                  <a:pt x="1655233" y="1862814"/>
                  <a:pt x="1654018" y="1843470"/>
                  <a:pt x="1663700" y="1828947"/>
                </a:cubicBezTo>
                <a:cubicBezTo>
                  <a:pt x="1672167" y="1816247"/>
                  <a:pt x="1694974" y="1817199"/>
                  <a:pt x="1701800" y="1803547"/>
                </a:cubicBezTo>
                <a:cubicBezTo>
                  <a:pt x="1713316" y="1780515"/>
                  <a:pt x="1700675" y="1749072"/>
                  <a:pt x="1714500" y="1727347"/>
                </a:cubicBezTo>
                <a:cubicBezTo>
                  <a:pt x="1732251" y="1699453"/>
                  <a:pt x="1767321" y="1687226"/>
                  <a:pt x="1790700" y="1663847"/>
                </a:cubicBezTo>
                <a:cubicBezTo>
                  <a:pt x="1923233" y="1531314"/>
                  <a:pt x="1771078" y="1633826"/>
                  <a:pt x="1968500" y="1524147"/>
                </a:cubicBezTo>
                <a:cubicBezTo>
                  <a:pt x="1989667" y="1486047"/>
                  <a:pt x="2005072" y="1444119"/>
                  <a:pt x="2032000" y="1409847"/>
                </a:cubicBezTo>
                <a:cubicBezTo>
                  <a:pt x="2052427" y="1383849"/>
                  <a:pt x="2084821" y="1369726"/>
                  <a:pt x="2108200" y="1346347"/>
                </a:cubicBezTo>
                <a:cubicBezTo>
                  <a:pt x="2131579" y="1322968"/>
                  <a:pt x="2151616" y="1296411"/>
                  <a:pt x="2171700" y="1270147"/>
                </a:cubicBezTo>
                <a:cubicBezTo>
                  <a:pt x="2299514" y="1103005"/>
                  <a:pt x="2222176" y="1168790"/>
                  <a:pt x="2324100" y="1092347"/>
                </a:cubicBezTo>
                <a:cubicBezTo>
                  <a:pt x="2351501" y="982742"/>
                  <a:pt x="2310549" y="1102936"/>
                  <a:pt x="2400300" y="990747"/>
                </a:cubicBezTo>
                <a:cubicBezTo>
                  <a:pt x="2418040" y="968572"/>
                  <a:pt x="2424091" y="939077"/>
                  <a:pt x="2438400" y="914547"/>
                </a:cubicBezTo>
                <a:cubicBezTo>
                  <a:pt x="2453782" y="888178"/>
                  <a:pt x="2469481" y="861651"/>
                  <a:pt x="2489200" y="838347"/>
                </a:cubicBezTo>
                <a:cubicBezTo>
                  <a:pt x="2516270" y="806355"/>
                  <a:pt x="2549675" y="780241"/>
                  <a:pt x="2578100" y="749447"/>
                </a:cubicBezTo>
                <a:cubicBezTo>
                  <a:pt x="2600526" y="725152"/>
                  <a:pt x="2621441" y="699454"/>
                  <a:pt x="2641600" y="673247"/>
                </a:cubicBezTo>
                <a:cubicBezTo>
                  <a:pt x="2663804" y="644382"/>
                  <a:pt x="2680739" y="611415"/>
                  <a:pt x="2705100" y="584347"/>
                </a:cubicBezTo>
                <a:cubicBezTo>
                  <a:pt x="2719260" y="568614"/>
                  <a:pt x="2740167" y="560407"/>
                  <a:pt x="2755900" y="546247"/>
                </a:cubicBezTo>
                <a:cubicBezTo>
                  <a:pt x="2880176" y="434399"/>
                  <a:pt x="2786370" y="500534"/>
                  <a:pt x="2870200" y="444647"/>
                </a:cubicBezTo>
                <a:cubicBezTo>
                  <a:pt x="2900308" y="294106"/>
                  <a:pt x="2860734" y="450072"/>
                  <a:pt x="2908300" y="343047"/>
                </a:cubicBezTo>
                <a:cubicBezTo>
                  <a:pt x="2968753" y="207027"/>
                  <a:pt x="2901617" y="314972"/>
                  <a:pt x="2959100" y="228747"/>
                </a:cubicBezTo>
                <a:cubicBezTo>
                  <a:pt x="2963333" y="211814"/>
                  <a:pt x="2960124" y="190921"/>
                  <a:pt x="2971800" y="177947"/>
                </a:cubicBezTo>
                <a:cubicBezTo>
                  <a:pt x="3000120" y="146481"/>
                  <a:pt x="3038177" y="125229"/>
                  <a:pt x="3073400" y="101747"/>
                </a:cubicBezTo>
                <a:cubicBezTo>
                  <a:pt x="3086100" y="93280"/>
                  <a:pt x="3097471" y="82360"/>
                  <a:pt x="3111500" y="76347"/>
                </a:cubicBezTo>
                <a:cubicBezTo>
                  <a:pt x="3127543" y="69471"/>
                  <a:pt x="3145367" y="67880"/>
                  <a:pt x="3162300" y="63647"/>
                </a:cubicBezTo>
                <a:cubicBezTo>
                  <a:pt x="3175000" y="55180"/>
                  <a:pt x="3189607" y="49040"/>
                  <a:pt x="3200400" y="38247"/>
                </a:cubicBezTo>
                <a:cubicBezTo>
                  <a:pt x="3237329" y="1318"/>
                  <a:pt x="3217374" y="-25130"/>
                  <a:pt x="3238500" y="38247"/>
                </a:cubicBezTo>
                <a:lnTo>
                  <a:pt x="3200400" y="636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ko-KR" altLang="en-US" sz="2456"/>
          </a:p>
        </p:txBody>
      </p:sp>
      <p:sp>
        <p:nvSpPr>
          <p:cNvPr id="20" name="직사각형 19">
            <a:extLst>
              <a:ext uri="{FF2B5EF4-FFF2-40B4-BE49-F238E27FC236}">
                <a16:creationId xmlns:a16="http://schemas.microsoft.com/office/drawing/2014/main" id="{FB3EFCC4-059D-480D-A556-F765650DBD6C}"/>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grpSp>
        <p:nvGrpSpPr>
          <p:cNvPr id="2" name="그룹 1">
            <a:extLst>
              <a:ext uri="{FF2B5EF4-FFF2-40B4-BE49-F238E27FC236}">
                <a16:creationId xmlns:a16="http://schemas.microsoft.com/office/drawing/2014/main" id="{2F47E104-5065-482A-818A-1F3287E94C1C}"/>
              </a:ext>
            </a:extLst>
          </p:cNvPr>
          <p:cNvGrpSpPr/>
          <p:nvPr/>
        </p:nvGrpSpPr>
        <p:grpSpPr>
          <a:xfrm>
            <a:off x="714751" y="2920464"/>
            <a:ext cx="9024437" cy="3655547"/>
            <a:chOff x="714751" y="2670241"/>
            <a:chExt cx="9642161" cy="3905770"/>
          </a:xfrm>
        </p:grpSpPr>
        <p:pic>
          <p:nvPicPr>
            <p:cNvPr id="21" name="Picture 2">
              <a:extLst>
                <a:ext uri="{FF2B5EF4-FFF2-40B4-BE49-F238E27FC236}">
                  <a16:creationId xmlns:a16="http://schemas.microsoft.com/office/drawing/2014/main" id="{34FF1562-7346-4CBB-8ADB-E02AEB382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1" y="2670241"/>
              <a:ext cx="5052996" cy="3905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 name="개체 21">
              <a:extLst>
                <a:ext uri="{FF2B5EF4-FFF2-40B4-BE49-F238E27FC236}">
                  <a16:creationId xmlns:a16="http://schemas.microsoft.com/office/drawing/2014/main" id="{03B88C65-8D13-46A0-A3AA-9B1B2A6E9FAA}"/>
                </a:ext>
              </a:extLst>
            </p:cNvPr>
            <p:cNvGraphicFramePr>
              <a:graphicFrameLocks noChangeAspect="1"/>
            </p:cNvGraphicFramePr>
            <p:nvPr>
              <p:extLst>
                <p:ext uri="{D42A27DB-BD31-4B8C-83A1-F6EECF244321}">
                  <p14:modId xmlns:p14="http://schemas.microsoft.com/office/powerpoint/2010/main" val="488622504"/>
                </p:ext>
              </p:extLst>
            </p:nvPr>
          </p:nvGraphicFramePr>
          <p:xfrm>
            <a:off x="5749907" y="2715082"/>
            <a:ext cx="4607005" cy="3816088"/>
          </p:xfrm>
          <a:graphic>
            <a:graphicData uri="http://schemas.openxmlformats.org/presentationml/2006/ole">
              <mc:AlternateContent xmlns:mc="http://schemas.openxmlformats.org/markup-compatibility/2006">
                <mc:Choice xmlns:v="urn:schemas-microsoft-com:vml" Requires="v">
                  <p:oleObj spid="_x0000_s5125" r:id="rId4" imgW="8833870" imgH="5054022" progId="Excel.Chart.8">
                    <p:embed/>
                  </p:oleObj>
                </mc:Choice>
                <mc:Fallback>
                  <p:oleObj r:id="rId4" imgW="8833870" imgH="5054022" progId="Excel.Chart.8">
                    <p:embed/>
                    <p:pic>
                      <p:nvPicPr>
                        <p:cNvPr id="4" name="개체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9907" y="2715082"/>
                          <a:ext cx="4607005" cy="3816088"/>
                        </a:xfrm>
                        <a:prstGeom prst="rect">
                          <a:avLst/>
                        </a:prstGeom>
                        <a:noFill/>
                        <a:ln>
                          <a:noFill/>
                        </a:ln>
                      </p:spPr>
                    </p:pic>
                  </p:oleObj>
                </mc:Fallback>
              </mc:AlternateContent>
            </a:graphicData>
          </a:graphic>
        </p:graphicFrame>
      </p:grpSp>
    </p:spTree>
    <p:extLst>
      <p:ext uri="{BB962C8B-B14F-4D97-AF65-F5344CB8AC3E}">
        <p14:creationId xmlns:p14="http://schemas.microsoft.com/office/powerpoint/2010/main" val="353558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내용 개체 틀 3">
            <a:extLst>
              <a:ext uri="{FF2B5EF4-FFF2-40B4-BE49-F238E27FC236}">
                <a16:creationId xmlns:a16="http://schemas.microsoft.com/office/drawing/2014/main" id="{E318F673-D631-461A-976D-677101320B7D}"/>
              </a:ext>
            </a:extLst>
          </p:cNvPr>
          <p:cNvSpPr txBox="1">
            <a:spLocks/>
          </p:cNvSpPr>
          <p:nvPr/>
        </p:nvSpPr>
        <p:spPr bwMode="auto">
          <a:xfrm>
            <a:off x="522164" y="433560"/>
            <a:ext cx="9529893"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208250" indent="-208250" algn="l" defTabSz="1042988" rtl="0" eaLnBrk="0" fontAlgn="base" latinLnBrk="1" hangingPunct="0">
              <a:spcBef>
                <a:spcPct val="20000"/>
              </a:spcBef>
              <a:spcAft>
                <a:spcPct val="0"/>
              </a:spcAft>
              <a:buClrTx/>
              <a:buFontTx/>
              <a:buNone/>
              <a:defRPr sz="2400" b="1" kern="1200" baseline="0">
                <a:solidFill>
                  <a:srgbClr val="C00000"/>
                </a:solidFill>
                <a:latin typeface="Arial" panose="020B0604020202020204" pitchFamily="34" charset="0"/>
                <a:ea typeface="HY견고딕" pitchFamily="18" charset="-127"/>
                <a:cs typeface="Arial" pitchFamily="34" charset="0"/>
              </a:defRPr>
            </a:lvl1pPr>
            <a:lvl2pPr marL="615693" indent="-208250" algn="l" defTabSz="1042988" rtl="0" eaLnBrk="0" fontAlgn="base" latinLnBrk="1" hangingPunct="0">
              <a:spcBef>
                <a:spcPct val="20000"/>
              </a:spcBef>
              <a:spcAft>
                <a:spcPct val="0"/>
              </a:spcAft>
              <a:buFont typeface="Arial" charset="0"/>
              <a:buChar char="–"/>
              <a:defRPr sz="1800" b="0" kern="1200">
                <a:solidFill>
                  <a:schemeClr val="tx1"/>
                </a:solidFill>
                <a:latin typeface="맑은 고딕" pitchFamily="50" charset="-127"/>
                <a:ea typeface="맑은 고딕" pitchFamily="50" charset="-127"/>
                <a:cs typeface="+mn-cs"/>
              </a:defRPr>
            </a:lvl2pPr>
            <a:lvl3pPr marL="1024947" indent="-210060" algn="l" defTabSz="1042988" rtl="0" eaLnBrk="0" fontAlgn="base" latinLnBrk="1" hangingPunct="0">
              <a:spcBef>
                <a:spcPct val="20000"/>
              </a:spcBef>
              <a:spcAft>
                <a:spcPct val="0"/>
              </a:spcAft>
              <a:buFont typeface="Arial" charset="0"/>
              <a:buChar char="•"/>
              <a:defRPr sz="1600" b="0" kern="1200">
                <a:solidFill>
                  <a:schemeClr val="tx1"/>
                </a:solidFill>
                <a:latin typeface="맑은 고딕" pitchFamily="50" charset="-127"/>
                <a:ea typeface="맑은 고딕" pitchFamily="50" charset="-127"/>
                <a:cs typeface="+mn-cs"/>
              </a:defRPr>
            </a:lvl3pPr>
            <a:lvl4pPr marL="1432392" indent="-210060" algn="l" defTabSz="1042988" rtl="0" eaLnBrk="0" fontAlgn="base" latinLnBrk="1" hangingPunct="0">
              <a:spcBef>
                <a:spcPct val="20000"/>
              </a:spcBef>
              <a:spcAft>
                <a:spcPct val="0"/>
              </a:spcAft>
              <a:buFont typeface="Wingdings" pitchFamily="2" charset="2"/>
              <a:buChar char="Ø"/>
              <a:defRPr sz="1400" b="0" kern="1200">
                <a:solidFill>
                  <a:schemeClr val="tx1"/>
                </a:solidFill>
                <a:latin typeface="맑은 고딕" pitchFamily="50" charset="-127"/>
                <a:ea typeface="맑은 고딕" pitchFamily="50" charset="-127"/>
                <a:cs typeface="+mn-cs"/>
              </a:defRPr>
            </a:lvl4pPr>
            <a:lvl5pPr marL="1839835" indent="-199195" algn="l" defTabSz="1042988" rtl="0" eaLnBrk="0" fontAlgn="base" latinLnBrk="1" hangingPunct="0">
              <a:spcBef>
                <a:spcPct val="20000"/>
              </a:spcBef>
              <a:spcAft>
                <a:spcPct val="0"/>
              </a:spcAft>
              <a:buFont typeface="Arial" charset="0"/>
              <a:buChar char="»"/>
              <a:defRPr sz="1400" b="0" kern="1200">
                <a:solidFill>
                  <a:schemeClr val="tx1"/>
                </a:solidFill>
                <a:latin typeface="맑은 고딕" pitchFamily="50" charset="-127"/>
                <a:ea typeface="맑은 고딕" pitchFamily="50" charset="-127"/>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r>
              <a:rPr kumimoji="0" lang="en-US" altLang="ko-KR">
                <a:ea typeface="HY울릉도B"/>
              </a:rPr>
              <a:t>Korea declaration of net zero in 2050</a:t>
            </a:r>
            <a:endParaRPr kumimoji="0" lang="en-US" altLang="ko-KR" dirty="0">
              <a:ea typeface="HY울릉도B"/>
            </a:endParaRPr>
          </a:p>
        </p:txBody>
      </p:sp>
      <p:grpSp>
        <p:nvGrpSpPr>
          <p:cNvPr id="33" name="Group 33"/>
          <p:cNvGrpSpPr>
            <a:grpSpLocks/>
          </p:cNvGrpSpPr>
          <p:nvPr/>
        </p:nvGrpSpPr>
        <p:grpSpPr bwMode="auto">
          <a:xfrm>
            <a:off x="1037571" y="2160451"/>
            <a:ext cx="652177" cy="655182"/>
            <a:chOff x="5714007" y="3010229"/>
            <a:chExt cx="1006339" cy="1010117"/>
          </a:xfrm>
        </p:grpSpPr>
        <p:sp>
          <p:nvSpPr>
            <p:cNvPr id="34" name="Oval 34"/>
            <p:cNvSpPr/>
            <p:nvPr/>
          </p:nvSpPr>
          <p:spPr>
            <a:xfrm>
              <a:off x="5723282" y="3024130"/>
              <a:ext cx="997064" cy="996216"/>
            </a:xfrm>
            <a:prstGeom prst="ellipse">
              <a:avLst/>
            </a:prstGeom>
            <a:solidFill>
              <a:sysClr val="windowText" lastClr="000000"/>
            </a:solidFill>
            <a:ln w="25400" cap="flat" cmpd="sng" algn="ctr">
              <a:noFill/>
              <a:prstDash val="solid"/>
            </a:ln>
            <a:effectLst/>
          </p:spPr>
          <p:txBody>
            <a:bodyPr lIns="0" rIns="0" anchor="ctr"/>
            <a:lstStyle/>
            <a:p>
              <a:pPr algn="ctr" defTabSz="1069299" eaLnBrk="0" latinLnBrk="0" hangingPunct="0">
                <a:defRPr/>
              </a:pPr>
              <a:endParaRPr kumimoji="0" lang="uk-UA" sz="5145" kern="0" dirty="0">
                <a:solidFill>
                  <a:prstClr val="white"/>
                </a:solidFill>
                <a:latin typeface="Arial" panose="020B0604020202020204" pitchFamily="34" charset="0"/>
                <a:ea typeface="맑은 고딕" pitchFamily="50" charset="-127"/>
                <a:cs typeface="Arial" panose="020B0604020202020204" pitchFamily="34" charset="0"/>
              </a:endParaRPr>
            </a:p>
          </p:txBody>
        </p:sp>
        <p:sp>
          <p:nvSpPr>
            <p:cNvPr id="35" name="Oval 35"/>
            <p:cNvSpPr/>
            <p:nvPr/>
          </p:nvSpPr>
          <p:spPr>
            <a:xfrm>
              <a:off x="5714007" y="3010229"/>
              <a:ext cx="997064" cy="996216"/>
            </a:xfrm>
            <a:prstGeom prst="ellipse">
              <a:avLst/>
            </a:prstGeom>
            <a:solidFill>
              <a:srgbClr val="5ECCF3"/>
            </a:solidFill>
            <a:ln w="25400" cap="flat" cmpd="sng" algn="ctr">
              <a:noFill/>
              <a:prstDash val="solid"/>
            </a:ln>
            <a:effectLst/>
          </p:spPr>
          <p:txBody>
            <a:bodyPr lIns="0" rIns="0" anchor="ctr"/>
            <a:lstStyle/>
            <a:p>
              <a:pPr algn="ctr" defTabSz="1069299" eaLnBrk="0" latinLnBrk="0" hangingPunct="0">
                <a:defRPr/>
              </a:pPr>
              <a:r>
                <a:rPr kumimoji="0" lang="en-US" sz="2000" kern="0" dirty="0">
                  <a:solidFill>
                    <a:prstClr val="white"/>
                  </a:solidFill>
                  <a:latin typeface="Arial" panose="020B0604020202020204" pitchFamily="34" charset="0"/>
                  <a:ea typeface="맑은 고딕" pitchFamily="50" charset="-127"/>
                  <a:cs typeface="Arial" panose="020B0604020202020204" pitchFamily="34" charset="0"/>
                </a:rPr>
                <a:t>01</a:t>
              </a:r>
              <a:endParaRPr kumimoji="0" lang="uk-UA" sz="2000" kern="0" dirty="0">
                <a:solidFill>
                  <a:prstClr val="white"/>
                </a:solidFill>
                <a:latin typeface="Arial" panose="020B0604020202020204" pitchFamily="34" charset="0"/>
                <a:ea typeface="맑은 고딕" pitchFamily="50" charset="-127"/>
                <a:cs typeface="Arial" panose="020B0604020202020204" pitchFamily="34" charset="0"/>
              </a:endParaRPr>
            </a:p>
          </p:txBody>
        </p:sp>
      </p:grpSp>
      <p:grpSp>
        <p:nvGrpSpPr>
          <p:cNvPr id="36" name="Group 36"/>
          <p:cNvGrpSpPr>
            <a:grpSpLocks/>
          </p:cNvGrpSpPr>
          <p:nvPr/>
        </p:nvGrpSpPr>
        <p:grpSpPr bwMode="auto">
          <a:xfrm>
            <a:off x="1052023" y="3182035"/>
            <a:ext cx="652177" cy="653680"/>
            <a:chOff x="5714007" y="3010229"/>
            <a:chExt cx="1006339" cy="1010117"/>
          </a:xfrm>
        </p:grpSpPr>
        <p:sp>
          <p:nvSpPr>
            <p:cNvPr id="37" name="Oval 37"/>
            <p:cNvSpPr/>
            <p:nvPr/>
          </p:nvSpPr>
          <p:spPr>
            <a:xfrm>
              <a:off x="5723282" y="3024162"/>
              <a:ext cx="997064" cy="996184"/>
            </a:xfrm>
            <a:prstGeom prst="ellipse">
              <a:avLst/>
            </a:prstGeom>
            <a:solidFill>
              <a:sysClr val="windowText" lastClr="000000"/>
            </a:solidFill>
            <a:ln w="25400" cap="flat" cmpd="sng" algn="ctr">
              <a:noFill/>
              <a:prstDash val="solid"/>
            </a:ln>
            <a:effectLst/>
          </p:spPr>
          <p:txBody>
            <a:bodyPr lIns="0" rIns="0" anchor="ctr"/>
            <a:lstStyle/>
            <a:p>
              <a:pPr algn="ctr" defTabSz="1069299" eaLnBrk="0" latinLnBrk="0" hangingPunct="0">
                <a:defRPr/>
              </a:pPr>
              <a:endParaRPr kumimoji="0" lang="uk-UA" sz="5145" kern="0" dirty="0">
                <a:solidFill>
                  <a:prstClr val="white"/>
                </a:solidFill>
                <a:latin typeface="Arial" panose="020B0604020202020204" pitchFamily="34" charset="0"/>
                <a:ea typeface="맑은 고딕" pitchFamily="50" charset="-127"/>
                <a:cs typeface="Arial" panose="020B0604020202020204" pitchFamily="34" charset="0"/>
              </a:endParaRPr>
            </a:p>
          </p:txBody>
        </p:sp>
        <p:sp>
          <p:nvSpPr>
            <p:cNvPr id="38" name="Oval 38"/>
            <p:cNvSpPr/>
            <p:nvPr/>
          </p:nvSpPr>
          <p:spPr>
            <a:xfrm>
              <a:off x="5714007" y="3010229"/>
              <a:ext cx="997064" cy="996184"/>
            </a:xfrm>
            <a:prstGeom prst="ellipse">
              <a:avLst/>
            </a:prstGeom>
            <a:solidFill>
              <a:srgbClr val="A7EA52"/>
            </a:solidFill>
            <a:ln w="25400" cap="flat" cmpd="sng" algn="ctr">
              <a:noFill/>
              <a:prstDash val="solid"/>
            </a:ln>
            <a:effectLst/>
          </p:spPr>
          <p:txBody>
            <a:bodyPr lIns="0" rIns="0" anchor="ctr"/>
            <a:lstStyle/>
            <a:p>
              <a:pPr algn="ctr" defTabSz="1069299" eaLnBrk="0" latinLnBrk="0" hangingPunct="0">
                <a:defRPr/>
              </a:pPr>
              <a:r>
                <a:rPr kumimoji="0" lang="en-US" sz="2000" kern="0" dirty="0">
                  <a:solidFill>
                    <a:prstClr val="white"/>
                  </a:solidFill>
                  <a:latin typeface="Arial" panose="020B0604020202020204" pitchFamily="34" charset="0"/>
                  <a:ea typeface="맑은 고딕" pitchFamily="50" charset="-127"/>
                  <a:cs typeface="Arial" panose="020B0604020202020204" pitchFamily="34" charset="0"/>
                </a:rPr>
                <a:t>02</a:t>
              </a:r>
              <a:endParaRPr kumimoji="0" lang="uk-UA" sz="2000" kern="0" dirty="0">
                <a:solidFill>
                  <a:prstClr val="white"/>
                </a:solidFill>
                <a:latin typeface="Arial" panose="020B0604020202020204" pitchFamily="34" charset="0"/>
                <a:ea typeface="맑은 고딕" pitchFamily="50" charset="-127"/>
                <a:cs typeface="Arial" panose="020B0604020202020204" pitchFamily="34" charset="0"/>
              </a:endParaRPr>
            </a:p>
          </p:txBody>
        </p:sp>
      </p:grpSp>
      <p:grpSp>
        <p:nvGrpSpPr>
          <p:cNvPr id="39" name="Group 39"/>
          <p:cNvGrpSpPr>
            <a:grpSpLocks/>
          </p:cNvGrpSpPr>
          <p:nvPr/>
        </p:nvGrpSpPr>
        <p:grpSpPr bwMode="auto">
          <a:xfrm>
            <a:off x="1052023" y="4315506"/>
            <a:ext cx="652177" cy="653680"/>
            <a:chOff x="5714007" y="3010229"/>
            <a:chExt cx="1006339" cy="1010117"/>
          </a:xfrm>
        </p:grpSpPr>
        <p:sp>
          <p:nvSpPr>
            <p:cNvPr id="40" name="Oval 40"/>
            <p:cNvSpPr/>
            <p:nvPr/>
          </p:nvSpPr>
          <p:spPr>
            <a:xfrm>
              <a:off x="5723282" y="3024162"/>
              <a:ext cx="997064" cy="996184"/>
            </a:xfrm>
            <a:prstGeom prst="ellipse">
              <a:avLst/>
            </a:prstGeom>
            <a:solidFill>
              <a:sysClr val="windowText" lastClr="000000"/>
            </a:solidFill>
            <a:ln w="25400" cap="flat" cmpd="sng" algn="ctr">
              <a:noFill/>
              <a:prstDash val="solid"/>
            </a:ln>
            <a:effectLst/>
          </p:spPr>
          <p:txBody>
            <a:bodyPr lIns="0" rIns="0" anchor="ctr"/>
            <a:lstStyle/>
            <a:p>
              <a:pPr algn="ctr" defTabSz="1069299" eaLnBrk="0" latinLnBrk="0" hangingPunct="0">
                <a:defRPr/>
              </a:pPr>
              <a:endParaRPr kumimoji="0" lang="uk-UA" sz="5145" kern="0" dirty="0">
                <a:solidFill>
                  <a:prstClr val="white"/>
                </a:solidFill>
                <a:latin typeface="Arial" panose="020B0604020202020204" pitchFamily="34" charset="0"/>
                <a:ea typeface="맑은 고딕" pitchFamily="50" charset="-127"/>
                <a:cs typeface="Arial" panose="020B0604020202020204" pitchFamily="34" charset="0"/>
              </a:endParaRPr>
            </a:p>
          </p:txBody>
        </p:sp>
        <p:sp>
          <p:nvSpPr>
            <p:cNvPr id="41" name="Oval 41"/>
            <p:cNvSpPr/>
            <p:nvPr/>
          </p:nvSpPr>
          <p:spPr>
            <a:xfrm>
              <a:off x="5714007" y="3010229"/>
              <a:ext cx="997064" cy="996184"/>
            </a:xfrm>
            <a:prstGeom prst="ellipse">
              <a:avLst/>
            </a:prstGeom>
            <a:solidFill>
              <a:srgbClr val="5DCEAF"/>
            </a:solidFill>
            <a:ln w="25400" cap="flat" cmpd="sng" algn="ctr">
              <a:noFill/>
              <a:prstDash val="solid"/>
            </a:ln>
            <a:effectLst/>
          </p:spPr>
          <p:txBody>
            <a:bodyPr lIns="0" rIns="0" anchor="ctr"/>
            <a:lstStyle/>
            <a:p>
              <a:pPr algn="ctr" defTabSz="1069299" eaLnBrk="0" latinLnBrk="0" hangingPunct="0">
                <a:defRPr/>
              </a:pPr>
              <a:r>
                <a:rPr kumimoji="0" lang="en-US" sz="2000" kern="0" dirty="0">
                  <a:solidFill>
                    <a:prstClr val="white"/>
                  </a:solidFill>
                  <a:latin typeface="Arial" panose="020B0604020202020204" pitchFamily="34" charset="0"/>
                  <a:ea typeface="맑은 고딕" pitchFamily="50" charset="-127"/>
                  <a:cs typeface="Arial" panose="020B0604020202020204" pitchFamily="34" charset="0"/>
                </a:rPr>
                <a:t>03</a:t>
              </a:r>
              <a:endParaRPr kumimoji="0" lang="uk-UA" sz="2000" kern="0" dirty="0">
                <a:solidFill>
                  <a:prstClr val="white"/>
                </a:solidFill>
                <a:latin typeface="Arial" panose="020B0604020202020204" pitchFamily="34" charset="0"/>
                <a:ea typeface="맑은 고딕" pitchFamily="50" charset="-127"/>
                <a:cs typeface="Arial" panose="020B0604020202020204" pitchFamily="34" charset="0"/>
              </a:endParaRPr>
            </a:p>
          </p:txBody>
        </p:sp>
      </p:grpSp>
      <p:grpSp>
        <p:nvGrpSpPr>
          <p:cNvPr id="42" name="Group 42"/>
          <p:cNvGrpSpPr>
            <a:grpSpLocks/>
          </p:cNvGrpSpPr>
          <p:nvPr/>
        </p:nvGrpSpPr>
        <p:grpSpPr bwMode="auto">
          <a:xfrm>
            <a:off x="1052023" y="5423308"/>
            <a:ext cx="652177" cy="653680"/>
            <a:chOff x="5714007" y="3010229"/>
            <a:chExt cx="1006339" cy="1010117"/>
          </a:xfrm>
        </p:grpSpPr>
        <p:sp>
          <p:nvSpPr>
            <p:cNvPr id="43" name="Oval 43"/>
            <p:cNvSpPr/>
            <p:nvPr/>
          </p:nvSpPr>
          <p:spPr>
            <a:xfrm>
              <a:off x="5723282" y="3024162"/>
              <a:ext cx="997064" cy="996184"/>
            </a:xfrm>
            <a:prstGeom prst="ellipse">
              <a:avLst/>
            </a:prstGeom>
            <a:solidFill>
              <a:sysClr val="windowText" lastClr="000000"/>
            </a:solidFill>
            <a:ln w="25400" cap="flat" cmpd="sng" algn="ctr">
              <a:noFill/>
              <a:prstDash val="solid"/>
            </a:ln>
            <a:effectLst/>
          </p:spPr>
          <p:txBody>
            <a:bodyPr lIns="0" rIns="0" anchor="ctr"/>
            <a:lstStyle/>
            <a:p>
              <a:pPr algn="ctr" defTabSz="1069299" eaLnBrk="0" latinLnBrk="0" hangingPunct="0">
                <a:defRPr/>
              </a:pPr>
              <a:endParaRPr kumimoji="0" lang="uk-UA" sz="5145" kern="0" dirty="0">
                <a:solidFill>
                  <a:prstClr val="white"/>
                </a:solidFill>
                <a:latin typeface="Arial" panose="020B0604020202020204" pitchFamily="34" charset="0"/>
                <a:ea typeface="맑은 고딕" pitchFamily="50" charset="-127"/>
                <a:cs typeface="Arial" panose="020B0604020202020204" pitchFamily="34" charset="0"/>
              </a:endParaRPr>
            </a:p>
          </p:txBody>
        </p:sp>
        <p:sp>
          <p:nvSpPr>
            <p:cNvPr id="44" name="Oval 44"/>
            <p:cNvSpPr/>
            <p:nvPr/>
          </p:nvSpPr>
          <p:spPr>
            <a:xfrm>
              <a:off x="5714007" y="3010229"/>
              <a:ext cx="997064" cy="996184"/>
            </a:xfrm>
            <a:prstGeom prst="ellipse">
              <a:avLst/>
            </a:prstGeom>
            <a:solidFill>
              <a:srgbClr val="FF8021"/>
            </a:solidFill>
            <a:ln w="25400" cap="flat" cmpd="sng" algn="ctr">
              <a:noFill/>
              <a:prstDash val="solid"/>
            </a:ln>
            <a:effectLst/>
          </p:spPr>
          <p:txBody>
            <a:bodyPr lIns="0" rIns="0" anchor="ctr"/>
            <a:lstStyle/>
            <a:p>
              <a:pPr algn="ctr" defTabSz="1069299" eaLnBrk="0" latinLnBrk="0" hangingPunct="0">
                <a:defRPr/>
              </a:pPr>
              <a:r>
                <a:rPr kumimoji="0" lang="en-US" sz="2000" kern="0" dirty="0">
                  <a:solidFill>
                    <a:prstClr val="white"/>
                  </a:solidFill>
                  <a:latin typeface="Arial" panose="020B0604020202020204" pitchFamily="34" charset="0"/>
                  <a:ea typeface="맑은 고딕" pitchFamily="50" charset="-127"/>
                  <a:cs typeface="Arial" panose="020B0604020202020204" pitchFamily="34" charset="0"/>
                </a:rPr>
                <a:t>04</a:t>
              </a:r>
              <a:endParaRPr kumimoji="0" lang="uk-UA" sz="2000" kern="0" dirty="0">
                <a:solidFill>
                  <a:prstClr val="white"/>
                </a:solidFill>
                <a:latin typeface="Arial" panose="020B0604020202020204" pitchFamily="34" charset="0"/>
                <a:ea typeface="맑은 고딕" pitchFamily="50" charset="-127"/>
                <a:cs typeface="Arial" panose="020B0604020202020204" pitchFamily="34" charset="0"/>
              </a:endParaRPr>
            </a:p>
          </p:txBody>
        </p:sp>
      </p:grpSp>
      <p:sp>
        <p:nvSpPr>
          <p:cNvPr id="57" name="Text Placeholder 45"/>
          <p:cNvSpPr txBox="1">
            <a:spLocks/>
          </p:cNvSpPr>
          <p:nvPr/>
        </p:nvSpPr>
        <p:spPr>
          <a:xfrm>
            <a:off x="1894116" y="2545233"/>
            <a:ext cx="6989377" cy="598080"/>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05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defRPr/>
            </a:pPr>
            <a:r>
              <a:rPr lang="en-US" altLang="ko-KR" sz="1200" dirty="0">
                <a:solidFill>
                  <a:prstClr val="black"/>
                </a:solidFill>
                <a:latin typeface="Arial" panose="020B0604020202020204" pitchFamily="34" charset="0"/>
                <a:ea typeface="맑은 고딕" pitchFamily="50" charset="-127"/>
                <a:cs typeface="Arial" panose="020B0604020202020204" pitchFamily="34" charset="0"/>
              </a:rPr>
              <a:t>The damage caused by climate change is estimated to increase to 20% of global GDP annually</a:t>
            </a:r>
            <a:endParaRPr lang="uk-UA" sz="1200" dirty="0">
              <a:solidFill>
                <a:prstClr val="black"/>
              </a:solidFill>
              <a:latin typeface="Arial" panose="020B0604020202020204" pitchFamily="34" charset="0"/>
              <a:ea typeface="맑은 고딕" pitchFamily="50" charset="-127"/>
              <a:cs typeface="Arial" panose="020B0604020202020204" pitchFamily="34" charset="0"/>
            </a:endParaRPr>
          </a:p>
        </p:txBody>
      </p:sp>
      <p:sp>
        <p:nvSpPr>
          <p:cNvPr id="60" name="모서리가 둥근 직사각형 59"/>
          <p:cNvSpPr/>
          <p:nvPr/>
        </p:nvSpPr>
        <p:spPr bwMode="auto">
          <a:xfrm>
            <a:off x="918208" y="3050402"/>
            <a:ext cx="8717158" cy="1094722"/>
          </a:xfrm>
          <a:prstGeom prst="roundRect">
            <a:avLst/>
          </a:prstGeom>
          <a:noFill/>
          <a:ln w="25400" cap="flat" cmpd="sng" algn="ctr">
            <a:solidFill>
              <a:srgbClr val="FF0000"/>
            </a:solidFill>
            <a:prstDash val="sysDash"/>
            <a:round/>
            <a:headEnd type="none" w="med" len="med"/>
            <a:tailEnd type="none" w="med" len="med"/>
          </a:ln>
          <a:effectLst/>
        </p:spPr>
        <p:txBody>
          <a:bodyPr vert="horz" wrap="square" lIns="106934" tIns="53467" rIns="106934" bIns="53467" numCol="1" rtlCol="0" anchor="t" anchorCtr="0" compatLnSpc="1">
            <a:prstTxWarp prst="textNoShape">
              <a:avLst/>
            </a:prstTxWarp>
          </a:bodyPr>
          <a:lstStyle/>
          <a:p>
            <a:pPr defTabSz="1069299" eaLnBrk="0" latinLnBrk="0" hangingPunct="0"/>
            <a:endParaRPr kumimoji="0" lang="ko-KR" altLang="en-US" sz="2339">
              <a:latin typeface="Arial" panose="020B0604020202020204" pitchFamily="34" charset="0"/>
              <a:cs typeface="Arial" panose="020B0604020202020204" pitchFamily="34" charset="0"/>
            </a:endParaRPr>
          </a:p>
        </p:txBody>
      </p:sp>
      <p:sp>
        <p:nvSpPr>
          <p:cNvPr id="2" name="Rectangle 1"/>
          <p:cNvSpPr>
            <a:spLocks noChangeArrowheads="1"/>
          </p:cNvSpPr>
          <p:nvPr/>
        </p:nvSpPr>
        <p:spPr bwMode="auto">
          <a:xfrm>
            <a:off x="1894116" y="2160483"/>
            <a:ext cx="1396408" cy="215893"/>
          </a:xfrm>
          <a:prstGeom prst="rect">
            <a:avLst/>
          </a:prstGeom>
          <a:noFill/>
          <a:ln>
            <a:noFill/>
          </a:ln>
          <a:effectLst/>
        </p:spPr>
        <p:txBody>
          <a:bodyPr vert="horz" wrap="none" lIns="0" tIns="0" rIns="0" bIns="0" numCol="1" anchor="ctr" anchorCtr="0" compatLnSpc="1">
            <a:prstTxWarp prst="textNoShape">
              <a:avLst/>
            </a:prstTxWarp>
            <a:spAutoFit/>
          </a:bodyPr>
          <a:lstStyle/>
          <a:p>
            <a:pPr defTabSz="1069299"/>
            <a:r>
              <a:rPr lang="ko-KR" altLang="ko-KR" sz="1403" b="1" dirty="0">
                <a:solidFill>
                  <a:srgbClr val="212121"/>
                </a:solidFill>
                <a:latin typeface="Arial" panose="020B0604020202020204" pitchFamily="34" charset="0"/>
                <a:cs typeface="Arial" panose="020B0604020202020204" pitchFamily="34" charset="0"/>
              </a:rPr>
              <a:t>Global problem</a:t>
            </a:r>
            <a:r>
              <a:rPr lang="ko-KR" altLang="ko-KR" sz="1403" b="1" dirty="0">
                <a:latin typeface="Arial" panose="020B0604020202020204" pitchFamily="34" charset="0"/>
                <a:cs typeface="Arial" panose="020B0604020202020204" pitchFamily="34" charset="0"/>
              </a:rPr>
              <a:t> </a:t>
            </a:r>
          </a:p>
        </p:txBody>
      </p:sp>
      <p:sp>
        <p:nvSpPr>
          <p:cNvPr id="21" name="Rectangle 1"/>
          <p:cNvSpPr>
            <a:spLocks noChangeArrowheads="1"/>
          </p:cNvSpPr>
          <p:nvPr/>
        </p:nvSpPr>
        <p:spPr bwMode="auto">
          <a:xfrm>
            <a:off x="1908569" y="3191085"/>
            <a:ext cx="2033505" cy="215893"/>
          </a:xfrm>
          <a:prstGeom prst="rect">
            <a:avLst/>
          </a:prstGeom>
          <a:noFill/>
          <a:ln>
            <a:noFill/>
          </a:ln>
          <a:effectLst/>
        </p:spPr>
        <p:txBody>
          <a:bodyPr vert="horz" wrap="none" lIns="0" tIns="0" rIns="0" bIns="0" numCol="1" anchor="ctr" anchorCtr="0" compatLnSpc="1">
            <a:prstTxWarp prst="textNoShape">
              <a:avLst/>
            </a:prstTxWarp>
            <a:spAutoFit/>
          </a:bodyPr>
          <a:lstStyle/>
          <a:p>
            <a:pPr defTabSz="1069299"/>
            <a:r>
              <a:rPr lang="en-US" altLang="ko-KR" sz="1403" b="1" dirty="0">
                <a:solidFill>
                  <a:srgbClr val="212121"/>
                </a:solidFill>
                <a:latin typeface="Arial" panose="020B0604020202020204" pitchFamily="34" charset="0"/>
                <a:cs typeface="Arial" panose="020B0604020202020204" pitchFamily="34" charset="0"/>
              </a:rPr>
              <a:t>Country - Energy Policy</a:t>
            </a:r>
            <a:endParaRPr lang="ko-KR" altLang="ko-KR" sz="1403" b="1" dirty="0">
              <a:latin typeface="Arial" panose="020B0604020202020204" pitchFamily="34" charset="0"/>
              <a:cs typeface="Arial" panose="020B0604020202020204" pitchFamily="34" charset="0"/>
            </a:endParaRPr>
          </a:p>
        </p:txBody>
      </p:sp>
      <p:sp>
        <p:nvSpPr>
          <p:cNvPr id="22" name="Text Placeholder 45"/>
          <p:cNvSpPr txBox="1">
            <a:spLocks/>
          </p:cNvSpPr>
          <p:nvPr/>
        </p:nvSpPr>
        <p:spPr>
          <a:xfrm>
            <a:off x="1908133" y="3462835"/>
            <a:ext cx="7686717" cy="598080"/>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05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150000"/>
              </a:lnSpc>
              <a:spcAft>
                <a:spcPct val="0"/>
              </a:spcAft>
              <a:defRPr/>
            </a:pPr>
            <a:r>
              <a:rPr lang="en-US" altLang="ko-KR" sz="1200" dirty="0">
                <a:solidFill>
                  <a:prstClr val="black"/>
                </a:solidFill>
                <a:latin typeface="Arial" panose="020B0604020202020204" pitchFamily="34" charset="0"/>
                <a:ea typeface="맑은 고딕" pitchFamily="50" charset="-127"/>
                <a:cs typeface="Arial" panose="020B0604020202020204" pitchFamily="34" charset="0"/>
              </a:rPr>
              <a:t>40% reduction compared to 2018, the peak emission level (4.17%/year reduction)</a:t>
            </a:r>
            <a:br>
              <a:rPr lang="en-US" altLang="ko-KR" sz="1200" dirty="0">
                <a:solidFill>
                  <a:prstClr val="black"/>
                </a:solidFill>
                <a:latin typeface="Arial" panose="020B0604020202020204" pitchFamily="34" charset="0"/>
                <a:ea typeface="맑은 고딕" pitchFamily="50" charset="-127"/>
                <a:cs typeface="Arial" panose="020B0604020202020204" pitchFamily="34" charset="0"/>
              </a:rPr>
            </a:br>
            <a:r>
              <a:rPr lang="en-US" altLang="ko-KR" sz="1200" dirty="0">
                <a:solidFill>
                  <a:prstClr val="black"/>
                </a:solidFill>
                <a:latin typeface="Arial" panose="020B0604020202020204" pitchFamily="34" charset="0"/>
                <a:ea typeface="맑은 고딕" pitchFamily="50" charset="-127"/>
                <a:cs typeface="Arial" panose="020B0604020202020204" pitchFamily="34" charset="0"/>
              </a:rPr>
              <a:t>2050 Net zero</a:t>
            </a:r>
            <a:endParaRPr lang="uk-UA" sz="1200" dirty="0">
              <a:solidFill>
                <a:prstClr val="black"/>
              </a:solidFill>
              <a:latin typeface="Arial" panose="020B0604020202020204" pitchFamily="34" charset="0"/>
              <a:ea typeface="맑은 고딕" pitchFamily="50" charset="-127"/>
              <a:cs typeface="Arial" panose="020B0604020202020204" pitchFamily="34" charset="0"/>
            </a:endParaRPr>
          </a:p>
        </p:txBody>
      </p:sp>
      <p:sp>
        <p:nvSpPr>
          <p:cNvPr id="23" name="Rectangle 1"/>
          <p:cNvSpPr>
            <a:spLocks noChangeArrowheads="1"/>
          </p:cNvSpPr>
          <p:nvPr/>
        </p:nvSpPr>
        <p:spPr bwMode="auto">
          <a:xfrm>
            <a:off x="1908569" y="4301374"/>
            <a:ext cx="1921423" cy="215893"/>
          </a:xfrm>
          <a:prstGeom prst="rect">
            <a:avLst/>
          </a:prstGeom>
          <a:noFill/>
          <a:ln>
            <a:noFill/>
          </a:ln>
          <a:effectLst/>
        </p:spPr>
        <p:txBody>
          <a:bodyPr vert="horz" wrap="none" lIns="0" tIns="0" rIns="0" bIns="0" numCol="1" anchor="ctr" anchorCtr="0" compatLnSpc="1">
            <a:prstTxWarp prst="textNoShape">
              <a:avLst/>
            </a:prstTxWarp>
            <a:spAutoFit/>
          </a:bodyPr>
          <a:lstStyle/>
          <a:p>
            <a:pPr defTabSz="1069299"/>
            <a:r>
              <a:rPr lang="en-US" altLang="ko-KR" sz="1403" b="1" dirty="0">
                <a:solidFill>
                  <a:srgbClr val="212121"/>
                </a:solidFill>
                <a:latin typeface="Arial" panose="020B0604020202020204" pitchFamily="34" charset="0"/>
                <a:cs typeface="Arial" panose="020B0604020202020204" pitchFamily="34" charset="0"/>
              </a:rPr>
              <a:t>Industry Development</a:t>
            </a:r>
            <a:endParaRPr lang="ko-KR" altLang="ko-KR" sz="1403" b="1" dirty="0">
              <a:latin typeface="Arial" panose="020B0604020202020204" pitchFamily="34" charset="0"/>
              <a:cs typeface="Arial" panose="020B0604020202020204" pitchFamily="34" charset="0"/>
            </a:endParaRPr>
          </a:p>
        </p:txBody>
      </p:sp>
      <p:sp>
        <p:nvSpPr>
          <p:cNvPr id="24" name="Text Placeholder 45"/>
          <p:cNvSpPr txBox="1">
            <a:spLocks/>
          </p:cNvSpPr>
          <p:nvPr/>
        </p:nvSpPr>
        <p:spPr>
          <a:xfrm>
            <a:off x="1908133" y="4573125"/>
            <a:ext cx="8070082" cy="598080"/>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05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150000"/>
              </a:lnSpc>
              <a:spcAft>
                <a:spcPct val="0"/>
              </a:spcAft>
              <a:defRPr/>
            </a:pPr>
            <a:r>
              <a:rPr lang="en-US" altLang="ko-KR" sz="1200" dirty="0">
                <a:solidFill>
                  <a:prstClr val="black"/>
                </a:solidFill>
                <a:latin typeface="Arial" panose="020B0604020202020204" pitchFamily="34" charset="0"/>
                <a:ea typeface="맑은 고딕" pitchFamily="50" charset="-127"/>
                <a:cs typeface="Arial" panose="020B0604020202020204" pitchFamily="34" charset="0"/>
              </a:rPr>
              <a:t>Develop new market in the field of construction and foster new and renewable energy industry</a:t>
            </a:r>
          </a:p>
          <a:p>
            <a:pPr fontAlgn="base">
              <a:lnSpc>
                <a:spcPct val="150000"/>
              </a:lnSpc>
              <a:spcAft>
                <a:spcPct val="0"/>
              </a:spcAft>
              <a:defRPr/>
            </a:pPr>
            <a:r>
              <a:rPr lang="en-US" altLang="ko-KR" sz="1200" dirty="0">
                <a:solidFill>
                  <a:prstClr val="black"/>
                </a:solidFill>
                <a:latin typeface="Arial" panose="020B0604020202020204" pitchFamily="34" charset="0"/>
                <a:ea typeface="맑은 고딕" pitchFamily="50" charset="-127"/>
                <a:cs typeface="Arial" panose="020B0604020202020204" pitchFamily="34" charset="0"/>
              </a:rPr>
              <a:t>Developing overseas market by improving international competitiveness</a:t>
            </a:r>
            <a:endParaRPr lang="uk-UA" sz="1200" dirty="0">
              <a:solidFill>
                <a:prstClr val="black"/>
              </a:solidFill>
              <a:latin typeface="Arial" panose="020B0604020202020204" pitchFamily="34" charset="0"/>
              <a:ea typeface="맑은 고딕" pitchFamily="50" charset="-127"/>
              <a:cs typeface="Arial" panose="020B0604020202020204" pitchFamily="34" charset="0"/>
            </a:endParaRPr>
          </a:p>
        </p:txBody>
      </p:sp>
      <p:sp>
        <p:nvSpPr>
          <p:cNvPr id="25" name="Rectangle 1"/>
          <p:cNvSpPr>
            <a:spLocks noChangeArrowheads="1"/>
          </p:cNvSpPr>
          <p:nvPr/>
        </p:nvSpPr>
        <p:spPr bwMode="auto">
          <a:xfrm>
            <a:off x="1908569" y="5467084"/>
            <a:ext cx="6417783" cy="215893"/>
          </a:xfrm>
          <a:prstGeom prst="rect">
            <a:avLst/>
          </a:prstGeom>
          <a:noFill/>
          <a:ln>
            <a:noFill/>
          </a:ln>
          <a:effectLst/>
        </p:spPr>
        <p:txBody>
          <a:bodyPr vert="horz" wrap="none" lIns="0" tIns="0" rIns="0" bIns="0" numCol="1" anchor="ctr" anchorCtr="0" compatLnSpc="1">
            <a:prstTxWarp prst="textNoShape">
              <a:avLst/>
            </a:prstTxWarp>
            <a:spAutoFit/>
          </a:bodyPr>
          <a:lstStyle/>
          <a:p>
            <a:pPr defTabSz="1069299"/>
            <a:r>
              <a:rPr lang="en-US" altLang="ko-KR" sz="1403" b="1" dirty="0">
                <a:solidFill>
                  <a:srgbClr val="212121"/>
                </a:solidFill>
                <a:latin typeface="Arial" panose="020B0604020202020204" pitchFamily="34" charset="0"/>
                <a:cs typeface="Arial" panose="020B0604020202020204" pitchFamily="34" charset="0"/>
              </a:rPr>
              <a:t>Personal - Reduce energy costs / Ensure a comfortable living environment</a:t>
            </a:r>
          </a:p>
        </p:txBody>
      </p:sp>
      <p:sp>
        <p:nvSpPr>
          <p:cNvPr id="26" name="Text Placeholder 45"/>
          <p:cNvSpPr txBox="1">
            <a:spLocks/>
          </p:cNvSpPr>
          <p:nvPr/>
        </p:nvSpPr>
        <p:spPr>
          <a:xfrm>
            <a:off x="1908133" y="5738835"/>
            <a:ext cx="8070082" cy="598080"/>
          </a:xfrm>
          <a:prstGeom prst="rect">
            <a:avLst/>
          </a:prstGeom>
        </p:spPr>
        <p:txBody>
          <a:bodyPr anchor="t">
            <a:noAutofit/>
          </a:bodyPr>
          <a:lstStyle>
            <a:lvl1pPr marL="0" indent="0" algn="l" defTabSz="914400" rtl="0" eaLnBrk="1" latinLnBrk="0" hangingPunct="1">
              <a:spcBef>
                <a:spcPct val="20000"/>
              </a:spcBef>
              <a:buFont typeface="Arial" pitchFamily="34" charset="0"/>
              <a:buNone/>
              <a:defRPr sz="10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05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base">
              <a:lnSpc>
                <a:spcPct val="150000"/>
              </a:lnSpc>
              <a:spcAft>
                <a:spcPct val="0"/>
              </a:spcAft>
              <a:defRPr/>
            </a:pPr>
            <a:r>
              <a:rPr lang="en-US" altLang="ko-KR" sz="1200" dirty="0">
                <a:solidFill>
                  <a:prstClr val="black"/>
                </a:solidFill>
                <a:latin typeface="Arial" panose="020B0604020202020204" pitchFamily="34" charset="0"/>
                <a:ea typeface="맑은 고딕" pitchFamily="50" charset="-127"/>
                <a:cs typeface="Arial" panose="020B0604020202020204" pitchFamily="34" charset="0"/>
              </a:rPr>
              <a:t>Responding to rising energy costs</a:t>
            </a:r>
          </a:p>
          <a:p>
            <a:pPr fontAlgn="base">
              <a:lnSpc>
                <a:spcPct val="150000"/>
              </a:lnSpc>
              <a:spcAft>
                <a:spcPct val="0"/>
              </a:spcAft>
              <a:defRPr/>
            </a:pPr>
            <a:r>
              <a:rPr lang="en-US" altLang="ko-KR" sz="1200" dirty="0">
                <a:solidFill>
                  <a:prstClr val="black"/>
                </a:solidFill>
                <a:latin typeface="Arial" panose="020B0604020202020204" pitchFamily="34" charset="0"/>
                <a:ea typeface="맑은 고딕" pitchFamily="50" charset="-127"/>
                <a:cs typeface="Arial" panose="020B0604020202020204" pitchFamily="34" charset="0"/>
              </a:rPr>
              <a:t>It is possible to secure a healthy and pleasant living environment</a:t>
            </a:r>
            <a:endParaRPr lang="uk-UA" sz="1200" dirty="0">
              <a:solidFill>
                <a:prstClr val="black"/>
              </a:solidFill>
              <a:latin typeface="Arial" panose="020B0604020202020204" pitchFamily="34" charset="0"/>
              <a:ea typeface="맑은 고딕" pitchFamily="50" charset="-127"/>
              <a:cs typeface="Arial" panose="020B0604020202020204" pitchFamily="34" charset="0"/>
            </a:endParaRPr>
          </a:p>
        </p:txBody>
      </p:sp>
      <p:sp>
        <p:nvSpPr>
          <p:cNvPr id="28" name="Rectangle 1"/>
          <p:cNvSpPr>
            <a:spLocks noChangeArrowheads="1"/>
          </p:cNvSpPr>
          <p:nvPr/>
        </p:nvSpPr>
        <p:spPr bwMode="auto">
          <a:xfrm>
            <a:off x="7520156" y="3146073"/>
            <a:ext cx="2043829" cy="377924"/>
          </a:xfrm>
          <a:prstGeom prst="rect">
            <a:avLst/>
          </a:prstGeom>
          <a:noFill/>
          <a:ln>
            <a:noFill/>
          </a:ln>
          <a:effectLst/>
        </p:spPr>
        <p:txBody>
          <a:bodyPr vert="horz" wrap="none" lIns="0" tIns="0" rIns="0" bIns="0" numCol="1" anchor="ctr" anchorCtr="0" compatLnSpc="1">
            <a:prstTxWarp prst="textNoShape">
              <a:avLst/>
            </a:prstTxWarp>
            <a:spAutoFit/>
          </a:bodyPr>
          <a:lstStyle/>
          <a:p>
            <a:pPr defTabSz="1069299"/>
            <a:r>
              <a:rPr lang="en-US" altLang="ko-KR" sz="2456" b="1" dirty="0">
                <a:solidFill>
                  <a:srgbClr val="C00000"/>
                </a:solidFill>
                <a:latin typeface="Arial" panose="020B0604020202020204" pitchFamily="34" charset="0"/>
                <a:cs typeface="Arial" panose="020B0604020202020204" pitchFamily="34" charset="0"/>
              </a:rPr>
              <a:t>Push!! Push!!</a:t>
            </a:r>
            <a:endParaRPr lang="ko-KR" altLang="ko-KR" sz="2456" b="1" dirty="0">
              <a:solidFill>
                <a:srgbClr val="C00000"/>
              </a:solidFill>
              <a:latin typeface="Arial" panose="020B0604020202020204" pitchFamily="34" charset="0"/>
              <a:cs typeface="Arial" panose="020B0604020202020204" pitchFamily="34" charset="0"/>
            </a:endParaRPr>
          </a:p>
        </p:txBody>
      </p:sp>
      <p:sp>
        <p:nvSpPr>
          <p:cNvPr id="27" name="내용 개체 틀 1">
            <a:extLst>
              <a:ext uri="{FF2B5EF4-FFF2-40B4-BE49-F238E27FC236}">
                <a16:creationId xmlns:a16="http://schemas.microsoft.com/office/drawing/2014/main" id="{8CC225C1-41E6-49FD-A55D-290F6CEC38DD}"/>
              </a:ext>
            </a:extLst>
          </p:cNvPr>
          <p:cNvSpPr>
            <a:spLocks noGrp="1"/>
          </p:cNvSpPr>
          <p:nvPr>
            <p:ph idx="1"/>
          </p:nvPr>
        </p:nvSpPr>
        <p:spPr>
          <a:xfrm>
            <a:off x="136097" y="1078669"/>
            <a:ext cx="10401762" cy="1127623"/>
          </a:xfrm>
        </p:spPr>
        <p:txBody>
          <a:bodyPr/>
          <a:lstStyle/>
          <a:p>
            <a:r>
              <a:rPr lang="en-US" altLang="ko-KR" sz="1800" dirty="0">
                <a:latin typeface="Arial" panose="020B0604020202020204" pitchFamily="34" charset="0"/>
                <a:ea typeface="HY울릉도B"/>
                <a:cs typeface="Arial" panose="020B0604020202020204" pitchFamily="34" charset="0"/>
              </a:rPr>
              <a:t>ZEB </a:t>
            </a:r>
            <a:r>
              <a:rPr lang="en-US" altLang="ko-KR" sz="1800" b="1" dirty="0">
                <a:latin typeface="Arial" panose="020B0604020202020204" pitchFamily="34" charset="0"/>
                <a:cs typeface="Arial" panose="020B0604020202020204" pitchFamily="34" charset="0"/>
              </a:rPr>
              <a:t>Responsibility &amp; Want</a:t>
            </a:r>
            <a:r>
              <a:rPr lang="en-US" altLang="ko-KR" sz="1600" b="1" dirty="0"/>
              <a:t> </a:t>
            </a:r>
            <a:endParaRPr kumimoji="0" lang="en-US" altLang="ko-KR" sz="16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1868526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80F0BCA0-2A7C-4017-9E58-6CF473A04816}"/>
              </a:ext>
            </a:extLst>
          </p:cNvPr>
          <p:cNvPicPr>
            <a:picLocks noChangeAspect="1"/>
          </p:cNvPicPr>
          <p:nvPr/>
        </p:nvPicPr>
        <p:blipFill rotWithShape="1">
          <a:blip r:embed="rId2"/>
          <a:srcRect t="1" b="6505"/>
          <a:stretch/>
        </p:blipFill>
        <p:spPr>
          <a:xfrm>
            <a:off x="8046" y="838731"/>
            <a:ext cx="10746050" cy="6722532"/>
          </a:xfrm>
          <a:prstGeom prst="rect">
            <a:avLst/>
          </a:prstGeom>
        </p:spPr>
      </p:pic>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 – lifestyle</a:t>
            </a:r>
          </a:p>
        </p:txBody>
      </p:sp>
      <p:sp>
        <p:nvSpPr>
          <p:cNvPr id="9" name="내용 개체 틀 2">
            <a:extLst>
              <a:ext uri="{FF2B5EF4-FFF2-40B4-BE49-F238E27FC236}">
                <a16:creationId xmlns:a16="http://schemas.microsoft.com/office/drawing/2014/main" id="{432A2801-6C03-43D1-95B9-795684C05701}"/>
              </a:ext>
            </a:extLst>
          </p:cNvPr>
          <p:cNvSpPr txBox="1">
            <a:spLocks/>
          </p:cNvSpPr>
          <p:nvPr/>
        </p:nvSpPr>
        <p:spPr bwMode="auto">
          <a:xfrm>
            <a:off x="-1206028" y="1728788"/>
            <a:ext cx="5022850" cy="365130"/>
          </a:xfrm>
          <a:prstGeom prst="rect">
            <a:avLst/>
          </a:prstGeom>
          <a:noFill/>
          <a:ln w="50800">
            <a:noFill/>
            <a:prstDash val="sysDot"/>
            <a:miter lim="800000"/>
            <a:headEnd/>
            <a:tailEnd/>
          </a:ln>
        </p:spPr>
        <p:txBody>
          <a:bodyPr vert="horz" wrap="square" lIns="104306" tIns="52153" rIns="104306" bIns="52153" numCol="1" anchor="ctr" anchorCtr="0" compatLnSpc="1">
            <a:prstTxWarp prst="textNoShape">
              <a:avLst/>
            </a:prstTxWarp>
          </a:bodyPr>
          <a:lstStyle>
            <a:lvl1pPr marL="208250" indent="-208250" algn="l" defTabSz="1042988" rtl="0" eaLnBrk="0" fontAlgn="base" latinLnBrk="1" hangingPunct="0">
              <a:spcBef>
                <a:spcPct val="20000"/>
              </a:spcBef>
              <a:spcAft>
                <a:spcPct val="0"/>
              </a:spcAft>
              <a:buClrTx/>
              <a:buFontTx/>
              <a:buNone/>
              <a:defRPr sz="2400" b="1" kern="1200" baseline="0">
                <a:solidFill>
                  <a:srgbClr val="C00000"/>
                </a:solidFill>
                <a:latin typeface="Arial" panose="020B0604020202020204" pitchFamily="34" charset="0"/>
                <a:ea typeface="HY견고딕" pitchFamily="18" charset="-127"/>
                <a:cs typeface="Arial" pitchFamily="34" charset="0"/>
              </a:defRPr>
            </a:lvl1pPr>
            <a:lvl2pPr marL="615693" indent="-208250" algn="l" defTabSz="1042988" rtl="0" eaLnBrk="0" fontAlgn="base" latinLnBrk="1" hangingPunct="0">
              <a:spcBef>
                <a:spcPct val="20000"/>
              </a:spcBef>
              <a:spcAft>
                <a:spcPct val="0"/>
              </a:spcAft>
              <a:buFont typeface="Arial" charset="0"/>
              <a:buChar char="–"/>
              <a:defRPr sz="1800" b="0" kern="1200">
                <a:solidFill>
                  <a:schemeClr val="tx1"/>
                </a:solidFill>
                <a:latin typeface="맑은 고딕" pitchFamily="50" charset="-127"/>
                <a:ea typeface="맑은 고딕" pitchFamily="50" charset="-127"/>
                <a:cs typeface="+mn-cs"/>
              </a:defRPr>
            </a:lvl2pPr>
            <a:lvl3pPr marL="1024947" indent="-210060" algn="l" defTabSz="1042988" rtl="0" eaLnBrk="0" fontAlgn="base" latinLnBrk="1" hangingPunct="0">
              <a:spcBef>
                <a:spcPct val="20000"/>
              </a:spcBef>
              <a:spcAft>
                <a:spcPct val="0"/>
              </a:spcAft>
              <a:buFont typeface="Arial" charset="0"/>
              <a:buChar char="•"/>
              <a:defRPr sz="1600" b="0" kern="1200">
                <a:solidFill>
                  <a:schemeClr val="tx1"/>
                </a:solidFill>
                <a:latin typeface="맑은 고딕" pitchFamily="50" charset="-127"/>
                <a:ea typeface="맑은 고딕" pitchFamily="50" charset="-127"/>
                <a:cs typeface="+mn-cs"/>
              </a:defRPr>
            </a:lvl3pPr>
            <a:lvl4pPr marL="1432392" indent="-210060" algn="l" defTabSz="1042988" rtl="0" eaLnBrk="0" fontAlgn="base" latinLnBrk="1" hangingPunct="0">
              <a:spcBef>
                <a:spcPct val="20000"/>
              </a:spcBef>
              <a:spcAft>
                <a:spcPct val="0"/>
              </a:spcAft>
              <a:buFont typeface="Wingdings" pitchFamily="2" charset="2"/>
              <a:buChar char="Ø"/>
              <a:defRPr sz="1400" b="0" kern="1200">
                <a:solidFill>
                  <a:schemeClr val="tx1"/>
                </a:solidFill>
                <a:latin typeface="맑은 고딕" pitchFamily="50" charset="-127"/>
                <a:ea typeface="맑은 고딕" pitchFamily="50" charset="-127"/>
                <a:cs typeface="+mn-cs"/>
              </a:defRPr>
            </a:lvl4pPr>
            <a:lvl5pPr marL="1839835" indent="-199195" algn="l" defTabSz="1042988" rtl="0" eaLnBrk="0" fontAlgn="base" latinLnBrk="1" hangingPunct="0">
              <a:spcBef>
                <a:spcPct val="20000"/>
              </a:spcBef>
              <a:spcAft>
                <a:spcPct val="0"/>
              </a:spcAft>
              <a:buFont typeface="Arial" charset="0"/>
              <a:buChar char="»"/>
              <a:defRPr sz="1400" b="0" kern="1200">
                <a:solidFill>
                  <a:schemeClr val="tx1"/>
                </a:solidFill>
                <a:latin typeface="맑은 고딕" pitchFamily="50" charset="-127"/>
                <a:ea typeface="맑은 고딕" pitchFamily="50" charset="-127"/>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algn="ctr" latinLnBrk="1"/>
            <a:r>
              <a:rPr lang="en-US" altLang="ko-KR" sz="4000" b="1" dirty="0">
                <a:solidFill>
                  <a:srgbClr val="FFFFFF"/>
                </a:solidFill>
                <a:effectLst>
                  <a:outerShdw blurRad="38100" dist="38100" dir="2700000" algn="tl">
                    <a:srgbClr val="000000">
                      <a:alpha val="43137"/>
                    </a:srgbClr>
                  </a:outerShdw>
                </a:effectLst>
                <a:latin typeface="Arial"/>
              </a:rPr>
              <a:t>Lifestyle</a:t>
            </a:r>
          </a:p>
        </p:txBody>
      </p:sp>
    </p:spTree>
    <p:extLst>
      <p:ext uri="{BB962C8B-B14F-4D97-AF65-F5344CB8AC3E}">
        <p14:creationId xmlns:p14="http://schemas.microsoft.com/office/powerpoint/2010/main" val="1511317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 – lifestyle</a:t>
            </a:r>
          </a:p>
        </p:txBody>
      </p:sp>
      <p:sp>
        <p:nvSpPr>
          <p:cNvPr id="5" name="내용 개체 틀 1">
            <a:extLst>
              <a:ext uri="{FF2B5EF4-FFF2-40B4-BE49-F238E27FC236}">
                <a16:creationId xmlns:a16="http://schemas.microsoft.com/office/drawing/2014/main" id="{2A80B29F-B0CB-4498-BFD5-C436B44E8C68}"/>
              </a:ext>
            </a:extLst>
          </p:cNvPr>
          <p:cNvSpPr>
            <a:spLocks noGrp="1"/>
          </p:cNvSpPr>
          <p:nvPr>
            <p:ph idx="1"/>
          </p:nvPr>
        </p:nvSpPr>
        <p:spPr>
          <a:xfrm>
            <a:off x="145819" y="1080331"/>
            <a:ext cx="9449031" cy="1296144"/>
          </a:xfrm>
        </p:spPr>
        <p:txBody>
          <a:bodyPr/>
          <a:lstStyle/>
          <a:p>
            <a:r>
              <a:rPr lang="en-US" altLang="ko-KR" dirty="0"/>
              <a:t>D</a:t>
            </a:r>
            <a:r>
              <a:rPr lang="en-US" altLang="ko-KR" sz="1800" b="1" dirty="0"/>
              <a:t>ifferent lifestyle </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The floor heating method used in Korea for more than 1000 years is being applied to residential facilities in a modified form in modern architecture.</a:t>
            </a:r>
          </a:p>
        </p:txBody>
      </p:sp>
      <p:grpSp>
        <p:nvGrpSpPr>
          <p:cNvPr id="2" name="그룹 1">
            <a:extLst>
              <a:ext uri="{FF2B5EF4-FFF2-40B4-BE49-F238E27FC236}">
                <a16:creationId xmlns:a16="http://schemas.microsoft.com/office/drawing/2014/main" id="{5FC9035F-AB5D-4482-8DC9-6180F08B1E53}"/>
              </a:ext>
            </a:extLst>
          </p:cNvPr>
          <p:cNvGrpSpPr/>
          <p:nvPr/>
        </p:nvGrpSpPr>
        <p:grpSpPr>
          <a:xfrm>
            <a:off x="322743" y="2830154"/>
            <a:ext cx="10032971" cy="4297212"/>
            <a:chOff x="322743" y="3156038"/>
            <a:chExt cx="9272107" cy="3971327"/>
          </a:xfrm>
        </p:grpSpPr>
        <p:pic>
          <p:nvPicPr>
            <p:cNvPr id="6" name="Picture 2" descr="M:\000_개인폴더(일주일단위 삭제)\최정만\열화상카메라\110101\output\596_s.jpg">
              <a:extLst>
                <a:ext uri="{FF2B5EF4-FFF2-40B4-BE49-F238E27FC236}">
                  <a16:creationId xmlns:a16="http://schemas.microsoft.com/office/drawing/2014/main" id="{DFA08AA8-E348-41F0-AFD2-7AE10AB9F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7679" y="3169322"/>
              <a:ext cx="6457171" cy="3958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www.zehnder-systems.com/international/comfosystems/upload/v12_de_DE_img_d217_2_thumb.jpg">
              <a:extLst>
                <a:ext uri="{FF2B5EF4-FFF2-40B4-BE49-F238E27FC236}">
                  <a16:creationId xmlns:a16="http://schemas.microsoft.com/office/drawing/2014/main" id="{56CF4F8F-97C1-4E47-883E-02EDE0827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43" y="3156038"/>
              <a:ext cx="3312015" cy="3971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29689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 – lifestyle</a:t>
            </a:r>
          </a:p>
        </p:txBody>
      </p:sp>
      <p:sp>
        <p:nvSpPr>
          <p:cNvPr id="5" name="내용 개체 틀 1">
            <a:extLst>
              <a:ext uri="{FF2B5EF4-FFF2-40B4-BE49-F238E27FC236}">
                <a16:creationId xmlns:a16="http://schemas.microsoft.com/office/drawing/2014/main" id="{2A80B29F-B0CB-4498-BFD5-C436B44E8C68}"/>
              </a:ext>
            </a:extLst>
          </p:cNvPr>
          <p:cNvSpPr>
            <a:spLocks noGrp="1"/>
          </p:cNvSpPr>
          <p:nvPr>
            <p:ph idx="1"/>
          </p:nvPr>
        </p:nvSpPr>
        <p:spPr>
          <a:xfrm>
            <a:off x="145819" y="1080331"/>
            <a:ext cx="9449031" cy="1296144"/>
          </a:xfrm>
        </p:spPr>
        <p:txBody>
          <a:bodyPr/>
          <a:lstStyle/>
          <a:p>
            <a:r>
              <a:rPr lang="en-US" altLang="ko-KR" sz="1800" b="1" dirty="0"/>
              <a:t>Criteria suitable for local residential culture</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dirty="0"/>
              <a:t>In early days of Korean </a:t>
            </a:r>
            <a:r>
              <a:rPr lang="en-US" altLang="ko-KR" dirty="0" err="1"/>
              <a:t>passivehouse</a:t>
            </a:r>
            <a:r>
              <a:rPr lang="en-US" altLang="ko-KR" dirty="0"/>
              <a:t>, heat is stored in mortal with high-temperature boiler. And it got worse when it release its heat during morning, the time when it starts to obtain solar radiation. It cause an overheating and people tend to open the window because of it.</a:t>
            </a:r>
          </a:p>
        </p:txBody>
      </p:sp>
      <p:grpSp>
        <p:nvGrpSpPr>
          <p:cNvPr id="8" name="그룹 7">
            <a:extLst>
              <a:ext uri="{FF2B5EF4-FFF2-40B4-BE49-F238E27FC236}">
                <a16:creationId xmlns:a16="http://schemas.microsoft.com/office/drawing/2014/main" id="{F16E833C-C895-403D-B2F3-DE2D8D3A1B83}"/>
              </a:ext>
            </a:extLst>
          </p:cNvPr>
          <p:cNvGrpSpPr/>
          <p:nvPr/>
        </p:nvGrpSpPr>
        <p:grpSpPr>
          <a:xfrm>
            <a:off x="1021524" y="2591158"/>
            <a:ext cx="8861680" cy="4573232"/>
            <a:chOff x="-840459" y="2147060"/>
            <a:chExt cx="12449795" cy="4980734"/>
          </a:xfrm>
        </p:grpSpPr>
        <p:cxnSp>
          <p:nvCxnSpPr>
            <p:cNvPr id="9" name="직선 연결선 8">
              <a:extLst>
                <a:ext uri="{FF2B5EF4-FFF2-40B4-BE49-F238E27FC236}">
                  <a16:creationId xmlns:a16="http://schemas.microsoft.com/office/drawing/2014/main" id="{ED1E333A-095F-4A9F-A7A1-E82F32FD998B}"/>
                </a:ext>
              </a:extLst>
            </p:cNvPr>
            <p:cNvCxnSpPr/>
            <p:nvPr/>
          </p:nvCxnSpPr>
          <p:spPr>
            <a:xfrm>
              <a:off x="2054225" y="2406650"/>
              <a:ext cx="0" cy="4325938"/>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F503A9D-F5E4-4BA2-8BEF-0BB9DA073CAE}"/>
                </a:ext>
              </a:extLst>
            </p:cNvPr>
            <p:cNvCxnSpPr/>
            <p:nvPr/>
          </p:nvCxnSpPr>
          <p:spPr>
            <a:xfrm>
              <a:off x="1477963" y="6375400"/>
              <a:ext cx="8266112" cy="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1" name="자유형 11">
              <a:extLst>
                <a:ext uri="{FF2B5EF4-FFF2-40B4-BE49-F238E27FC236}">
                  <a16:creationId xmlns:a16="http://schemas.microsoft.com/office/drawing/2014/main" id="{2D22B78D-02B8-4E20-92AF-54DAEEF74A7C}"/>
                </a:ext>
              </a:extLst>
            </p:cNvPr>
            <p:cNvSpPr/>
            <p:nvPr/>
          </p:nvSpPr>
          <p:spPr>
            <a:xfrm>
              <a:off x="2693988" y="2955925"/>
              <a:ext cx="6337300" cy="3127375"/>
            </a:xfrm>
            <a:custGeom>
              <a:avLst/>
              <a:gdLst>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02936 w 6336792"/>
                <a:gd name="connsiteY2" fmla="*/ 3099816 h 3127248"/>
                <a:gd name="connsiteX3" fmla="*/ 6336792 w 6336792"/>
                <a:gd name="connsiteY3" fmla="*/ 3127248 h 3127248"/>
                <a:gd name="connsiteX0" fmla="*/ 0 w 6336792"/>
                <a:gd name="connsiteY0" fmla="*/ 0 h 3127248"/>
                <a:gd name="connsiteX1" fmla="*/ 950976 w 6336792"/>
                <a:gd name="connsiteY1" fmla="*/ 1554480 h 3127248"/>
                <a:gd name="connsiteX2" fmla="*/ 5202936 w 6336792"/>
                <a:gd name="connsiteY2" fmla="*/ 3099816 h 3127248"/>
                <a:gd name="connsiteX3" fmla="*/ 6336792 w 6336792"/>
                <a:gd name="connsiteY3" fmla="*/ 3127248 h 3127248"/>
              </a:gdLst>
              <a:ahLst/>
              <a:cxnLst>
                <a:cxn ang="0">
                  <a:pos x="connsiteX0" y="connsiteY0"/>
                </a:cxn>
                <a:cxn ang="0">
                  <a:pos x="connsiteX1" y="connsiteY1"/>
                </a:cxn>
                <a:cxn ang="0">
                  <a:pos x="connsiteX2" y="connsiteY2"/>
                </a:cxn>
                <a:cxn ang="0">
                  <a:pos x="connsiteX3" y="connsiteY3"/>
                </a:cxn>
              </a:cxnLst>
              <a:rect l="l" t="t" r="r" b="b"/>
              <a:pathLst>
                <a:path w="6336792" h="3127248">
                  <a:moveTo>
                    <a:pt x="0" y="0"/>
                  </a:moveTo>
                  <a:cubicBezTo>
                    <a:pt x="188976" y="509016"/>
                    <a:pt x="249936" y="990600"/>
                    <a:pt x="950976" y="1554480"/>
                  </a:cubicBezTo>
                  <a:cubicBezTo>
                    <a:pt x="2304288" y="2526792"/>
                    <a:pt x="3711385" y="2944021"/>
                    <a:pt x="5202936" y="3099816"/>
                  </a:cubicBezTo>
                  <a:cubicBezTo>
                    <a:pt x="5581895" y="3139399"/>
                    <a:pt x="5913120" y="3108960"/>
                    <a:pt x="6336792" y="3127248"/>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403">
                <a:latin typeface="Arial" panose="020B0604020202020204" pitchFamily="34" charset="0"/>
                <a:cs typeface="Arial" panose="020B0604020202020204" pitchFamily="34" charset="0"/>
              </a:endParaRPr>
            </a:p>
          </p:txBody>
        </p:sp>
        <p:sp>
          <p:nvSpPr>
            <p:cNvPr id="12" name="자유형 12">
              <a:extLst>
                <a:ext uri="{FF2B5EF4-FFF2-40B4-BE49-F238E27FC236}">
                  <a16:creationId xmlns:a16="http://schemas.microsoft.com/office/drawing/2014/main" id="{75EA638A-B8DD-4734-BECD-488B1B89933C}"/>
                </a:ext>
              </a:extLst>
            </p:cNvPr>
            <p:cNvSpPr/>
            <p:nvPr/>
          </p:nvSpPr>
          <p:spPr>
            <a:xfrm>
              <a:off x="2700338" y="2952750"/>
              <a:ext cx="6318250" cy="2724150"/>
            </a:xfrm>
            <a:custGeom>
              <a:avLst/>
              <a:gdLst>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30368 w 6336792"/>
                <a:gd name="connsiteY2" fmla="*/ 3044952 h 3127248"/>
                <a:gd name="connsiteX3" fmla="*/ 6336792 w 6336792"/>
                <a:gd name="connsiteY3" fmla="*/ 3127248 h 3127248"/>
                <a:gd name="connsiteX0" fmla="*/ 0 w 6336792"/>
                <a:gd name="connsiteY0" fmla="*/ 0 h 3127248"/>
                <a:gd name="connsiteX1" fmla="*/ 950976 w 6336792"/>
                <a:gd name="connsiteY1" fmla="*/ 1554480 h 3127248"/>
                <a:gd name="connsiteX2" fmla="*/ 5202936 w 6336792"/>
                <a:gd name="connsiteY2" fmla="*/ 3099816 h 3127248"/>
                <a:gd name="connsiteX3" fmla="*/ 6336792 w 6336792"/>
                <a:gd name="connsiteY3" fmla="*/ 3127248 h 3127248"/>
                <a:gd name="connsiteX0" fmla="*/ 0 w 6336792"/>
                <a:gd name="connsiteY0" fmla="*/ 0 h 3127248"/>
                <a:gd name="connsiteX1" fmla="*/ 950976 w 6336792"/>
                <a:gd name="connsiteY1" fmla="*/ 1554480 h 3127248"/>
                <a:gd name="connsiteX2" fmla="*/ 5202936 w 6336792"/>
                <a:gd name="connsiteY2" fmla="*/ 3099816 h 3127248"/>
                <a:gd name="connsiteX3" fmla="*/ 6336792 w 6336792"/>
                <a:gd name="connsiteY3" fmla="*/ 3127248 h 3127248"/>
                <a:gd name="connsiteX0" fmla="*/ 0 w 6336792"/>
                <a:gd name="connsiteY0" fmla="*/ 0 h 3127248"/>
                <a:gd name="connsiteX1" fmla="*/ 950976 w 6336792"/>
                <a:gd name="connsiteY1" fmla="*/ 1554480 h 3127248"/>
                <a:gd name="connsiteX2" fmla="*/ 4818888 w 6336792"/>
                <a:gd name="connsiteY2" fmla="*/ 2770632 h 3127248"/>
                <a:gd name="connsiteX3" fmla="*/ 6336792 w 6336792"/>
                <a:gd name="connsiteY3" fmla="*/ 3127248 h 3127248"/>
                <a:gd name="connsiteX0" fmla="*/ 0 w 6355080"/>
                <a:gd name="connsiteY0" fmla="*/ 0 h 2911880"/>
                <a:gd name="connsiteX1" fmla="*/ 950976 w 6355080"/>
                <a:gd name="connsiteY1" fmla="*/ 1554480 h 2911880"/>
                <a:gd name="connsiteX2" fmla="*/ 4818888 w 6355080"/>
                <a:gd name="connsiteY2" fmla="*/ 2770632 h 2911880"/>
                <a:gd name="connsiteX3" fmla="*/ 6355080 w 6355080"/>
                <a:gd name="connsiteY3" fmla="*/ 2898648 h 2911880"/>
                <a:gd name="connsiteX0" fmla="*/ 0 w 6355080"/>
                <a:gd name="connsiteY0" fmla="*/ 0 h 2898648"/>
                <a:gd name="connsiteX1" fmla="*/ 950976 w 6355080"/>
                <a:gd name="connsiteY1" fmla="*/ 1554480 h 2898648"/>
                <a:gd name="connsiteX2" fmla="*/ 4818888 w 6355080"/>
                <a:gd name="connsiteY2" fmla="*/ 2770632 h 2898648"/>
                <a:gd name="connsiteX3" fmla="*/ 6355080 w 6355080"/>
                <a:gd name="connsiteY3" fmla="*/ 2898648 h 2898648"/>
                <a:gd name="connsiteX0" fmla="*/ 0 w 6355080"/>
                <a:gd name="connsiteY0" fmla="*/ 0 h 2898648"/>
                <a:gd name="connsiteX1" fmla="*/ 950976 w 6355080"/>
                <a:gd name="connsiteY1" fmla="*/ 1554480 h 2898648"/>
                <a:gd name="connsiteX2" fmla="*/ 4818888 w 6355080"/>
                <a:gd name="connsiteY2" fmla="*/ 2770632 h 2898648"/>
                <a:gd name="connsiteX3" fmla="*/ 6355080 w 6355080"/>
                <a:gd name="connsiteY3" fmla="*/ 2898648 h 2898648"/>
                <a:gd name="connsiteX0" fmla="*/ 0 w 6355080"/>
                <a:gd name="connsiteY0" fmla="*/ 0 h 2898648"/>
                <a:gd name="connsiteX1" fmla="*/ 950976 w 6355080"/>
                <a:gd name="connsiteY1" fmla="*/ 1554480 h 2898648"/>
                <a:gd name="connsiteX2" fmla="*/ 4818888 w 6355080"/>
                <a:gd name="connsiteY2" fmla="*/ 2770632 h 2898648"/>
                <a:gd name="connsiteX3" fmla="*/ 6355080 w 6355080"/>
                <a:gd name="connsiteY3" fmla="*/ 2898648 h 2898648"/>
                <a:gd name="connsiteX0" fmla="*/ 0 w 6355080"/>
                <a:gd name="connsiteY0" fmla="*/ 0 h 2898648"/>
                <a:gd name="connsiteX1" fmla="*/ 950976 w 6355080"/>
                <a:gd name="connsiteY1" fmla="*/ 1554480 h 2898648"/>
                <a:gd name="connsiteX2" fmla="*/ 4818888 w 6355080"/>
                <a:gd name="connsiteY2" fmla="*/ 2770632 h 2898648"/>
                <a:gd name="connsiteX3" fmla="*/ 6355080 w 6355080"/>
                <a:gd name="connsiteY3" fmla="*/ 2898648 h 2898648"/>
                <a:gd name="connsiteX0" fmla="*/ 0 w 6400800"/>
                <a:gd name="connsiteY0" fmla="*/ 0 h 2896816"/>
                <a:gd name="connsiteX1" fmla="*/ 950976 w 6400800"/>
                <a:gd name="connsiteY1" fmla="*/ 1554480 h 2896816"/>
                <a:gd name="connsiteX2" fmla="*/ 4818888 w 6400800"/>
                <a:gd name="connsiteY2" fmla="*/ 2770632 h 2896816"/>
                <a:gd name="connsiteX3" fmla="*/ 6400800 w 6400800"/>
                <a:gd name="connsiteY3" fmla="*/ 2889504 h 2896816"/>
                <a:gd name="connsiteX0" fmla="*/ 0 w 6400800"/>
                <a:gd name="connsiteY0" fmla="*/ 0 h 2889504"/>
                <a:gd name="connsiteX1" fmla="*/ 950976 w 6400800"/>
                <a:gd name="connsiteY1" fmla="*/ 1554480 h 2889504"/>
                <a:gd name="connsiteX2" fmla="*/ 4818888 w 6400800"/>
                <a:gd name="connsiteY2" fmla="*/ 2770632 h 2889504"/>
                <a:gd name="connsiteX3" fmla="*/ 6400800 w 6400800"/>
                <a:gd name="connsiteY3" fmla="*/ 2889504 h 2889504"/>
                <a:gd name="connsiteX0" fmla="*/ 0 w 6400800"/>
                <a:gd name="connsiteY0" fmla="*/ 0 h 2889504"/>
                <a:gd name="connsiteX1" fmla="*/ 950976 w 6400800"/>
                <a:gd name="connsiteY1" fmla="*/ 1554480 h 2889504"/>
                <a:gd name="connsiteX2" fmla="*/ 4773168 w 6400800"/>
                <a:gd name="connsiteY2" fmla="*/ 2615184 h 2889504"/>
                <a:gd name="connsiteX3" fmla="*/ 6400800 w 6400800"/>
                <a:gd name="connsiteY3" fmla="*/ 2889504 h 2889504"/>
                <a:gd name="connsiteX0" fmla="*/ 0 w 6373368"/>
                <a:gd name="connsiteY0" fmla="*/ 0 h 2734056"/>
                <a:gd name="connsiteX1" fmla="*/ 950976 w 6373368"/>
                <a:gd name="connsiteY1" fmla="*/ 1554480 h 2734056"/>
                <a:gd name="connsiteX2" fmla="*/ 4773168 w 6373368"/>
                <a:gd name="connsiteY2" fmla="*/ 2615184 h 2734056"/>
                <a:gd name="connsiteX3" fmla="*/ 6373368 w 6373368"/>
                <a:gd name="connsiteY3" fmla="*/ 2734056 h 2734056"/>
                <a:gd name="connsiteX0" fmla="*/ 0 w 6373368"/>
                <a:gd name="connsiteY0" fmla="*/ 0 h 2734056"/>
                <a:gd name="connsiteX1" fmla="*/ 950976 w 6373368"/>
                <a:gd name="connsiteY1" fmla="*/ 1554480 h 2734056"/>
                <a:gd name="connsiteX2" fmla="*/ 4773168 w 6373368"/>
                <a:gd name="connsiteY2" fmla="*/ 2615184 h 2734056"/>
                <a:gd name="connsiteX3" fmla="*/ 6373368 w 6373368"/>
                <a:gd name="connsiteY3" fmla="*/ 2734056 h 2734056"/>
                <a:gd name="connsiteX0" fmla="*/ 0 w 6373368"/>
                <a:gd name="connsiteY0" fmla="*/ 0 h 2734056"/>
                <a:gd name="connsiteX1" fmla="*/ 950976 w 6373368"/>
                <a:gd name="connsiteY1" fmla="*/ 1554480 h 2734056"/>
                <a:gd name="connsiteX2" fmla="*/ 4773168 w 6373368"/>
                <a:gd name="connsiteY2" fmla="*/ 2615184 h 2734056"/>
                <a:gd name="connsiteX3" fmla="*/ 6373368 w 6373368"/>
                <a:gd name="connsiteY3" fmla="*/ 2734056 h 2734056"/>
                <a:gd name="connsiteX0" fmla="*/ 0 w 6318504"/>
                <a:gd name="connsiteY0" fmla="*/ 0 h 2701101"/>
                <a:gd name="connsiteX1" fmla="*/ 950976 w 6318504"/>
                <a:gd name="connsiteY1" fmla="*/ 1554480 h 2701101"/>
                <a:gd name="connsiteX2" fmla="*/ 4773168 w 6318504"/>
                <a:gd name="connsiteY2" fmla="*/ 2615184 h 2701101"/>
                <a:gd name="connsiteX3" fmla="*/ 6318504 w 6318504"/>
                <a:gd name="connsiteY3" fmla="*/ 2679192 h 2701101"/>
                <a:gd name="connsiteX0" fmla="*/ 0 w 6318504"/>
                <a:gd name="connsiteY0" fmla="*/ 0 h 2710795"/>
                <a:gd name="connsiteX1" fmla="*/ 950976 w 6318504"/>
                <a:gd name="connsiteY1" fmla="*/ 1554480 h 2710795"/>
                <a:gd name="connsiteX2" fmla="*/ 4773168 w 6318504"/>
                <a:gd name="connsiteY2" fmla="*/ 2615184 h 2710795"/>
                <a:gd name="connsiteX3" fmla="*/ 6318504 w 6318504"/>
                <a:gd name="connsiteY3" fmla="*/ 2679192 h 2710795"/>
                <a:gd name="connsiteX0" fmla="*/ 0 w 6318504"/>
                <a:gd name="connsiteY0" fmla="*/ 0 h 2679192"/>
                <a:gd name="connsiteX1" fmla="*/ 950976 w 6318504"/>
                <a:gd name="connsiteY1" fmla="*/ 1554480 h 2679192"/>
                <a:gd name="connsiteX2" fmla="*/ 4773168 w 6318504"/>
                <a:gd name="connsiteY2" fmla="*/ 2615184 h 2679192"/>
                <a:gd name="connsiteX3" fmla="*/ 6318504 w 6318504"/>
                <a:gd name="connsiteY3" fmla="*/ 2679192 h 2679192"/>
                <a:gd name="connsiteX0" fmla="*/ 0 w 6318504"/>
                <a:gd name="connsiteY0" fmla="*/ 0 h 2695530"/>
                <a:gd name="connsiteX1" fmla="*/ 950976 w 6318504"/>
                <a:gd name="connsiteY1" fmla="*/ 1554480 h 2695530"/>
                <a:gd name="connsiteX2" fmla="*/ 4764024 w 6318504"/>
                <a:gd name="connsiteY2" fmla="*/ 2651760 h 2695530"/>
                <a:gd name="connsiteX3" fmla="*/ 6318504 w 6318504"/>
                <a:gd name="connsiteY3" fmla="*/ 2679192 h 2695530"/>
                <a:gd name="connsiteX0" fmla="*/ 0 w 6318504"/>
                <a:gd name="connsiteY0" fmla="*/ 0 h 2753928"/>
                <a:gd name="connsiteX1" fmla="*/ 950976 w 6318504"/>
                <a:gd name="connsiteY1" fmla="*/ 1554480 h 2753928"/>
                <a:gd name="connsiteX2" fmla="*/ 4764024 w 6318504"/>
                <a:gd name="connsiteY2" fmla="*/ 2651760 h 2753928"/>
                <a:gd name="connsiteX3" fmla="*/ 6318504 w 6318504"/>
                <a:gd name="connsiteY3" fmla="*/ 2724912 h 2753928"/>
                <a:gd name="connsiteX0" fmla="*/ 0 w 6318504"/>
                <a:gd name="connsiteY0" fmla="*/ 0 h 2724912"/>
                <a:gd name="connsiteX1" fmla="*/ 950976 w 6318504"/>
                <a:gd name="connsiteY1" fmla="*/ 1554480 h 2724912"/>
                <a:gd name="connsiteX2" fmla="*/ 4764024 w 6318504"/>
                <a:gd name="connsiteY2" fmla="*/ 2651760 h 2724912"/>
                <a:gd name="connsiteX3" fmla="*/ 6318504 w 6318504"/>
                <a:gd name="connsiteY3" fmla="*/ 2724912 h 2724912"/>
              </a:gdLst>
              <a:ahLst/>
              <a:cxnLst>
                <a:cxn ang="0">
                  <a:pos x="connsiteX0" y="connsiteY0"/>
                </a:cxn>
                <a:cxn ang="0">
                  <a:pos x="connsiteX1" y="connsiteY1"/>
                </a:cxn>
                <a:cxn ang="0">
                  <a:pos x="connsiteX2" y="connsiteY2"/>
                </a:cxn>
                <a:cxn ang="0">
                  <a:pos x="connsiteX3" y="connsiteY3"/>
                </a:cxn>
              </a:cxnLst>
              <a:rect l="l" t="t" r="r" b="b"/>
              <a:pathLst>
                <a:path w="6318504" h="2724912">
                  <a:moveTo>
                    <a:pt x="0" y="0"/>
                  </a:moveTo>
                  <a:cubicBezTo>
                    <a:pt x="188976" y="509016"/>
                    <a:pt x="249936" y="990600"/>
                    <a:pt x="950976" y="1554480"/>
                  </a:cubicBezTo>
                  <a:cubicBezTo>
                    <a:pt x="2304288" y="2526792"/>
                    <a:pt x="3854497" y="2546397"/>
                    <a:pt x="4764024" y="2651760"/>
                  </a:cubicBezTo>
                  <a:cubicBezTo>
                    <a:pt x="5658612" y="2755392"/>
                    <a:pt x="5693664" y="2697480"/>
                    <a:pt x="6318504" y="2724912"/>
                  </a:cubicBezTo>
                </a:path>
              </a:pathLst>
            </a:custGeom>
            <a:no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403">
                <a:latin typeface="Arial" panose="020B0604020202020204" pitchFamily="34" charset="0"/>
                <a:cs typeface="Arial" panose="020B0604020202020204" pitchFamily="34" charset="0"/>
              </a:endParaRPr>
            </a:p>
          </p:txBody>
        </p:sp>
        <p:cxnSp>
          <p:nvCxnSpPr>
            <p:cNvPr id="13" name="직선 연결선 12">
              <a:extLst>
                <a:ext uri="{FF2B5EF4-FFF2-40B4-BE49-F238E27FC236}">
                  <a16:creationId xmlns:a16="http://schemas.microsoft.com/office/drawing/2014/main" id="{B64AD61C-9613-4702-BDDE-1E73E32DDB2C}"/>
                </a:ext>
              </a:extLst>
            </p:cNvPr>
            <p:cNvCxnSpPr/>
            <p:nvPr/>
          </p:nvCxnSpPr>
          <p:spPr>
            <a:xfrm flipH="1">
              <a:off x="1606550" y="5973763"/>
              <a:ext cx="75152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311125F5-52BF-4B3F-8908-63FBA89A4466}"/>
                </a:ext>
              </a:extLst>
            </p:cNvPr>
            <p:cNvCxnSpPr/>
            <p:nvPr/>
          </p:nvCxnSpPr>
          <p:spPr>
            <a:xfrm flipH="1">
              <a:off x="1606550" y="5580063"/>
              <a:ext cx="7515225"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직사각형 5">
              <a:extLst>
                <a:ext uri="{FF2B5EF4-FFF2-40B4-BE49-F238E27FC236}">
                  <a16:creationId xmlns:a16="http://schemas.microsoft.com/office/drawing/2014/main" id="{E9A787E7-B8F3-4B7A-A781-AE4BCE5652EB}"/>
                </a:ext>
              </a:extLst>
            </p:cNvPr>
            <p:cNvSpPr>
              <a:spLocks noChangeArrowheads="1"/>
            </p:cNvSpPr>
            <p:nvPr/>
          </p:nvSpPr>
          <p:spPr bwMode="auto">
            <a:xfrm>
              <a:off x="2113764" y="6704138"/>
              <a:ext cx="8922557" cy="42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621" tIns="48810" rIns="97621" bIns="48810">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r"/>
              <a:r>
                <a:rPr lang="en-US" altLang="ko-KR" sz="1403" dirty="0">
                  <a:ea typeface="맑은 고딕" pitchFamily="50" charset="-127"/>
                  <a:cs typeface="Arial" panose="020B0604020202020204" pitchFamily="34" charset="0"/>
                </a:rPr>
                <a:t>Building performance (</a:t>
              </a:r>
              <a:r>
                <a:rPr lang="en-US" altLang="ko-KR" sz="1403" dirty="0">
                  <a:ea typeface="굴림" pitchFamily="50" charset="-127"/>
                  <a:cs typeface="Arial" panose="020B0604020202020204" pitchFamily="34" charset="0"/>
                </a:rPr>
                <a:t>Calculated value), kWh/</a:t>
              </a:r>
              <a:r>
                <a:rPr lang="ko-KR" altLang="en-US" sz="1403" dirty="0">
                  <a:ea typeface="굴림" pitchFamily="50" charset="-127"/>
                  <a:cs typeface="Arial" panose="020B0604020202020204" pitchFamily="34" charset="0"/>
                </a:rPr>
                <a:t>㎡</a:t>
              </a:r>
              <a:r>
                <a:rPr lang="en-US" altLang="ko-KR" sz="1403" dirty="0">
                  <a:ea typeface="굴림" pitchFamily="50" charset="-127"/>
                  <a:cs typeface="Arial" panose="020B0604020202020204" pitchFamily="34" charset="0"/>
                </a:rPr>
                <a:t>a</a:t>
              </a:r>
              <a:endParaRPr lang="ko-KR" altLang="en-US" sz="1403" dirty="0">
                <a:ea typeface="맑은 고딕" pitchFamily="50" charset="-127"/>
                <a:cs typeface="Arial" panose="020B0604020202020204" pitchFamily="34" charset="0"/>
              </a:endParaRPr>
            </a:p>
          </p:txBody>
        </p:sp>
        <p:sp>
          <p:nvSpPr>
            <p:cNvPr id="16" name="직사각형 5">
              <a:extLst>
                <a:ext uri="{FF2B5EF4-FFF2-40B4-BE49-F238E27FC236}">
                  <a16:creationId xmlns:a16="http://schemas.microsoft.com/office/drawing/2014/main" id="{3F1C7096-6E71-4CAC-A4DA-4B8BB58930B0}"/>
                </a:ext>
              </a:extLst>
            </p:cNvPr>
            <p:cNvSpPr>
              <a:spLocks noChangeArrowheads="1"/>
            </p:cNvSpPr>
            <p:nvPr/>
          </p:nvSpPr>
          <p:spPr bwMode="auto">
            <a:xfrm>
              <a:off x="278945" y="2147060"/>
              <a:ext cx="2983909" cy="81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621" tIns="48810" rIns="97621" bIns="48810">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ko-KR" sz="1403" b="1" dirty="0">
                  <a:ea typeface="굴림" pitchFamily="50" charset="-127"/>
                  <a:cs typeface="Arial" panose="020B0604020202020204" pitchFamily="34" charset="0"/>
                </a:rPr>
                <a:t>Heating</a:t>
              </a:r>
            </a:p>
            <a:p>
              <a:r>
                <a:rPr lang="en-US" altLang="ko-KR" sz="1403" b="1" dirty="0">
                  <a:ea typeface="굴림" pitchFamily="50" charset="-127"/>
                  <a:cs typeface="Arial" panose="020B0604020202020204" pitchFamily="34" charset="0"/>
                </a:rPr>
                <a:t>Energy</a:t>
              </a:r>
            </a:p>
            <a:p>
              <a:r>
                <a:rPr lang="en-US" altLang="ko-KR" sz="1403" b="1" dirty="0">
                  <a:ea typeface="굴림" pitchFamily="50" charset="-127"/>
                  <a:cs typeface="Arial" panose="020B0604020202020204" pitchFamily="34" charset="0"/>
                </a:rPr>
                <a:t>demand</a:t>
              </a:r>
              <a:endParaRPr lang="ko-KR" altLang="en-US" sz="1403" b="1" dirty="0">
                <a:ea typeface="굴림" pitchFamily="50" charset="-127"/>
                <a:cs typeface="Arial" panose="020B0604020202020204" pitchFamily="34" charset="0"/>
              </a:endParaRPr>
            </a:p>
          </p:txBody>
        </p:sp>
        <p:sp>
          <p:nvSpPr>
            <p:cNvPr id="17" name="직사각형 5">
              <a:extLst>
                <a:ext uri="{FF2B5EF4-FFF2-40B4-BE49-F238E27FC236}">
                  <a16:creationId xmlns:a16="http://schemas.microsoft.com/office/drawing/2014/main" id="{E82CAD09-2E69-4C6B-A7DC-C39AF29F531F}"/>
                </a:ext>
              </a:extLst>
            </p:cNvPr>
            <p:cNvSpPr>
              <a:spLocks noChangeArrowheads="1"/>
            </p:cNvSpPr>
            <p:nvPr/>
          </p:nvSpPr>
          <p:spPr bwMode="auto">
            <a:xfrm>
              <a:off x="9053511" y="5946774"/>
              <a:ext cx="2555825" cy="42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621" tIns="48810" rIns="97621" bIns="48810">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ko-KR" sz="1403" b="1">
                  <a:ea typeface="굴림" pitchFamily="50" charset="-127"/>
                  <a:cs typeface="Arial" panose="020B0604020202020204" pitchFamily="34" charset="0"/>
                </a:rPr>
                <a:t>PHI Standard</a:t>
              </a:r>
              <a:endParaRPr lang="ko-KR" altLang="en-US" sz="1403" b="1">
                <a:ea typeface="굴림" pitchFamily="50" charset="-127"/>
                <a:cs typeface="Arial" panose="020B0604020202020204" pitchFamily="34" charset="0"/>
              </a:endParaRPr>
            </a:p>
          </p:txBody>
        </p:sp>
        <p:sp>
          <p:nvSpPr>
            <p:cNvPr id="18" name="직사각형 5">
              <a:extLst>
                <a:ext uri="{FF2B5EF4-FFF2-40B4-BE49-F238E27FC236}">
                  <a16:creationId xmlns:a16="http://schemas.microsoft.com/office/drawing/2014/main" id="{3280A9CE-F12B-4EC1-8850-83D36E261337}"/>
                </a:ext>
              </a:extLst>
            </p:cNvPr>
            <p:cNvSpPr>
              <a:spLocks noChangeArrowheads="1"/>
            </p:cNvSpPr>
            <p:nvPr/>
          </p:nvSpPr>
          <p:spPr bwMode="auto">
            <a:xfrm>
              <a:off x="9082089" y="5459414"/>
              <a:ext cx="1361236" cy="42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621" tIns="48810" rIns="97621" bIns="48810">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r>
                <a:rPr lang="en-US" altLang="ko-KR" sz="1403" b="1">
                  <a:ea typeface="굴림" pitchFamily="50" charset="-127"/>
                  <a:cs typeface="Arial" panose="020B0604020202020204" pitchFamily="34" charset="0"/>
                </a:rPr>
                <a:t>Korea</a:t>
              </a:r>
              <a:endParaRPr lang="ko-KR" altLang="en-US" sz="1403" b="1">
                <a:ea typeface="굴림" pitchFamily="50" charset="-127"/>
                <a:cs typeface="Arial" panose="020B0604020202020204" pitchFamily="34" charset="0"/>
              </a:endParaRPr>
            </a:p>
          </p:txBody>
        </p:sp>
        <p:sp>
          <p:nvSpPr>
            <p:cNvPr id="19" name="직사각형 5">
              <a:extLst>
                <a:ext uri="{FF2B5EF4-FFF2-40B4-BE49-F238E27FC236}">
                  <a16:creationId xmlns:a16="http://schemas.microsoft.com/office/drawing/2014/main" id="{3E763081-9A82-4AD8-B1D2-55ABF78BF395}"/>
                </a:ext>
              </a:extLst>
            </p:cNvPr>
            <p:cNvSpPr>
              <a:spLocks noChangeArrowheads="1"/>
            </p:cNvSpPr>
            <p:nvPr/>
          </p:nvSpPr>
          <p:spPr bwMode="auto">
            <a:xfrm>
              <a:off x="-840459" y="2952749"/>
              <a:ext cx="2893095" cy="42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621" tIns="48810" rIns="97621" bIns="48810">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r"/>
              <a:r>
                <a:rPr lang="en-US" altLang="ko-KR" sz="1403" dirty="0">
                  <a:ea typeface="맑은 고딕" pitchFamily="50" charset="-127"/>
                  <a:cs typeface="Arial" panose="020B0604020202020204" pitchFamily="34" charset="0"/>
                </a:rPr>
                <a:t>210 </a:t>
              </a:r>
              <a:r>
                <a:rPr lang="en-US" altLang="ko-KR" sz="1403" dirty="0">
                  <a:ea typeface="굴림" pitchFamily="50" charset="-127"/>
                  <a:cs typeface="Arial" panose="020B0604020202020204" pitchFamily="34" charset="0"/>
                </a:rPr>
                <a:t>kWh/</a:t>
              </a:r>
              <a:r>
                <a:rPr lang="ko-KR" altLang="en-US" sz="1403" dirty="0">
                  <a:ea typeface="굴림" pitchFamily="50" charset="-127"/>
                  <a:cs typeface="Arial" panose="020B0604020202020204" pitchFamily="34" charset="0"/>
                </a:rPr>
                <a:t>㎡</a:t>
              </a:r>
              <a:r>
                <a:rPr lang="en-US" altLang="ko-KR" sz="1403" dirty="0">
                  <a:ea typeface="굴림" pitchFamily="50" charset="-127"/>
                  <a:cs typeface="Arial" panose="020B0604020202020204" pitchFamily="34" charset="0"/>
                </a:rPr>
                <a:t>a</a:t>
              </a:r>
              <a:endParaRPr lang="ko-KR" altLang="en-US" sz="1403" dirty="0">
                <a:ea typeface="맑은 고딕" pitchFamily="50" charset="-127"/>
                <a:cs typeface="Arial" panose="020B0604020202020204" pitchFamily="34" charset="0"/>
              </a:endParaRPr>
            </a:p>
          </p:txBody>
        </p:sp>
        <p:sp>
          <p:nvSpPr>
            <p:cNvPr id="20" name="직사각형 5">
              <a:extLst>
                <a:ext uri="{FF2B5EF4-FFF2-40B4-BE49-F238E27FC236}">
                  <a16:creationId xmlns:a16="http://schemas.microsoft.com/office/drawing/2014/main" id="{93D01EC9-7281-4B46-A4A3-DFF1D9237897}"/>
                </a:ext>
              </a:extLst>
            </p:cNvPr>
            <p:cNvSpPr>
              <a:spLocks noChangeArrowheads="1"/>
            </p:cNvSpPr>
            <p:nvPr/>
          </p:nvSpPr>
          <p:spPr bwMode="auto">
            <a:xfrm>
              <a:off x="-518717" y="5256213"/>
              <a:ext cx="2571353" cy="42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621" tIns="48810" rIns="97621" bIns="48810">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r"/>
              <a:r>
                <a:rPr lang="en-US" altLang="ko-KR" sz="1403" dirty="0">
                  <a:ea typeface="맑은 고딕" pitchFamily="50" charset="-127"/>
                  <a:cs typeface="Arial" panose="020B0604020202020204" pitchFamily="34" charset="0"/>
                </a:rPr>
                <a:t>50 </a:t>
              </a:r>
              <a:r>
                <a:rPr lang="en-US" altLang="ko-KR" sz="1403" dirty="0">
                  <a:ea typeface="굴림" pitchFamily="50" charset="-127"/>
                  <a:cs typeface="Arial" panose="020B0604020202020204" pitchFamily="34" charset="0"/>
                </a:rPr>
                <a:t>kWh/</a:t>
              </a:r>
              <a:r>
                <a:rPr lang="ko-KR" altLang="en-US" sz="1403" dirty="0">
                  <a:ea typeface="굴림" pitchFamily="50" charset="-127"/>
                  <a:cs typeface="Arial" panose="020B0604020202020204" pitchFamily="34" charset="0"/>
                </a:rPr>
                <a:t>㎡</a:t>
              </a:r>
              <a:r>
                <a:rPr lang="en-US" altLang="ko-KR" sz="1403" dirty="0">
                  <a:ea typeface="굴림" pitchFamily="50" charset="-127"/>
                  <a:cs typeface="Arial" panose="020B0604020202020204" pitchFamily="34" charset="0"/>
                </a:rPr>
                <a:t>a</a:t>
              </a:r>
              <a:endParaRPr lang="ko-KR" altLang="en-US" sz="1403" dirty="0">
                <a:ea typeface="맑은 고딕" pitchFamily="50" charset="-127"/>
                <a:cs typeface="Arial" panose="020B0604020202020204" pitchFamily="34" charset="0"/>
              </a:endParaRPr>
            </a:p>
          </p:txBody>
        </p:sp>
        <p:sp>
          <p:nvSpPr>
            <p:cNvPr id="21" name="직사각형 5">
              <a:extLst>
                <a:ext uri="{FF2B5EF4-FFF2-40B4-BE49-F238E27FC236}">
                  <a16:creationId xmlns:a16="http://schemas.microsoft.com/office/drawing/2014/main" id="{F94A6A2C-4710-4330-B555-5D2589CD26DA}"/>
                </a:ext>
              </a:extLst>
            </p:cNvPr>
            <p:cNvSpPr>
              <a:spLocks noChangeArrowheads="1"/>
            </p:cNvSpPr>
            <p:nvPr/>
          </p:nvSpPr>
          <p:spPr bwMode="auto">
            <a:xfrm>
              <a:off x="-289921" y="5689600"/>
              <a:ext cx="2342557" cy="423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621" tIns="48810" rIns="97621" bIns="48810">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r"/>
              <a:r>
                <a:rPr lang="en-US" altLang="ko-KR" sz="1403">
                  <a:ea typeface="맑은 고딕" pitchFamily="50" charset="-127"/>
                  <a:cs typeface="Arial" panose="020B0604020202020204" pitchFamily="34" charset="0"/>
                </a:rPr>
                <a:t>15 </a:t>
              </a:r>
              <a:r>
                <a:rPr lang="en-US" altLang="ko-KR" sz="1403">
                  <a:ea typeface="굴림" pitchFamily="50" charset="-127"/>
                  <a:cs typeface="Arial" panose="020B0604020202020204" pitchFamily="34" charset="0"/>
                </a:rPr>
                <a:t>kWh/</a:t>
              </a:r>
              <a:r>
                <a:rPr lang="ko-KR" altLang="en-US" sz="1403">
                  <a:ea typeface="굴림" pitchFamily="50" charset="-127"/>
                  <a:cs typeface="Arial" panose="020B0604020202020204" pitchFamily="34" charset="0"/>
                </a:rPr>
                <a:t>㎡</a:t>
              </a:r>
              <a:r>
                <a:rPr lang="en-US" altLang="ko-KR" sz="1403">
                  <a:ea typeface="굴림" pitchFamily="50" charset="-127"/>
                  <a:cs typeface="Arial" panose="020B0604020202020204" pitchFamily="34" charset="0"/>
                </a:rPr>
                <a:t>a</a:t>
              </a:r>
              <a:endParaRPr lang="ko-KR" altLang="en-US" sz="1403">
                <a:ea typeface="맑은 고딕" pitchFamily="50" charset="-127"/>
                <a:cs typeface="Arial" panose="020B0604020202020204" pitchFamily="34" charset="0"/>
              </a:endParaRPr>
            </a:p>
          </p:txBody>
        </p:sp>
      </p:grpSp>
    </p:spTree>
    <p:extLst>
      <p:ext uri="{BB962C8B-B14F-4D97-AF65-F5344CB8AC3E}">
        <p14:creationId xmlns:p14="http://schemas.microsoft.com/office/powerpoint/2010/main" val="2496103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 – lifestyle</a:t>
            </a:r>
          </a:p>
        </p:txBody>
      </p:sp>
      <p:sp>
        <p:nvSpPr>
          <p:cNvPr id="5" name="내용 개체 틀 1">
            <a:extLst>
              <a:ext uri="{FF2B5EF4-FFF2-40B4-BE49-F238E27FC236}">
                <a16:creationId xmlns:a16="http://schemas.microsoft.com/office/drawing/2014/main" id="{2A80B29F-B0CB-4498-BFD5-C436B44E8C68}"/>
              </a:ext>
            </a:extLst>
          </p:cNvPr>
          <p:cNvSpPr>
            <a:spLocks noGrp="1"/>
          </p:cNvSpPr>
          <p:nvPr>
            <p:ph idx="1"/>
          </p:nvPr>
        </p:nvSpPr>
        <p:spPr>
          <a:xfrm>
            <a:off x="145819" y="1080331"/>
            <a:ext cx="9449031" cy="1296144"/>
          </a:xfrm>
        </p:spPr>
        <p:txBody>
          <a:bodyPr/>
          <a:lstStyle/>
          <a:p>
            <a:r>
              <a:rPr lang="en-US" altLang="ko-KR" sz="1800" b="1" dirty="0">
                <a:latin typeface="맑은 고딕" pitchFamily="50" charset="-127"/>
                <a:ea typeface="맑은 고딕" pitchFamily="50" charset="-127"/>
              </a:rPr>
              <a:t>Passive House standard in PHIKO</a:t>
            </a:r>
            <a:endParaRPr lang="en-US" altLang="ko-KR" sz="1800" b="1" dirty="0"/>
          </a:p>
        </p:txBody>
      </p:sp>
      <p:graphicFrame>
        <p:nvGraphicFramePr>
          <p:cNvPr id="22" name="표 21">
            <a:extLst>
              <a:ext uri="{FF2B5EF4-FFF2-40B4-BE49-F238E27FC236}">
                <a16:creationId xmlns:a16="http://schemas.microsoft.com/office/drawing/2014/main" id="{164D7E5C-236E-464F-B043-6BF37B8F840E}"/>
              </a:ext>
            </a:extLst>
          </p:cNvPr>
          <p:cNvGraphicFramePr>
            <a:graphicFrameLocks noGrp="1"/>
          </p:cNvGraphicFramePr>
          <p:nvPr>
            <p:extLst>
              <p:ext uri="{D42A27DB-BD31-4B8C-83A1-F6EECF244321}">
                <p14:modId xmlns:p14="http://schemas.microsoft.com/office/powerpoint/2010/main" val="1993423703"/>
              </p:ext>
            </p:extLst>
          </p:nvPr>
        </p:nvGraphicFramePr>
        <p:xfrm>
          <a:off x="1033571" y="1728788"/>
          <a:ext cx="8561278" cy="5400671"/>
        </p:xfrm>
        <a:graphic>
          <a:graphicData uri="http://schemas.openxmlformats.org/drawingml/2006/table">
            <a:tbl>
              <a:tblPr firstRow="1" firstCol="1">
                <a:tableStyleId>{7DF18680-E054-41AD-8BC1-D1AEF772440D}</a:tableStyleId>
              </a:tblPr>
              <a:tblGrid>
                <a:gridCol w="2141057">
                  <a:extLst>
                    <a:ext uri="{9D8B030D-6E8A-4147-A177-3AD203B41FA5}">
                      <a16:colId xmlns:a16="http://schemas.microsoft.com/office/drawing/2014/main" val="20000"/>
                    </a:ext>
                  </a:extLst>
                </a:gridCol>
                <a:gridCol w="1704020">
                  <a:extLst>
                    <a:ext uri="{9D8B030D-6E8A-4147-A177-3AD203B41FA5}">
                      <a16:colId xmlns:a16="http://schemas.microsoft.com/office/drawing/2014/main" val="20001"/>
                    </a:ext>
                  </a:extLst>
                </a:gridCol>
                <a:gridCol w="2041355">
                  <a:extLst>
                    <a:ext uri="{9D8B030D-6E8A-4147-A177-3AD203B41FA5}">
                      <a16:colId xmlns:a16="http://schemas.microsoft.com/office/drawing/2014/main" val="20002"/>
                    </a:ext>
                  </a:extLst>
                </a:gridCol>
                <a:gridCol w="2674846">
                  <a:extLst>
                    <a:ext uri="{9D8B030D-6E8A-4147-A177-3AD203B41FA5}">
                      <a16:colId xmlns:a16="http://schemas.microsoft.com/office/drawing/2014/main" val="20003"/>
                    </a:ext>
                  </a:extLst>
                </a:gridCol>
              </a:tblGrid>
              <a:tr h="389614">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dirty="0">
                          <a:ln>
                            <a:noFill/>
                          </a:ln>
                          <a:effectLst/>
                          <a:latin typeface="Arial" panose="020B0604020202020204" pitchFamily="34" charset="0"/>
                          <a:cs typeface="Arial" panose="020B0604020202020204" pitchFamily="34" charset="0"/>
                        </a:rPr>
                        <a:t> </a:t>
                      </a:r>
                      <a:endParaRPr kumimoji="0" lang="ko-KR" altLang="en-US"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solidFill>
                          <a:effectLst/>
                          <a:latin typeface="Arial" panose="020B0604020202020204" pitchFamily="34" charset="0"/>
                          <a:cs typeface="Arial" panose="020B0604020202020204" pitchFamily="34" charset="0"/>
                        </a:rPr>
                        <a:t>German</a:t>
                      </a:r>
                      <a:endParaRPr kumimoji="0" lang="ko-KR" altLang="en-US" sz="1200" b="0" i="0" u="none" strike="noStrike" cap="none" normalizeH="0" baseline="0" dirty="0">
                        <a:ln>
                          <a:noFill/>
                        </a:ln>
                        <a:solidFill>
                          <a:schemeClr val="bg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ko-KR" sz="1200" u="none" strike="noStrike" cap="none" normalizeH="0" baseline="0" dirty="0">
                          <a:ln>
                            <a:noFill/>
                          </a:ln>
                          <a:solidFill>
                            <a:schemeClr val="bg1"/>
                          </a:solidFill>
                          <a:effectLst/>
                          <a:latin typeface="Arial" panose="020B0604020202020204" pitchFamily="34" charset="0"/>
                          <a:cs typeface="Arial" panose="020B0604020202020204" pitchFamily="34" charset="0"/>
                        </a:rPr>
                        <a:t>Korea</a:t>
                      </a:r>
                      <a:endParaRPr kumimoji="0" lang="ko-KR" altLang="en-US" sz="1200" b="0" i="0" u="none" strike="noStrike" cap="none" normalizeH="0" baseline="0" dirty="0">
                        <a:ln>
                          <a:noFill/>
                        </a:ln>
                        <a:solidFill>
                          <a:schemeClr val="bg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00"/>
                  </a:ext>
                </a:extLst>
              </a:tr>
              <a:tr h="389614">
                <a:tc rowSpan="6">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ko-KR" sz="1200" u="none" strike="noStrike" cap="none" normalizeH="0" baseline="0" dirty="0">
                          <a:ln>
                            <a:noFill/>
                          </a:ln>
                          <a:solidFill>
                            <a:schemeClr val="bg1"/>
                          </a:solidFill>
                          <a:effectLst/>
                          <a:latin typeface="Arial" panose="020B0604020202020204" pitchFamily="34" charset="0"/>
                          <a:cs typeface="Arial" panose="020B0604020202020204" pitchFamily="34" charset="0"/>
                        </a:rPr>
                        <a:t>U-value</a:t>
                      </a:r>
                      <a:endParaRPr kumimoji="0" lang="ko-KR" altLang="en-US" sz="1200" b="0" i="0" u="none" strike="noStrike" cap="none" normalizeH="0" baseline="0" dirty="0">
                        <a:ln>
                          <a:noFill/>
                        </a:ln>
                        <a:solidFill>
                          <a:schemeClr val="bg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dirty="0">
                          <a:ln>
                            <a:noFill/>
                          </a:ln>
                          <a:effectLst/>
                          <a:latin typeface="Arial" panose="020B0604020202020204" pitchFamily="34" charset="0"/>
                          <a:cs typeface="Arial" panose="020B0604020202020204" pitchFamily="34" charset="0"/>
                        </a:rPr>
                        <a:t> </a:t>
                      </a:r>
                      <a:r>
                        <a:rPr kumimoji="0" lang="en-US" altLang="ko-KR" sz="1200" u="none" strike="noStrike" cap="none" normalizeH="0" baseline="0" dirty="0">
                          <a:ln>
                            <a:noFill/>
                          </a:ln>
                          <a:effectLst/>
                          <a:latin typeface="Arial" panose="020B0604020202020204" pitchFamily="34" charset="0"/>
                          <a:cs typeface="Arial" panose="020B0604020202020204" pitchFamily="34" charset="0"/>
                        </a:rPr>
                        <a:t>Ex. Wall</a:t>
                      </a:r>
                      <a:endParaRPr kumimoji="0" lang="ko-KR" altLang="en-US"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 0.15  W/㎡·K</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 0.15 ~ 0.18 W/㎡·K</a:t>
                      </a:r>
                      <a:endParaRPr kumimoji="0" lang="ko-KR" altLang="en-US"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01"/>
                  </a:ext>
                </a:extLst>
              </a:tr>
              <a:tr h="485473">
                <a:tc vMerge="1">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000" b="0" i="0" u="none" strike="noStrike" cap="none" normalizeH="0" baseline="0" dirty="0">
                        <a:ln>
                          <a:noFill/>
                        </a:ln>
                        <a:solidFill>
                          <a:schemeClr val="bg1"/>
                        </a:solidFill>
                        <a:effectLst/>
                        <a:latin typeface="Arial" panose="020B0604020202020204" pitchFamily="34" charset="0"/>
                        <a:ea typeface="굴림" panose="020B0600000101010101" pitchFamily="50" charset="-127"/>
                      </a:endParaRPr>
                    </a:p>
                  </a:txBody>
                  <a:tcPr marL="63257" marR="63257" marT="31628" marB="31628"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dirty="0">
                          <a:ln>
                            <a:noFill/>
                          </a:ln>
                          <a:effectLst/>
                          <a:latin typeface="Arial" panose="020B0604020202020204" pitchFamily="34" charset="0"/>
                          <a:cs typeface="Arial" panose="020B0604020202020204" pitchFamily="34" charset="0"/>
                        </a:rPr>
                        <a:t> </a:t>
                      </a:r>
                      <a:r>
                        <a:rPr kumimoji="0" lang="en-US" altLang="ko-KR" sz="1200" u="none" strike="noStrike" cap="none" normalizeH="0" baseline="0" dirty="0">
                          <a:ln>
                            <a:noFill/>
                          </a:ln>
                          <a:effectLst/>
                          <a:latin typeface="Arial" panose="020B0604020202020204" pitchFamily="34" charset="0"/>
                          <a:cs typeface="Arial" panose="020B0604020202020204" pitchFamily="34" charset="0"/>
                        </a:rPr>
                        <a:t>roof</a:t>
                      </a:r>
                      <a:r>
                        <a:rPr kumimoji="0" lang="ko-KR" altLang="en-US" sz="1200" u="none" strike="noStrike" cap="none" normalizeH="0" baseline="0" dirty="0">
                          <a:ln>
                            <a:noFill/>
                          </a:ln>
                          <a:effectLst/>
                          <a:latin typeface="Arial" panose="020B0604020202020204" pitchFamily="34" charset="0"/>
                          <a:cs typeface="Arial" panose="020B0604020202020204" pitchFamily="34" charset="0"/>
                        </a:rPr>
                        <a:t> </a:t>
                      </a:r>
                      <a:endParaRPr kumimoji="0" lang="ko-KR" altLang="en-US"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 0.15 W/㎡·K</a:t>
                      </a:r>
                      <a:endParaRPr kumimoji="0" lang="en-US" altLang="ko-KR"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 0.12 ~ 0.15 W/㎡·K</a:t>
                      </a:r>
                      <a:endPar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02"/>
                  </a:ext>
                </a:extLst>
              </a:tr>
              <a:tr h="389614">
                <a:tc vMerge="1">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000" b="0" i="0" u="none" strike="noStrike" cap="none" normalizeH="0" baseline="0" dirty="0">
                        <a:ln>
                          <a:noFill/>
                        </a:ln>
                        <a:solidFill>
                          <a:schemeClr val="bg1"/>
                        </a:solidFill>
                        <a:effectLst/>
                        <a:latin typeface="Arial" panose="020B0604020202020204" pitchFamily="34" charset="0"/>
                        <a:ea typeface="굴림" panose="020B0600000101010101" pitchFamily="50" charset="-127"/>
                      </a:endParaRPr>
                    </a:p>
                  </a:txBody>
                  <a:tcPr marL="63257" marR="63257" marT="31628" marB="31628"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a:ln>
                            <a:noFill/>
                          </a:ln>
                          <a:effectLst/>
                          <a:latin typeface="Arial" panose="020B0604020202020204" pitchFamily="34" charset="0"/>
                          <a:cs typeface="Arial" panose="020B0604020202020204" pitchFamily="34" charset="0"/>
                        </a:rPr>
                        <a:t> </a:t>
                      </a:r>
                      <a:r>
                        <a:rPr kumimoji="0" lang="en-US" altLang="ko-KR" sz="1200" u="none" strike="noStrike" cap="none" normalizeH="0" baseline="0">
                          <a:ln>
                            <a:noFill/>
                          </a:ln>
                          <a:effectLst/>
                          <a:latin typeface="Arial" panose="020B0604020202020204" pitchFamily="34" charset="0"/>
                          <a:cs typeface="Arial" panose="020B0604020202020204" pitchFamily="34" charset="0"/>
                        </a:rPr>
                        <a:t>U-glass</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 0.8 W/㎡·K </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 0.9 ~ 1.4 W/㎡·K </a:t>
                      </a:r>
                      <a:endParaRPr kumimoji="0" lang="ko-KR" altLang="en-US"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03"/>
                  </a:ext>
                </a:extLst>
              </a:tr>
              <a:tr h="389614">
                <a:tc vMerge="1">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000" b="0" i="0" u="none" strike="noStrike" cap="none" normalizeH="0" baseline="0" dirty="0">
                        <a:ln>
                          <a:noFill/>
                        </a:ln>
                        <a:solidFill>
                          <a:schemeClr val="bg1"/>
                        </a:solidFill>
                        <a:effectLst/>
                        <a:latin typeface="Arial" panose="020B0604020202020204" pitchFamily="34" charset="0"/>
                        <a:ea typeface="굴림" panose="020B0600000101010101" pitchFamily="50" charset="-127"/>
                      </a:endParaRPr>
                    </a:p>
                  </a:txBody>
                  <a:tcPr marL="63257" marR="63257" marT="31628" marB="31628"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a:ln>
                            <a:noFill/>
                          </a:ln>
                          <a:effectLst/>
                          <a:latin typeface="Arial" panose="020B0604020202020204" pitchFamily="34" charset="0"/>
                          <a:cs typeface="Arial" panose="020B0604020202020204" pitchFamily="34" charset="0"/>
                        </a:rPr>
                        <a:t> </a:t>
                      </a:r>
                      <a:r>
                        <a:rPr kumimoji="0" lang="en-US" altLang="ko-KR" sz="1200" u="none" strike="noStrike" cap="none" normalizeH="0" baseline="0">
                          <a:ln>
                            <a:noFill/>
                          </a:ln>
                          <a:effectLst/>
                          <a:latin typeface="Arial" panose="020B0604020202020204" pitchFamily="34" charset="0"/>
                          <a:cs typeface="Arial" panose="020B0604020202020204" pitchFamily="34" charset="0"/>
                        </a:rPr>
                        <a:t>U-frame</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 0.8 W/㎡·K </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 0.8 ~ 1.4 W/㎡·K </a:t>
                      </a:r>
                      <a:endParaRPr kumimoji="0" lang="ko-KR" altLang="en-US"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04"/>
                  </a:ext>
                </a:extLst>
              </a:tr>
              <a:tr h="354920">
                <a:tc vMerge="1">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000" b="0" i="0" u="none" strike="noStrike" cap="none" normalizeH="0" baseline="0" dirty="0">
                        <a:ln>
                          <a:noFill/>
                        </a:ln>
                        <a:solidFill>
                          <a:schemeClr val="bg1"/>
                        </a:solidFill>
                        <a:effectLst/>
                        <a:latin typeface="Arial" panose="020B0604020202020204" pitchFamily="34" charset="0"/>
                        <a:ea typeface="굴림" panose="020B0600000101010101" pitchFamily="50" charset="-127"/>
                      </a:endParaRPr>
                    </a:p>
                  </a:txBody>
                  <a:tcPr marL="63257" marR="63257" marT="31628" marB="31628"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dirty="0">
                          <a:ln>
                            <a:noFill/>
                          </a:ln>
                          <a:effectLst/>
                          <a:latin typeface="Arial" panose="020B0604020202020204" pitchFamily="34" charset="0"/>
                          <a:cs typeface="Arial" panose="020B0604020202020204" pitchFamily="34" charset="0"/>
                        </a:rPr>
                        <a:t> </a:t>
                      </a:r>
                      <a:r>
                        <a:rPr kumimoji="0" lang="en-US" altLang="ko-KR" sz="1200" u="none" strike="noStrike" cap="none" normalizeH="0" baseline="0" dirty="0">
                          <a:ln>
                            <a:noFill/>
                          </a:ln>
                          <a:effectLst/>
                          <a:latin typeface="Arial" panose="020B0604020202020204" pitchFamily="34" charset="0"/>
                          <a:cs typeface="Arial" panose="020B0604020202020204" pitchFamily="34" charset="0"/>
                        </a:rPr>
                        <a:t>U-window</a:t>
                      </a:r>
                      <a:r>
                        <a:rPr kumimoji="0" lang="ko-KR" altLang="en-US" sz="1200" u="none" strike="noStrike" cap="none" normalizeH="0" baseline="0" dirty="0">
                          <a:ln>
                            <a:noFill/>
                          </a:ln>
                          <a:effectLst/>
                          <a:latin typeface="Arial" panose="020B0604020202020204" pitchFamily="34" charset="0"/>
                          <a:cs typeface="Arial" panose="020B0604020202020204" pitchFamily="34" charset="0"/>
                        </a:rPr>
                        <a:t> </a:t>
                      </a:r>
                      <a:endParaRPr kumimoji="0" lang="ko-KR" altLang="en-US"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 0.85 W/㎡·K </a:t>
                      </a:r>
                      <a:endParaRPr kumimoji="0" lang="ko-KR" altLang="en-US"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 0.9 ~ 1.5 W/㎡·K </a:t>
                      </a:r>
                      <a:endParaRPr kumimoji="0" lang="ko-KR" altLang="en-US"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05"/>
                  </a:ext>
                </a:extLst>
              </a:tr>
              <a:tr h="354920">
                <a:tc vMerge="1">
                  <a:txBody>
                    <a:bodyPr/>
                    <a:lstStyle/>
                    <a:p>
                      <a:pPr latinLnBrk="1"/>
                      <a:endParaRPr lang="ko-KR" altLang="en-US"/>
                    </a:p>
                  </a:txBody>
                  <a:tcPr/>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dirty="0">
                          <a:ln>
                            <a:noFill/>
                          </a:ln>
                          <a:effectLst/>
                          <a:latin typeface="Arial" panose="020B0604020202020204" pitchFamily="34" charset="0"/>
                          <a:cs typeface="Arial" panose="020B0604020202020204" pitchFamily="34" charset="0"/>
                        </a:rPr>
                        <a:t> </a:t>
                      </a:r>
                      <a:r>
                        <a:rPr kumimoji="0" lang="en-US" altLang="ko-KR" sz="1200" u="none" strike="noStrike" cap="none" normalizeH="0" baseline="0" dirty="0">
                          <a:ln>
                            <a:noFill/>
                          </a:ln>
                          <a:effectLst/>
                          <a:latin typeface="Arial" panose="020B0604020202020204" pitchFamily="34" charset="0"/>
                          <a:cs typeface="Arial" panose="020B0604020202020204" pitchFamily="34" charset="0"/>
                        </a:rPr>
                        <a:t>door</a:t>
                      </a:r>
                      <a:r>
                        <a:rPr kumimoji="0" lang="ko-KR" altLang="en-US" sz="1200" u="none" strike="noStrike" cap="none" normalizeH="0" baseline="0" dirty="0">
                          <a:ln>
                            <a:noFill/>
                          </a:ln>
                          <a:effectLst/>
                          <a:latin typeface="Arial" panose="020B0604020202020204" pitchFamily="34" charset="0"/>
                          <a:cs typeface="Arial" panose="020B0604020202020204" pitchFamily="34" charset="0"/>
                        </a:rPr>
                        <a:t> </a:t>
                      </a:r>
                      <a:endParaRPr kumimoji="0" lang="ko-KR" altLang="en-US"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effectLst/>
                          <a:latin typeface="Arial" panose="020B0604020202020204" pitchFamily="34" charset="0"/>
                          <a:cs typeface="Arial" panose="020B0604020202020204" pitchFamily="34" charset="0"/>
                        </a:rPr>
                        <a:t> 0.8 W/㎡·K </a:t>
                      </a:r>
                      <a:endParaRPr kumimoji="0" lang="ko-KR" altLang="en-US"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 1.2 W/㎡·K </a:t>
                      </a:r>
                      <a:endParaRPr kumimoji="0" lang="ko-KR" altLang="en-US"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06"/>
                  </a:ext>
                </a:extLst>
              </a:tr>
              <a:tr h="389614">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defRPr/>
                      </a:pPr>
                      <a:r>
                        <a:rPr kumimoji="0" lang="ko-KR" altLang="en-US" sz="120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ko-KR" sz="1200" u="none" strike="noStrike" cap="none" normalizeH="0" baseline="0" dirty="0">
                          <a:ln>
                            <a:noFill/>
                          </a:ln>
                          <a:solidFill>
                            <a:schemeClr val="bg1"/>
                          </a:solidFill>
                          <a:effectLst/>
                          <a:latin typeface="Arial" panose="020B0604020202020204" pitchFamily="34" charset="0"/>
                          <a:cs typeface="Arial" panose="020B0604020202020204" pitchFamily="34" charset="0"/>
                        </a:rPr>
                        <a:t>g-value</a:t>
                      </a:r>
                      <a:endParaRPr kumimoji="0" lang="ko-KR" altLang="en-US" sz="1200" b="0" i="0" u="none" strike="noStrike" cap="none" normalizeH="0" baseline="0" dirty="0">
                        <a:ln>
                          <a:noFill/>
                        </a:ln>
                        <a:solidFill>
                          <a:schemeClr val="bg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a:ln>
                            <a:noFill/>
                          </a:ln>
                          <a:effectLst/>
                          <a:latin typeface="Arial" panose="020B0604020202020204" pitchFamily="34" charset="0"/>
                          <a:cs typeface="Arial" panose="020B0604020202020204" pitchFamily="34" charset="0"/>
                        </a:rPr>
                        <a:t> </a:t>
                      </a:r>
                      <a:r>
                        <a:rPr kumimoji="0" lang="en-US" altLang="ko-KR" sz="1200" u="none" strike="noStrike" cap="none" normalizeH="0" baseline="0">
                          <a:ln>
                            <a:noFill/>
                          </a:ln>
                          <a:effectLst/>
                          <a:latin typeface="Arial" panose="020B0604020202020204" pitchFamily="34" charset="0"/>
                          <a:cs typeface="Arial" panose="020B0604020202020204" pitchFamily="34" charset="0"/>
                        </a:rPr>
                        <a:t>glass</a:t>
                      </a:r>
                      <a:r>
                        <a:rPr kumimoji="0" lang="ko-KR" altLang="en-US" sz="1200" u="none" strike="noStrike" cap="none" normalizeH="0" baseline="0">
                          <a:ln>
                            <a:noFill/>
                          </a:ln>
                          <a:effectLst/>
                          <a:latin typeface="Arial" panose="020B0604020202020204" pitchFamily="34" charset="0"/>
                          <a:cs typeface="Arial" panose="020B0604020202020204" pitchFamily="34" charset="0"/>
                        </a:rPr>
                        <a:t> </a:t>
                      </a:r>
                      <a:r>
                        <a:rPr kumimoji="0" lang="en-US" altLang="ko-KR" sz="1200" u="none" strike="noStrike" cap="none" normalizeH="0" baseline="0">
                          <a:ln>
                            <a:noFill/>
                          </a:ln>
                          <a:effectLst/>
                          <a:latin typeface="Arial" panose="020B0604020202020204" pitchFamily="34" charset="0"/>
                          <a:cs typeface="Arial" panose="020B0604020202020204" pitchFamily="34" charset="0"/>
                        </a:rPr>
                        <a:t>g-value (SHGC) </a:t>
                      </a:r>
                      <a:endParaRPr kumimoji="0" lang="en-US" altLang="ko-KR"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dirty="0">
                          <a:ln>
                            <a:noFill/>
                          </a:ln>
                          <a:effectLst/>
                          <a:latin typeface="Arial" panose="020B0604020202020204" pitchFamily="34" charset="0"/>
                          <a:cs typeface="Arial" panose="020B0604020202020204" pitchFamily="34" charset="0"/>
                        </a:rPr>
                        <a:t> </a:t>
                      </a:r>
                      <a:r>
                        <a:rPr kumimoji="0" lang="en-US" altLang="ko-KR" sz="1200" u="none" strike="noStrike" cap="none" normalizeH="0" baseline="0" dirty="0">
                          <a:ln>
                            <a:noFill/>
                          </a:ln>
                          <a:effectLst/>
                          <a:latin typeface="Arial" panose="020B0604020202020204" pitchFamily="34" charset="0"/>
                          <a:cs typeface="Arial" panose="020B0604020202020204" pitchFamily="34" charset="0"/>
                        </a:rPr>
                        <a:t>0.5</a:t>
                      </a:r>
                      <a:endParaRPr kumimoji="0" lang="en-US" altLang="ko-KR"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u="none" strike="noStrike" cap="none" normalizeH="0" baseline="0" dirty="0">
                          <a:ln>
                            <a:noFill/>
                          </a:ln>
                          <a:effectLst/>
                          <a:latin typeface="Arial" panose="020B0604020202020204" pitchFamily="34" charset="0"/>
                          <a:cs typeface="Arial" panose="020B0604020202020204" pitchFamily="34" charset="0"/>
                        </a:rPr>
                        <a:t> </a:t>
                      </a: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0.4</a:t>
                      </a:r>
                      <a:endPar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07"/>
                  </a:ext>
                </a:extLst>
              </a:tr>
              <a:tr h="389614">
                <a:tc rowSpan="2">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dirty="0">
                          <a:ln>
                            <a:noFill/>
                          </a:ln>
                          <a:solidFill>
                            <a:schemeClr val="bg1"/>
                          </a:solidFill>
                          <a:effectLst/>
                          <a:latin typeface="Arial" panose="020B0604020202020204" pitchFamily="34" charset="0"/>
                          <a:cs typeface="Arial" panose="020B0604020202020204" pitchFamily="34" charset="0"/>
                        </a:rPr>
                        <a:t> </a:t>
                      </a:r>
                      <a:r>
                        <a:rPr kumimoji="0" lang="en-US" altLang="ko-KR" sz="1200" u="none" strike="noStrike" cap="none" normalizeH="0" baseline="0" dirty="0">
                          <a:ln>
                            <a:noFill/>
                          </a:ln>
                          <a:solidFill>
                            <a:schemeClr val="bg1"/>
                          </a:solidFill>
                          <a:effectLst/>
                          <a:latin typeface="Arial" panose="020B0604020202020204" pitchFamily="34" charset="0"/>
                          <a:cs typeface="Arial" panose="020B0604020202020204" pitchFamily="34" charset="0"/>
                        </a:rPr>
                        <a:t>Heat Exchanger</a:t>
                      </a:r>
                      <a:endParaRPr kumimoji="0" lang="ko-KR" altLang="en-US" sz="1200" b="0" i="0" u="none" strike="noStrike" cap="none" normalizeH="0" baseline="0" dirty="0">
                        <a:ln>
                          <a:noFill/>
                        </a:ln>
                        <a:solidFill>
                          <a:schemeClr val="bg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a:ln>
                            <a:noFill/>
                          </a:ln>
                          <a:effectLst/>
                          <a:latin typeface="Arial" panose="020B0604020202020204" pitchFamily="34" charset="0"/>
                          <a:cs typeface="Arial" panose="020B0604020202020204" pitchFamily="34" charset="0"/>
                        </a:rPr>
                        <a:t> </a:t>
                      </a:r>
                      <a:r>
                        <a:rPr kumimoji="0" lang="en-US" altLang="ko-KR" sz="1200" u="none" strike="noStrike" cap="none" normalizeH="0" baseline="0">
                          <a:ln>
                            <a:noFill/>
                          </a:ln>
                          <a:effectLst/>
                          <a:latin typeface="Arial" panose="020B0604020202020204" pitchFamily="34" charset="0"/>
                          <a:cs typeface="Arial" panose="020B0604020202020204" pitchFamily="34" charset="0"/>
                        </a:rPr>
                        <a:t>Efficiency</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a:ln>
                            <a:noFill/>
                          </a:ln>
                          <a:effectLst/>
                          <a:latin typeface="Arial" panose="020B0604020202020204" pitchFamily="34" charset="0"/>
                          <a:cs typeface="Arial" panose="020B0604020202020204" pitchFamily="34" charset="0"/>
                        </a:rPr>
                        <a:t> </a:t>
                      </a:r>
                      <a:r>
                        <a:rPr kumimoji="0" lang="en-US" altLang="ko-KR" sz="1200" u="none" strike="noStrike" cap="none" normalizeH="0" baseline="0">
                          <a:ln>
                            <a:noFill/>
                          </a:ln>
                          <a:effectLst/>
                          <a:latin typeface="Arial" panose="020B0604020202020204" pitchFamily="34" charset="0"/>
                          <a:cs typeface="Arial" panose="020B0604020202020204" pitchFamily="34" charset="0"/>
                        </a:rPr>
                        <a:t>75% </a:t>
                      </a:r>
                      <a:endParaRPr kumimoji="0" lang="en-US" altLang="ko-KR"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u="none" strike="noStrike" cap="none" normalizeH="0" baseline="0" dirty="0">
                          <a:ln>
                            <a:noFill/>
                          </a:ln>
                          <a:effectLst/>
                          <a:latin typeface="Arial" panose="020B0604020202020204" pitchFamily="34" charset="0"/>
                          <a:cs typeface="Arial" panose="020B0604020202020204" pitchFamily="34" charset="0"/>
                        </a:rPr>
                        <a:t> </a:t>
                      </a: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75% </a:t>
                      </a:r>
                      <a:endParaRPr kumimoji="0" lang="en-US" altLang="ko-KR"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08"/>
                  </a:ext>
                </a:extLst>
              </a:tr>
              <a:tr h="389614">
                <a:tc vMerge="1">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000" b="0" i="0" u="none" strike="noStrike" cap="none" normalizeH="0" baseline="0" dirty="0">
                        <a:ln>
                          <a:noFill/>
                        </a:ln>
                        <a:solidFill>
                          <a:schemeClr val="bg1"/>
                        </a:solidFill>
                        <a:effectLst/>
                        <a:latin typeface="Arial" panose="020B0604020202020204" pitchFamily="34" charset="0"/>
                        <a:ea typeface="굴림" panose="020B0600000101010101" pitchFamily="50" charset="-127"/>
                      </a:endParaRPr>
                    </a:p>
                  </a:txBody>
                  <a:tcPr marL="63257" marR="63257" marT="31628" marB="31628"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 Power Consumption</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 0.45 W/㎥h </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 0.50 W/㎥h </a:t>
                      </a:r>
                      <a:endParaRPr kumimoji="0" lang="ko-KR" altLang="en-US"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09"/>
                  </a:ext>
                </a:extLst>
              </a:tr>
              <a:tr h="389614">
                <a:tc rowSpan="3">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dirty="0">
                          <a:ln>
                            <a:noFill/>
                          </a:ln>
                          <a:solidFill>
                            <a:schemeClr val="bg1"/>
                          </a:solidFill>
                          <a:effectLst/>
                          <a:latin typeface="Arial" panose="020B0604020202020204" pitchFamily="34" charset="0"/>
                          <a:cs typeface="Arial" panose="020B0604020202020204" pitchFamily="34" charset="0"/>
                        </a:rPr>
                        <a:t> Performance</a:t>
                      </a:r>
                      <a:endParaRPr kumimoji="0" lang="ko-KR" altLang="en-US" sz="1200" b="0" i="0" u="none" strike="noStrike" cap="none" normalizeH="0" baseline="0" dirty="0">
                        <a:ln>
                          <a:noFill/>
                        </a:ln>
                        <a:solidFill>
                          <a:schemeClr val="bg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a:ln>
                            <a:noFill/>
                          </a:ln>
                          <a:effectLst/>
                          <a:latin typeface="Arial" panose="020B0604020202020204" pitchFamily="34" charset="0"/>
                          <a:cs typeface="Arial" panose="020B0604020202020204" pitchFamily="34" charset="0"/>
                        </a:rPr>
                        <a:t> </a:t>
                      </a:r>
                      <a:r>
                        <a:rPr kumimoji="0" lang="en-US" altLang="ko-KR" sz="1200" u="none" strike="noStrike" cap="none" normalizeH="0" baseline="0">
                          <a:ln>
                            <a:noFill/>
                          </a:ln>
                          <a:effectLst/>
                          <a:latin typeface="Arial" panose="020B0604020202020204" pitchFamily="34" charset="0"/>
                          <a:cs typeface="Arial" panose="020B0604020202020204" pitchFamily="34" charset="0"/>
                        </a:rPr>
                        <a:t>Air tightness</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u="none" strike="noStrike" cap="none" normalizeH="0" baseline="0" dirty="0">
                          <a:ln>
                            <a:noFill/>
                          </a:ln>
                          <a:effectLst/>
                          <a:latin typeface="Arial" panose="020B0604020202020204" pitchFamily="34" charset="0"/>
                          <a:cs typeface="Arial" panose="020B0604020202020204" pitchFamily="34" charset="0"/>
                        </a:rPr>
                        <a:t> </a:t>
                      </a:r>
                      <a:r>
                        <a:rPr kumimoji="0" lang="en-US" altLang="ko-KR" sz="1200" u="none" strike="noStrike" cap="none" normalizeH="0" baseline="0" dirty="0">
                          <a:ln>
                            <a:noFill/>
                          </a:ln>
                          <a:effectLst/>
                          <a:latin typeface="Arial" panose="020B0604020202020204" pitchFamily="34" charset="0"/>
                          <a:cs typeface="Arial" panose="020B0604020202020204" pitchFamily="34" charset="0"/>
                        </a:rPr>
                        <a:t>0.6 /h @ 50Pa</a:t>
                      </a:r>
                      <a:endParaRPr kumimoji="0" lang="ko-KR" altLang="en-US" sz="1200" b="0"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ko-KR" altLang="en-US" sz="1200" b="1" u="none" strike="noStrike" cap="none" normalizeH="0" baseline="0" dirty="0">
                          <a:ln>
                            <a:noFill/>
                          </a:ln>
                          <a:effectLst/>
                          <a:latin typeface="Arial" panose="020B0604020202020204" pitchFamily="34" charset="0"/>
                          <a:cs typeface="Arial" panose="020B0604020202020204" pitchFamily="34" charset="0"/>
                        </a:rPr>
                        <a:t> </a:t>
                      </a: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1.0 /h @ 50Pa</a:t>
                      </a:r>
                      <a:endParaRPr kumimoji="0" lang="ko-KR" altLang="en-US"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10"/>
                  </a:ext>
                </a:extLst>
              </a:tr>
              <a:tr h="389614">
                <a:tc vMerge="1">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000" b="0" i="0" u="none" strike="noStrike" cap="none" normalizeH="0" baseline="0" dirty="0">
                        <a:ln>
                          <a:noFill/>
                        </a:ln>
                        <a:solidFill>
                          <a:schemeClr val="bg1"/>
                        </a:solidFill>
                        <a:effectLst/>
                        <a:latin typeface="Arial" panose="020B0604020202020204" pitchFamily="34" charset="0"/>
                        <a:ea typeface="굴림" panose="020B0600000101010101" pitchFamily="50" charset="-127"/>
                      </a:endParaRPr>
                    </a:p>
                  </a:txBody>
                  <a:tcPr marL="63257" marR="63257" marT="31628" marB="31628"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 Heating Demand</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 15 kWh/</a:t>
                      </a:r>
                      <a:r>
                        <a:rPr kumimoji="0" lang="ko-KR" altLang="en-US" sz="1200" u="none" strike="noStrike" cap="none" normalizeH="0" baseline="0">
                          <a:ln>
                            <a:noFill/>
                          </a:ln>
                          <a:effectLst/>
                          <a:latin typeface="Arial" panose="020B0604020202020204" pitchFamily="34" charset="0"/>
                          <a:cs typeface="Arial" panose="020B0604020202020204" pitchFamily="34" charset="0"/>
                        </a:rPr>
                        <a:t>㎡</a:t>
                      </a:r>
                      <a:r>
                        <a:rPr kumimoji="0" lang="en-US" altLang="ko-KR" sz="1200" u="none" strike="noStrike" cap="none" normalizeH="0" baseline="0">
                          <a:ln>
                            <a:noFill/>
                          </a:ln>
                          <a:effectLst/>
                          <a:latin typeface="Arial" panose="020B0604020202020204" pitchFamily="34" charset="0"/>
                          <a:cs typeface="Arial" panose="020B0604020202020204" pitchFamily="34" charset="0"/>
                        </a:rPr>
                        <a:t>a</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 50 kWh/</a:t>
                      </a:r>
                      <a:r>
                        <a:rPr kumimoji="0" lang="ko-KR" altLang="en-US" sz="1200" b="1" u="none" strike="noStrike" cap="none" normalizeH="0" baseline="0" dirty="0">
                          <a:ln>
                            <a:noFill/>
                          </a:ln>
                          <a:effectLst/>
                          <a:latin typeface="Arial" panose="020B0604020202020204" pitchFamily="34" charset="0"/>
                          <a:cs typeface="Arial" panose="020B0604020202020204" pitchFamily="34" charset="0"/>
                        </a:rPr>
                        <a:t>㎡</a:t>
                      </a: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a</a:t>
                      </a:r>
                      <a:endParaRPr kumimoji="0" lang="ko-KR" altLang="en-US"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11"/>
                  </a:ext>
                </a:extLst>
              </a:tr>
              <a:tr h="698832">
                <a:tc vMerge="1">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endParaRPr kumimoji="0" lang="ko-KR" altLang="en-US" sz="1000" b="0" i="0" u="none" strike="noStrike" cap="none" normalizeH="0" baseline="0" dirty="0">
                        <a:ln>
                          <a:noFill/>
                        </a:ln>
                        <a:solidFill>
                          <a:schemeClr val="bg1"/>
                        </a:solidFill>
                        <a:effectLst/>
                        <a:latin typeface="Arial" panose="020B0604020202020204" pitchFamily="34" charset="0"/>
                        <a:ea typeface="굴림" panose="020B0600000101010101" pitchFamily="50" charset="-127"/>
                      </a:endParaRPr>
                    </a:p>
                  </a:txBody>
                  <a:tcPr marL="63257" marR="63257" marT="31628" marB="31628"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 primary energy consumtion</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u="none" strike="noStrike" cap="none" normalizeH="0" baseline="0">
                          <a:ln>
                            <a:noFill/>
                          </a:ln>
                          <a:effectLst/>
                          <a:latin typeface="Arial" panose="020B0604020202020204" pitchFamily="34" charset="0"/>
                          <a:cs typeface="Arial" panose="020B0604020202020204" pitchFamily="34" charset="0"/>
                        </a:rPr>
                        <a:t>120 kWh/</a:t>
                      </a:r>
                      <a:r>
                        <a:rPr kumimoji="0" lang="ko-KR" altLang="en-US" sz="1200" u="none" strike="noStrike" cap="none" normalizeH="0" baseline="0">
                          <a:ln>
                            <a:noFill/>
                          </a:ln>
                          <a:effectLst/>
                          <a:latin typeface="Arial" panose="020B0604020202020204" pitchFamily="34" charset="0"/>
                          <a:cs typeface="Arial" panose="020B0604020202020204" pitchFamily="34" charset="0"/>
                        </a:rPr>
                        <a:t>㎡</a:t>
                      </a:r>
                      <a:r>
                        <a:rPr kumimoji="0" lang="en-US" altLang="ko-KR" sz="1200" u="none" strike="noStrike" cap="none" normalizeH="0" baseline="0">
                          <a:ln>
                            <a:noFill/>
                          </a:ln>
                          <a:effectLst/>
                          <a:latin typeface="Arial" panose="020B0604020202020204" pitchFamily="34" charset="0"/>
                          <a:cs typeface="Arial" panose="020B0604020202020204" pitchFamily="34" charset="0"/>
                        </a:rPr>
                        <a:t>a</a:t>
                      </a:r>
                      <a:endParaRPr kumimoji="0" lang="ko-KR" altLang="en-US" sz="1200" b="0" i="0" u="none" strike="noStrike" cap="none" normalizeH="0" baseline="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tc>
                  <a:txBody>
                    <a:bodyPr/>
                    <a:lstStyle>
                      <a:lvl1pPr marL="0" algn="l" defTabSz="711322" rtl="0" eaLnBrk="1" latinLnBrk="1" hangingPunct="1">
                        <a:spcBef>
                          <a:spcPct val="20000"/>
                        </a:spcBef>
                        <a:buClr>
                          <a:srgbClr val="049E84"/>
                        </a:buClr>
                        <a:buFont typeface="Arial" panose="020B0604020202020204" pitchFamily="34" charset="0"/>
                        <a:defRPr kumimoji="1" sz="1400" kern="1200">
                          <a:solidFill>
                            <a:schemeClr val="tx1"/>
                          </a:solidFill>
                          <a:latin typeface="Arial" panose="020B0604020202020204" pitchFamily="34" charset="0"/>
                        </a:defRPr>
                      </a:lvl1pPr>
                      <a:lvl2pPr marL="742950" indent="-285750" algn="l" defTabSz="711322" rtl="0" eaLnBrk="1" latinLnBrk="1" hangingPunct="1">
                        <a:spcBef>
                          <a:spcPct val="20000"/>
                        </a:spcBef>
                        <a:buClr>
                          <a:srgbClr val="049E84"/>
                        </a:buClr>
                        <a:buFont typeface="Wingdings" panose="05000000000000000000" pitchFamily="2" charset="2"/>
                        <a:defRPr kumimoji="1" sz="1400" kern="1200">
                          <a:solidFill>
                            <a:schemeClr val="tx1"/>
                          </a:solidFill>
                          <a:latin typeface="Arial" panose="020B0604020202020204" pitchFamily="34" charset="0"/>
                        </a:defRPr>
                      </a:lvl2pPr>
                      <a:lvl3pPr marL="11430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3pPr>
                      <a:lvl4pPr marL="1600200" indent="-228600" algn="l" defTabSz="711322" rtl="0" eaLnBrk="1" latinLnBrk="1" hangingPunct="1">
                        <a:spcBef>
                          <a:spcPct val="20000"/>
                        </a:spcBef>
                        <a:buClr>
                          <a:srgbClr val="049E84"/>
                        </a:buClr>
                        <a:defRPr kumimoji="1" sz="1400" kern="1200">
                          <a:solidFill>
                            <a:schemeClr val="tx1"/>
                          </a:solidFill>
                          <a:latin typeface="Arial" panose="020B0604020202020204" pitchFamily="34" charset="0"/>
                        </a:defRPr>
                      </a:lvl4pPr>
                      <a:lvl5pPr marL="2057400" indent="-228600" algn="l" defTabSz="711322" rtl="0" eaLnBrk="1" latinLnBrk="1" hangingPunct="1">
                        <a:spcBef>
                          <a:spcPct val="20000"/>
                        </a:spcBef>
                        <a:buClr>
                          <a:schemeClr val="accent2"/>
                        </a:buClr>
                        <a:defRPr kumimoji="1" sz="1400" kern="1200">
                          <a:solidFill>
                            <a:schemeClr val="tx1"/>
                          </a:solidFill>
                          <a:latin typeface="Tahoma" panose="020B0604030504040204" pitchFamily="34" charset="0"/>
                        </a:defRPr>
                      </a:lvl5pPr>
                      <a:lvl6pPr marL="25146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6pPr>
                      <a:lvl7pPr marL="29718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7pPr>
                      <a:lvl8pPr marL="34290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8pPr>
                      <a:lvl9pPr marL="3886200" indent="-228600" algn="l" defTabSz="711322" rtl="0" eaLnBrk="0" fontAlgn="base" latinLnBrk="1" hangingPunct="0">
                        <a:spcBef>
                          <a:spcPct val="20000"/>
                        </a:spcBef>
                        <a:spcAft>
                          <a:spcPct val="0"/>
                        </a:spcAft>
                        <a:buClr>
                          <a:schemeClr val="accent2"/>
                        </a:buClr>
                        <a:defRPr kumimoji="1" sz="1400" kern="1200">
                          <a:solidFill>
                            <a:schemeClr val="tx1"/>
                          </a:solidFill>
                          <a:latin typeface="Tahoma" panose="020B060403050404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 150 kWh/</a:t>
                      </a:r>
                      <a:r>
                        <a:rPr kumimoji="0" lang="ko-KR" altLang="en-US" sz="1200" b="1" u="none" strike="noStrike" cap="none" normalizeH="0" baseline="0" dirty="0">
                          <a:ln>
                            <a:noFill/>
                          </a:ln>
                          <a:effectLst/>
                          <a:latin typeface="Arial" panose="020B0604020202020204" pitchFamily="34" charset="0"/>
                          <a:cs typeface="Arial" panose="020B0604020202020204" pitchFamily="34" charset="0"/>
                        </a:rPr>
                        <a:t>㎡</a:t>
                      </a:r>
                      <a:r>
                        <a:rPr kumimoji="0" lang="en-US" altLang="ko-KR" sz="1200" b="1" u="none" strike="noStrike" cap="none" normalizeH="0" baseline="0" dirty="0">
                          <a:ln>
                            <a:noFill/>
                          </a:ln>
                          <a:effectLst/>
                          <a:latin typeface="Arial" panose="020B0604020202020204" pitchFamily="34" charset="0"/>
                          <a:cs typeface="Arial" panose="020B0604020202020204" pitchFamily="34" charset="0"/>
                        </a:rPr>
                        <a:t>a</a:t>
                      </a:r>
                      <a:endParaRPr kumimoji="0" lang="ko-KR" altLang="en-US" sz="1200" b="1" i="0" u="none" strike="noStrike" cap="none" normalizeH="0" baseline="0" dirty="0">
                        <a:ln>
                          <a:noFill/>
                        </a:ln>
                        <a:solidFill>
                          <a:schemeClr val="tx1"/>
                        </a:solidFill>
                        <a:effectLst/>
                        <a:latin typeface="Arial" panose="020B0604020202020204" pitchFamily="34" charset="0"/>
                        <a:ea typeface="굴림" panose="020B0600000101010101" pitchFamily="50" charset="-127"/>
                        <a:cs typeface="Arial" panose="020B0604020202020204" pitchFamily="34" charset="0"/>
                      </a:endParaRPr>
                    </a:p>
                  </a:txBody>
                  <a:tcPr marL="73976" marR="73976" marT="36987" marB="36987" anchor="ctr" horzOverflow="overflow"/>
                </a:tc>
                <a:extLst>
                  <a:ext uri="{0D108BD9-81ED-4DB2-BD59-A6C34878D82A}">
                    <a16:rowId xmlns:a16="http://schemas.microsoft.com/office/drawing/2014/main" val="10012"/>
                  </a:ext>
                </a:extLst>
              </a:tr>
            </a:tbl>
          </a:graphicData>
        </a:graphic>
      </p:graphicFrame>
      <p:sp>
        <p:nvSpPr>
          <p:cNvPr id="2" name="직사각형 1">
            <a:extLst>
              <a:ext uri="{FF2B5EF4-FFF2-40B4-BE49-F238E27FC236}">
                <a16:creationId xmlns:a16="http://schemas.microsoft.com/office/drawing/2014/main" id="{6470B8BD-3CAE-4893-AA63-8BE7223AEC4F}"/>
              </a:ext>
            </a:extLst>
          </p:cNvPr>
          <p:cNvSpPr/>
          <p:nvPr/>
        </p:nvSpPr>
        <p:spPr bwMode="auto">
          <a:xfrm>
            <a:off x="6894872" y="1728788"/>
            <a:ext cx="2699977" cy="5435600"/>
          </a:xfrm>
          <a:prstGeom prst="rect">
            <a:avLst/>
          </a:prstGeom>
          <a:noFill/>
          <a:ln w="63500">
            <a:solidFill>
              <a:srgbClr val="FF0000"/>
            </a:solidFill>
            <a:prstDash val="sysDash"/>
            <a:round/>
            <a:headEnd/>
            <a:tailEnd/>
          </a:ln>
        </p:spPr>
        <p:txBody>
          <a:bodyPr wrap="none" rtlCol="0" anchor="ctr"/>
          <a:lstStyle/>
          <a:p>
            <a:pPr algn="ctr"/>
            <a:endParaRPr lang="ko-KR" altLang="en-US"/>
          </a:p>
        </p:txBody>
      </p:sp>
    </p:spTree>
    <p:extLst>
      <p:ext uri="{BB962C8B-B14F-4D97-AF65-F5344CB8AC3E}">
        <p14:creationId xmlns:p14="http://schemas.microsoft.com/office/powerpoint/2010/main" val="2782881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a:t>
            </a:r>
          </a:p>
        </p:txBody>
      </p:sp>
      <p:pic>
        <p:nvPicPr>
          <p:cNvPr id="8" name="그림 7">
            <a:extLst>
              <a:ext uri="{FF2B5EF4-FFF2-40B4-BE49-F238E27FC236}">
                <a16:creationId xmlns:a16="http://schemas.microsoft.com/office/drawing/2014/main" id="{1CB6DF3B-1358-4AD5-B2D2-23EB944B887E}"/>
              </a:ext>
            </a:extLst>
          </p:cNvPr>
          <p:cNvPicPr>
            <a:picLocks noChangeAspect="1"/>
          </p:cNvPicPr>
          <p:nvPr/>
        </p:nvPicPr>
        <p:blipFill>
          <a:blip r:embed="rId2"/>
          <a:stretch>
            <a:fillRect/>
          </a:stretch>
        </p:blipFill>
        <p:spPr>
          <a:xfrm>
            <a:off x="0" y="968569"/>
            <a:ext cx="10693400" cy="6154838"/>
          </a:xfrm>
          <a:prstGeom prst="rect">
            <a:avLst/>
          </a:prstGeom>
        </p:spPr>
      </p:pic>
      <p:pic>
        <p:nvPicPr>
          <p:cNvPr id="9" name="그래픽 8" descr="표식 단색으로 채워진">
            <a:extLst>
              <a:ext uri="{FF2B5EF4-FFF2-40B4-BE49-F238E27FC236}">
                <a16:creationId xmlns:a16="http://schemas.microsoft.com/office/drawing/2014/main" id="{9B9266B9-432B-41D4-BFFA-A690B0D61B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46900" y="3323431"/>
            <a:ext cx="914400" cy="914400"/>
          </a:xfrm>
          <a:prstGeom prst="rect">
            <a:avLst/>
          </a:prstGeom>
        </p:spPr>
      </p:pic>
    </p:spTree>
    <p:extLst>
      <p:ext uri="{BB962C8B-B14F-4D97-AF65-F5344CB8AC3E}">
        <p14:creationId xmlns:p14="http://schemas.microsoft.com/office/powerpoint/2010/main" val="23070677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a:t>
            </a:r>
          </a:p>
        </p:txBody>
      </p:sp>
      <p:pic>
        <p:nvPicPr>
          <p:cNvPr id="5" name="그림 4">
            <a:extLst>
              <a:ext uri="{FF2B5EF4-FFF2-40B4-BE49-F238E27FC236}">
                <a16:creationId xmlns:a16="http://schemas.microsoft.com/office/drawing/2014/main" id="{63306B46-67DC-4B3B-BDFA-86D1755812F1}"/>
              </a:ext>
            </a:extLst>
          </p:cNvPr>
          <p:cNvPicPr>
            <a:picLocks noChangeAspect="1"/>
          </p:cNvPicPr>
          <p:nvPr/>
        </p:nvPicPr>
        <p:blipFill rotWithShape="1">
          <a:blip r:embed="rId2"/>
          <a:srcRect t="22982" b="-519"/>
          <a:stretch/>
        </p:blipFill>
        <p:spPr>
          <a:xfrm>
            <a:off x="0" y="1728788"/>
            <a:ext cx="10693400" cy="5832474"/>
          </a:xfrm>
          <a:prstGeom prst="rect">
            <a:avLst/>
          </a:prstGeom>
        </p:spPr>
      </p:pic>
      <p:sp>
        <p:nvSpPr>
          <p:cNvPr id="6" name="내용 개체 틀 1">
            <a:extLst>
              <a:ext uri="{FF2B5EF4-FFF2-40B4-BE49-F238E27FC236}">
                <a16:creationId xmlns:a16="http://schemas.microsoft.com/office/drawing/2014/main" id="{94C1DD40-6907-494F-84ED-40D8E36AE3E5}"/>
              </a:ext>
            </a:extLst>
          </p:cNvPr>
          <p:cNvSpPr>
            <a:spLocks noGrp="1"/>
          </p:cNvSpPr>
          <p:nvPr>
            <p:ph idx="1"/>
          </p:nvPr>
        </p:nvSpPr>
        <p:spPr>
          <a:xfrm>
            <a:off x="145819" y="1080331"/>
            <a:ext cx="9449031" cy="1296144"/>
          </a:xfrm>
        </p:spPr>
        <p:txBody>
          <a:bodyPr/>
          <a:lstStyle/>
          <a:p>
            <a:r>
              <a:rPr lang="en-US" altLang="ko-KR" dirty="0"/>
              <a:t>Tashkent</a:t>
            </a:r>
            <a:r>
              <a:rPr lang="ko-KR" altLang="en-US" dirty="0"/>
              <a:t> </a:t>
            </a:r>
            <a:r>
              <a:rPr lang="en-US" altLang="ko-KR" dirty="0"/>
              <a:t>City</a:t>
            </a:r>
            <a:r>
              <a:rPr lang="ko-KR" altLang="en-US" dirty="0"/>
              <a:t> </a:t>
            </a:r>
            <a:r>
              <a:rPr lang="en-US" altLang="ko-KR" dirty="0"/>
              <a:t>Park</a:t>
            </a:r>
          </a:p>
        </p:txBody>
      </p:sp>
    </p:spTree>
    <p:extLst>
      <p:ext uri="{BB962C8B-B14F-4D97-AF65-F5344CB8AC3E}">
        <p14:creationId xmlns:p14="http://schemas.microsoft.com/office/powerpoint/2010/main" val="7933910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4F408CBF-8439-4A32-A261-E8465FF24EFD}"/>
              </a:ext>
            </a:extLst>
          </p:cNvPr>
          <p:cNvSpPr/>
          <p:nvPr/>
        </p:nvSpPr>
        <p:spPr bwMode="auto">
          <a:xfrm>
            <a:off x="0" y="1728788"/>
            <a:ext cx="10693400" cy="5832475"/>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Localization of passive house</a:t>
            </a:r>
          </a:p>
        </p:txBody>
      </p:sp>
      <p:sp>
        <p:nvSpPr>
          <p:cNvPr id="6" name="내용 개체 틀 1">
            <a:extLst>
              <a:ext uri="{FF2B5EF4-FFF2-40B4-BE49-F238E27FC236}">
                <a16:creationId xmlns:a16="http://schemas.microsoft.com/office/drawing/2014/main" id="{94C1DD40-6907-494F-84ED-40D8E36AE3E5}"/>
              </a:ext>
            </a:extLst>
          </p:cNvPr>
          <p:cNvSpPr>
            <a:spLocks noGrp="1"/>
          </p:cNvSpPr>
          <p:nvPr>
            <p:ph idx="1"/>
          </p:nvPr>
        </p:nvSpPr>
        <p:spPr>
          <a:xfrm>
            <a:off x="145819" y="1080331"/>
            <a:ext cx="9449031" cy="1296144"/>
          </a:xfrm>
        </p:spPr>
        <p:txBody>
          <a:bodyPr/>
          <a:lstStyle/>
          <a:p>
            <a:r>
              <a:rPr lang="en-US" altLang="ko-KR" dirty="0"/>
              <a:t>Tashkent</a:t>
            </a:r>
            <a:r>
              <a:rPr lang="ko-KR" altLang="en-US" dirty="0"/>
              <a:t> </a:t>
            </a:r>
            <a:r>
              <a:rPr lang="en-US" altLang="ko-KR" dirty="0"/>
              <a:t>City</a:t>
            </a:r>
            <a:r>
              <a:rPr lang="ko-KR" altLang="en-US" dirty="0"/>
              <a:t> </a:t>
            </a:r>
            <a:r>
              <a:rPr lang="en-US" altLang="ko-KR" dirty="0"/>
              <a:t>Park – climate data</a:t>
            </a:r>
          </a:p>
        </p:txBody>
      </p:sp>
      <p:grpSp>
        <p:nvGrpSpPr>
          <p:cNvPr id="7" name="그룹 6">
            <a:extLst>
              <a:ext uri="{FF2B5EF4-FFF2-40B4-BE49-F238E27FC236}">
                <a16:creationId xmlns:a16="http://schemas.microsoft.com/office/drawing/2014/main" id="{CAB494E8-0361-4213-8452-F93CBA7669D4}"/>
              </a:ext>
            </a:extLst>
          </p:cNvPr>
          <p:cNvGrpSpPr/>
          <p:nvPr/>
        </p:nvGrpSpPr>
        <p:grpSpPr>
          <a:xfrm>
            <a:off x="234132" y="1930581"/>
            <a:ext cx="10297144" cy="5338712"/>
            <a:chOff x="126120" y="1248582"/>
            <a:chExt cx="14462530" cy="7498320"/>
          </a:xfrm>
        </p:grpSpPr>
        <p:pic>
          <p:nvPicPr>
            <p:cNvPr id="8" name="그림 7">
              <a:extLst>
                <a:ext uri="{FF2B5EF4-FFF2-40B4-BE49-F238E27FC236}">
                  <a16:creationId xmlns:a16="http://schemas.microsoft.com/office/drawing/2014/main" id="{7FBE863A-3D03-487E-82AB-A2F0B2739C5E}"/>
                </a:ext>
              </a:extLst>
            </p:cNvPr>
            <p:cNvPicPr>
              <a:picLocks noChangeAspect="1"/>
            </p:cNvPicPr>
            <p:nvPr/>
          </p:nvPicPr>
          <p:blipFill rotWithShape="1">
            <a:blip r:embed="rId2"/>
            <a:srcRect t="6921"/>
            <a:stretch/>
          </p:blipFill>
          <p:spPr>
            <a:xfrm>
              <a:off x="126120" y="1248582"/>
              <a:ext cx="4744113" cy="3715269"/>
            </a:xfrm>
            <a:prstGeom prst="rect">
              <a:avLst/>
            </a:prstGeom>
          </p:spPr>
        </p:pic>
        <p:pic>
          <p:nvPicPr>
            <p:cNvPr id="9" name="그림 8">
              <a:extLst>
                <a:ext uri="{FF2B5EF4-FFF2-40B4-BE49-F238E27FC236}">
                  <a16:creationId xmlns:a16="http://schemas.microsoft.com/office/drawing/2014/main" id="{5C471F9E-C3A3-41AD-91F1-FB279EC58CB0}"/>
                </a:ext>
              </a:extLst>
            </p:cNvPr>
            <p:cNvPicPr>
              <a:picLocks noChangeAspect="1"/>
            </p:cNvPicPr>
            <p:nvPr/>
          </p:nvPicPr>
          <p:blipFill>
            <a:blip r:embed="rId3"/>
            <a:stretch>
              <a:fillRect/>
            </a:stretch>
          </p:blipFill>
          <p:spPr>
            <a:xfrm>
              <a:off x="4975803" y="1248582"/>
              <a:ext cx="4696480" cy="3639058"/>
            </a:xfrm>
            <a:prstGeom prst="rect">
              <a:avLst/>
            </a:prstGeom>
          </p:spPr>
        </p:pic>
        <p:pic>
          <p:nvPicPr>
            <p:cNvPr id="10" name="그림 9">
              <a:extLst>
                <a:ext uri="{FF2B5EF4-FFF2-40B4-BE49-F238E27FC236}">
                  <a16:creationId xmlns:a16="http://schemas.microsoft.com/office/drawing/2014/main" id="{CD562637-BCD7-4860-8CE0-7241A799DCCC}"/>
                </a:ext>
              </a:extLst>
            </p:cNvPr>
            <p:cNvPicPr>
              <a:picLocks noChangeAspect="1"/>
            </p:cNvPicPr>
            <p:nvPr/>
          </p:nvPicPr>
          <p:blipFill>
            <a:blip r:embed="rId4"/>
            <a:stretch>
              <a:fillRect/>
            </a:stretch>
          </p:blipFill>
          <p:spPr>
            <a:xfrm>
              <a:off x="126120" y="5053438"/>
              <a:ext cx="4772690" cy="3686688"/>
            </a:xfrm>
            <a:prstGeom prst="rect">
              <a:avLst/>
            </a:prstGeom>
          </p:spPr>
        </p:pic>
        <p:pic>
          <p:nvPicPr>
            <p:cNvPr id="11" name="그림 10">
              <a:extLst>
                <a:ext uri="{FF2B5EF4-FFF2-40B4-BE49-F238E27FC236}">
                  <a16:creationId xmlns:a16="http://schemas.microsoft.com/office/drawing/2014/main" id="{79314C06-F99D-4294-B4CB-EF31CBF792EC}"/>
                </a:ext>
              </a:extLst>
            </p:cNvPr>
            <p:cNvPicPr>
              <a:picLocks noChangeAspect="1"/>
            </p:cNvPicPr>
            <p:nvPr/>
          </p:nvPicPr>
          <p:blipFill rotWithShape="1">
            <a:blip r:embed="rId5"/>
            <a:srcRect l="-1012" t="1510" r="1012" b="21704"/>
            <a:stretch/>
          </p:blipFill>
          <p:spPr>
            <a:xfrm>
              <a:off x="4898810" y="5053438"/>
              <a:ext cx="4782217" cy="3686690"/>
            </a:xfrm>
            <a:prstGeom prst="rect">
              <a:avLst/>
            </a:prstGeom>
          </p:spPr>
        </p:pic>
        <p:pic>
          <p:nvPicPr>
            <p:cNvPr id="12" name="그림 11">
              <a:extLst>
                <a:ext uri="{FF2B5EF4-FFF2-40B4-BE49-F238E27FC236}">
                  <a16:creationId xmlns:a16="http://schemas.microsoft.com/office/drawing/2014/main" id="{8C7DDCD9-E07F-4B17-82A1-791734C67A22}"/>
                </a:ext>
              </a:extLst>
            </p:cNvPr>
            <p:cNvPicPr>
              <a:picLocks noChangeAspect="1"/>
            </p:cNvPicPr>
            <p:nvPr/>
          </p:nvPicPr>
          <p:blipFill>
            <a:blip r:embed="rId6"/>
            <a:stretch>
              <a:fillRect/>
            </a:stretch>
          </p:blipFill>
          <p:spPr>
            <a:xfrm>
              <a:off x="9777854" y="1248583"/>
              <a:ext cx="4744113" cy="3715268"/>
            </a:xfrm>
            <a:prstGeom prst="rect">
              <a:avLst/>
            </a:prstGeom>
          </p:spPr>
        </p:pic>
        <p:pic>
          <p:nvPicPr>
            <p:cNvPr id="13" name="그림 12">
              <a:extLst>
                <a:ext uri="{FF2B5EF4-FFF2-40B4-BE49-F238E27FC236}">
                  <a16:creationId xmlns:a16="http://schemas.microsoft.com/office/drawing/2014/main" id="{97C8E300-7F35-4091-A2A2-C65AA9010520}"/>
                </a:ext>
              </a:extLst>
            </p:cNvPr>
            <p:cNvPicPr>
              <a:picLocks noChangeAspect="1"/>
            </p:cNvPicPr>
            <p:nvPr/>
          </p:nvPicPr>
          <p:blipFill>
            <a:blip r:embed="rId7"/>
            <a:stretch>
              <a:fillRect/>
            </a:stretch>
          </p:blipFill>
          <p:spPr>
            <a:xfrm>
              <a:off x="9777854" y="5060214"/>
              <a:ext cx="4810796" cy="3686688"/>
            </a:xfrm>
            <a:prstGeom prst="rect">
              <a:avLst/>
            </a:prstGeom>
          </p:spPr>
        </p:pic>
      </p:grpSp>
    </p:spTree>
    <p:extLst>
      <p:ext uri="{BB962C8B-B14F-4D97-AF65-F5344CB8AC3E}">
        <p14:creationId xmlns:p14="http://schemas.microsoft.com/office/powerpoint/2010/main" val="2437793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ED502EF9-14A8-4736-872E-15422BEE61E5}"/>
              </a:ext>
            </a:extLst>
          </p:cNvPr>
          <p:cNvSpPr/>
          <p:nvPr/>
        </p:nvSpPr>
        <p:spPr bwMode="auto">
          <a:xfrm>
            <a:off x="0" y="2196455"/>
            <a:ext cx="10693400" cy="4943373"/>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pic>
        <p:nvPicPr>
          <p:cNvPr id="8" name="그림 7">
            <a:extLst>
              <a:ext uri="{FF2B5EF4-FFF2-40B4-BE49-F238E27FC236}">
                <a16:creationId xmlns:a16="http://schemas.microsoft.com/office/drawing/2014/main" id="{2BDC6525-974E-43DE-99EA-85D66D66645D}"/>
              </a:ext>
            </a:extLst>
          </p:cNvPr>
          <p:cNvPicPr>
            <a:picLocks noChangeAspect="1"/>
          </p:cNvPicPr>
          <p:nvPr/>
        </p:nvPicPr>
        <p:blipFill>
          <a:blip r:embed="rId2"/>
          <a:stretch>
            <a:fillRect/>
          </a:stretch>
        </p:blipFill>
        <p:spPr>
          <a:xfrm>
            <a:off x="515442" y="2941265"/>
            <a:ext cx="5670054" cy="3790184"/>
          </a:xfrm>
          <a:prstGeom prst="rect">
            <a:avLst/>
          </a:prstGeom>
        </p:spPr>
      </p:pic>
      <p:pic>
        <p:nvPicPr>
          <p:cNvPr id="10" name="그림 9">
            <a:extLst>
              <a:ext uri="{FF2B5EF4-FFF2-40B4-BE49-F238E27FC236}">
                <a16:creationId xmlns:a16="http://schemas.microsoft.com/office/drawing/2014/main" id="{039FD0BE-CEED-427A-9CAB-EC71FDD5593B}"/>
              </a:ext>
            </a:extLst>
          </p:cNvPr>
          <p:cNvPicPr>
            <a:picLocks noChangeAspect="1"/>
          </p:cNvPicPr>
          <p:nvPr/>
        </p:nvPicPr>
        <p:blipFill>
          <a:blip r:embed="rId3"/>
          <a:stretch>
            <a:fillRect/>
          </a:stretch>
        </p:blipFill>
        <p:spPr>
          <a:xfrm>
            <a:off x="6501333" y="2795489"/>
            <a:ext cx="1271962" cy="2820845"/>
          </a:xfrm>
          <a:prstGeom prst="rect">
            <a:avLst/>
          </a:prstGeom>
        </p:spPr>
      </p:pic>
      <p:sp>
        <p:nvSpPr>
          <p:cNvPr id="12" name="내용 개체 틀 1">
            <a:extLst>
              <a:ext uri="{FF2B5EF4-FFF2-40B4-BE49-F238E27FC236}">
                <a16:creationId xmlns:a16="http://schemas.microsoft.com/office/drawing/2014/main" id="{B4E79095-6626-4284-85C7-BE76CE548737}"/>
              </a:ext>
            </a:extLst>
          </p:cNvPr>
          <p:cNvSpPr>
            <a:spLocks noGrp="1"/>
          </p:cNvSpPr>
          <p:nvPr>
            <p:ph idx="1"/>
          </p:nvPr>
        </p:nvSpPr>
        <p:spPr>
          <a:xfrm>
            <a:off x="145819" y="1080331"/>
            <a:ext cx="9449031" cy="1296144"/>
          </a:xfrm>
        </p:spPr>
        <p:txBody>
          <a:bodyPr/>
          <a:lstStyle/>
          <a:p>
            <a:r>
              <a:rPr lang="en-US" altLang="ko-KR" dirty="0"/>
              <a:t>Heating demand Seoul &amp; Tashkent</a:t>
            </a:r>
            <a:r>
              <a:rPr lang="ko-KR" altLang="en-US" dirty="0"/>
              <a:t> </a:t>
            </a:r>
            <a:r>
              <a:rPr lang="en-US" altLang="ko-KR" dirty="0"/>
              <a:t>City</a:t>
            </a:r>
            <a:r>
              <a:rPr lang="ko-KR" altLang="en-US" dirty="0"/>
              <a:t> </a:t>
            </a:r>
            <a:r>
              <a:rPr lang="en-US" altLang="ko-KR" dirty="0"/>
              <a:t>Park</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6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rPr>
              <a:t>The same building was compared by applying the climates of Seoul and Tashkent.</a:t>
            </a:r>
            <a:endParaRPr lang="en-US" altLang="ko-KR" dirty="0"/>
          </a:p>
        </p:txBody>
      </p:sp>
      <p:sp>
        <p:nvSpPr>
          <p:cNvPr id="14" name="내용 개체 틀 1">
            <a:extLst>
              <a:ext uri="{FF2B5EF4-FFF2-40B4-BE49-F238E27FC236}">
                <a16:creationId xmlns:a16="http://schemas.microsoft.com/office/drawing/2014/main" id="{D8A67E04-2633-480A-AE58-8D91EB772887}"/>
              </a:ext>
            </a:extLst>
          </p:cNvPr>
          <p:cNvSpPr txBox="1">
            <a:spLocks/>
          </p:cNvSpPr>
          <p:nvPr/>
        </p:nvSpPr>
        <p:spPr bwMode="auto">
          <a:xfrm>
            <a:off x="6802786" y="5726507"/>
            <a:ext cx="1271963" cy="1296144"/>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marL="0" indent="0">
              <a:buNone/>
            </a:pPr>
            <a:r>
              <a:rPr kumimoji="0" lang="en-US" altLang="ko-KR" dirty="0"/>
              <a:t>Seoul</a:t>
            </a:r>
          </a:p>
          <a:p>
            <a:endParaRPr kumimoji="0" lang="en-US" altLang="ko-KR" dirty="0"/>
          </a:p>
        </p:txBody>
      </p:sp>
      <p:sp>
        <p:nvSpPr>
          <p:cNvPr id="15" name="내용 개체 틀 1">
            <a:extLst>
              <a:ext uri="{FF2B5EF4-FFF2-40B4-BE49-F238E27FC236}">
                <a16:creationId xmlns:a16="http://schemas.microsoft.com/office/drawing/2014/main" id="{7E4B03B3-E2DD-4613-B73D-7CE067BF94D9}"/>
              </a:ext>
            </a:extLst>
          </p:cNvPr>
          <p:cNvSpPr txBox="1">
            <a:spLocks/>
          </p:cNvSpPr>
          <p:nvPr/>
        </p:nvSpPr>
        <p:spPr bwMode="auto">
          <a:xfrm>
            <a:off x="8383394" y="5726507"/>
            <a:ext cx="2543926" cy="1296144"/>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marL="0" indent="0">
              <a:buNone/>
            </a:pPr>
            <a:r>
              <a:rPr kumimoji="0" lang="en-US" altLang="ko-KR" dirty="0"/>
              <a:t>Tashkent</a:t>
            </a:r>
            <a:r>
              <a:rPr kumimoji="0" lang="ko-KR" altLang="en-US" dirty="0"/>
              <a:t> </a:t>
            </a:r>
            <a:r>
              <a:rPr kumimoji="0" lang="en-US" altLang="ko-KR" dirty="0"/>
              <a:t>City</a:t>
            </a:r>
            <a:r>
              <a:rPr kumimoji="0" lang="ko-KR" altLang="en-US" dirty="0"/>
              <a:t> </a:t>
            </a:r>
            <a:r>
              <a:rPr kumimoji="0" lang="en-US" altLang="ko-KR" dirty="0"/>
              <a:t>Park</a:t>
            </a:r>
          </a:p>
          <a:p>
            <a:endParaRPr kumimoji="0" lang="en-US" altLang="ko-KR" dirty="0"/>
          </a:p>
        </p:txBody>
      </p:sp>
      <p:sp>
        <p:nvSpPr>
          <p:cNvPr id="16" name="직사각형 5">
            <a:extLst>
              <a:ext uri="{FF2B5EF4-FFF2-40B4-BE49-F238E27FC236}">
                <a16:creationId xmlns:a16="http://schemas.microsoft.com/office/drawing/2014/main" id="{DD83785A-5627-49E4-BB57-DD16CF6CEF41}"/>
              </a:ext>
            </a:extLst>
          </p:cNvPr>
          <p:cNvSpPr>
            <a:spLocks noChangeArrowheads="1"/>
          </p:cNvSpPr>
          <p:nvPr/>
        </p:nvSpPr>
        <p:spPr bwMode="auto">
          <a:xfrm>
            <a:off x="5965322" y="6166543"/>
            <a:ext cx="1830272" cy="80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621" tIns="48810" rIns="97621" bIns="48810">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r"/>
            <a:r>
              <a:rPr lang="en-US" altLang="ko-KR" sz="3200" dirty="0">
                <a:solidFill>
                  <a:srgbClr val="FF0000"/>
                </a:solidFill>
                <a:ea typeface="맑은 고딕" pitchFamily="50" charset="-127"/>
                <a:cs typeface="Arial" panose="020B0604020202020204" pitchFamily="34" charset="0"/>
              </a:rPr>
              <a:t>27.06</a:t>
            </a:r>
            <a:r>
              <a:rPr lang="en-US" altLang="ko-KR" sz="3200" dirty="0">
                <a:ea typeface="맑은 고딕" pitchFamily="50" charset="-127"/>
                <a:cs typeface="Arial" panose="020B0604020202020204" pitchFamily="34" charset="0"/>
              </a:rPr>
              <a:t> </a:t>
            </a:r>
          </a:p>
          <a:p>
            <a:pPr algn="r"/>
            <a:r>
              <a:rPr lang="en-US" altLang="ko-KR" sz="1400" dirty="0">
                <a:ea typeface="굴림" pitchFamily="50" charset="-127"/>
                <a:cs typeface="Arial" panose="020B0604020202020204" pitchFamily="34" charset="0"/>
              </a:rPr>
              <a:t>kWh/</a:t>
            </a:r>
            <a:r>
              <a:rPr lang="ko-KR" altLang="en-US" sz="1400" dirty="0">
                <a:ea typeface="굴림" pitchFamily="50" charset="-127"/>
                <a:cs typeface="Arial" panose="020B0604020202020204" pitchFamily="34" charset="0"/>
              </a:rPr>
              <a:t>㎡</a:t>
            </a:r>
            <a:r>
              <a:rPr lang="en-US" altLang="ko-KR" sz="1400" dirty="0">
                <a:ea typeface="굴림" pitchFamily="50" charset="-127"/>
                <a:cs typeface="Arial" panose="020B0604020202020204" pitchFamily="34" charset="0"/>
              </a:rPr>
              <a:t>a</a:t>
            </a:r>
            <a:endParaRPr lang="ko-KR" altLang="en-US" sz="1400" dirty="0">
              <a:ea typeface="맑은 고딕" pitchFamily="50" charset="-127"/>
              <a:cs typeface="Arial" panose="020B0604020202020204" pitchFamily="34" charset="0"/>
            </a:endParaRPr>
          </a:p>
        </p:txBody>
      </p:sp>
      <p:pic>
        <p:nvPicPr>
          <p:cNvPr id="18" name="그림 17">
            <a:extLst>
              <a:ext uri="{FF2B5EF4-FFF2-40B4-BE49-F238E27FC236}">
                <a16:creationId xmlns:a16="http://schemas.microsoft.com/office/drawing/2014/main" id="{76E34EA8-C42B-4C48-B9CF-4F87C8C86FAB}"/>
              </a:ext>
            </a:extLst>
          </p:cNvPr>
          <p:cNvPicPr>
            <a:picLocks noChangeAspect="1"/>
          </p:cNvPicPr>
          <p:nvPr/>
        </p:nvPicPr>
        <p:blipFill>
          <a:blip r:embed="rId4"/>
          <a:stretch>
            <a:fillRect/>
          </a:stretch>
        </p:blipFill>
        <p:spPr>
          <a:xfrm>
            <a:off x="8970042" y="2892969"/>
            <a:ext cx="1057836" cy="2723365"/>
          </a:xfrm>
          <a:prstGeom prst="rect">
            <a:avLst/>
          </a:prstGeom>
        </p:spPr>
      </p:pic>
      <p:sp>
        <p:nvSpPr>
          <p:cNvPr id="19" name="직사각형 5">
            <a:extLst>
              <a:ext uri="{FF2B5EF4-FFF2-40B4-BE49-F238E27FC236}">
                <a16:creationId xmlns:a16="http://schemas.microsoft.com/office/drawing/2014/main" id="{28427C57-FC6D-4F8B-8538-7AB27C250C33}"/>
              </a:ext>
            </a:extLst>
          </p:cNvPr>
          <p:cNvSpPr>
            <a:spLocks noChangeArrowheads="1"/>
          </p:cNvSpPr>
          <p:nvPr/>
        </p:nvSpPr>
        <p:spPr bwMode="auto">
          <a:xfrm>
            <a:off x="8331214" y="6166543"/>
            <a:ext cx="1830272" cy="80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7621" tIns="48810" rIns="97621" bIns="48810">
            <a:spAutoFit/>
          </a:bodyPr>
          <a:lstStyle>
            <a:lvl1pPr>
              <a:defRPr sz="2000">
                <a:solidFill>
                  <a:schemeClr val="tx1"/>
                </a:solidFill>
                <a:latin typeface="Arial" pitchFamily="34" charset="0"/>
              </a:defRPr>
            </a:lvl1pPr>
            <a:lvl2pPr marL="742950" indent="-285750">
              <a:defRPr sz="2000">
                <a:solidFill>
                  <a:schemeClr val="tx1"/>
                </a:solidFill>
                <a:latin typeface="Arial" pitchFamily="34" charset="0"/>
              </a:defRPr>
            </a:lvl2pPr>
            <a:lvl3pPr marL="1143000" indent="-228600">
              <a:defRPr sz="2000">
                <a:solidFill>
                  <a:schemeClr val="tx1"/>
                </a:solidFill>
                <a:latin typeface="Arial" pitchFamily="34" charset="0"/>
              </a:defRPr>
            </a:lvl3pPr>
            <a:lvl4pPr marL="1600200" indent="-228600">
              <a:defRPr sz="2000">
                <a:solidFill>
                  <a:schemeClr val="tx1"/>
                </a:solidFill>
                <a:latin typeface="Arial" pitchFamily="34" charset="0"/>
              </a:defRPr>
            </a:lvl4pPr>
            <a:lvl5pPr marL="2057400" indent="-228600">
              <a:defRPr sz="2000">
                <a:solidFill>
                  <a:schemeClr val="tx1"/>
                </a:solidFill>
                <a:latin typeface="Arial" pitchFamily="34" charset="0"/>
              </a:defRPr>
            </a:lvl5pPr>
            <a:lvl6pPr marL="2514600" indent="-228600" eaLnBrk="0" fontAlgn="base" hangingPunct="0">
              <a:spcBef>
                <a:spcPct val="0"/>
              </a:spcBef>
              <a:spcAft>
                <a:spcPct val="0"/>
              </a:spcAft>
              <a:defRPr sz="2000">
                <a:solidFill>
                  <a:schemeClr val="tx1"/>
                </a:solidFill>
                <a:latin typeface="Arial" pitchFamily="34" charset="0"/>
              </a:defRPr>
            </a:lvl6pPr>
            <a:lvl7pPr marL="2971800" indent="-228600" eaLnBrk="0" fontAlgn="base" hangingPunct="0">
              <a:spcBef>
                <a:spcPct val="0"/>
              </a:spcBef>
              <a:spcAft>
                <a:spcPct val="0"/>
              </a:spcAft>
              <a:defRPr sz="2000">
                <a:solidFill>
                  <a:schemeClr val="tx1"/>
                </a:solidFill>
                <a:latin typeface="Arial" pitchFamily="34" charset="0"/>
              </a:defRPr>
            </a:lvl7pPr>
            <a:lvl8pPr marL="3429000" indent="-228600" eaLnBrk="0" fontAlgn="base" hangingPunct="0">
              <a:spcBef>
                <a:spcPct val="0"/>
              </a:spcBef>
              <a:spcAft>
                <a:spcPct val="0"/>
              </a:spcAft>
              <a:defRPr sz="2000">
                <a:solidFill>
                  <a:schemeClr val="tx1"/>
                </a:solidFill>
                <a:latin typeface="Arial" pitchFamily="34" charset="0"/>
              </a:defRPr>
            </a:lvl8pPr>
            <a:lvl9pPr marL="3886200" indent="-228600" eaLnBrk="0" fontAlgn="base" hangingPunct="0">
              <a:spcBef>
                <a:spcPct val="0"/>
              </a:spcBef>
              <a:spcAft>
                <a:spcPct val="0"/>
              </a:spcAft>
              <a:defRPr sz="2000">
                <a:solidFill>
                  <a:schemeClr val="tx1"/>
                </a:solidFill>
                <a:latin typeface="Arial" pitchFamily="34" charset="0"/>
              </a:defRPr>
            </a:lvl9pPr>
          </a:lstStyle>
          <a:p>
            <a:pPr algn="r"/>
            <a:r>
              <a:rPr lang="en-US" altLang="ko-KR" sz="3200" dirty="0">
                <a:solidFill>
                  <a:srgbClr val="FF0000"/>
                </a:solidFill>
                <a:ea typeface="맑은 고딕" pitchFamily="50" charset="-127"/>
                <a:cs typeface="Arial" panose="020B0604020202020204" pitchFamily="34" charset="0"/>
              </a:rPr>
              <a:t>21.59</a:t>
            </a:r>
            <a:r>
              <a:rPr lang="en-US" altLang="ko-KR" sz="3200" dirty="0">
                <a:ea typeface="맑은 고딕" pitchFamily="50" charset="-127"/>
                <a:cs typeface="Arial" panose="020B0604020202020204" pitchFamily="34" charset="0"/>
              </a:rPr>
              <a:t> </a:t>
            </a:r>
          </a:p>
          <a:p>
            <a:pPr algn="r"/>
            <a:r>
              <a:rPr lang="en-US" altLang="ko-KR" sz="1400" dirty="0">
                <a:ea typeface="굴림" pitchFamily="50" charset="-127"/>
                <a:cs typeface="Arial" panose="020B0604020202020204" pitchFamily="34" charset="0"/>
              </a:rPr>
              <a:t>kWh/</a:t>
            </a:r>
            <a:r>
              <a:rPr lang="ko-KR" altLang="en-US" sz="1400" dirty="0">
                <a:ea typeface="굴림" pitchFamily="50" charset="-127"/>
                <a:cs typeface="Arial" panose="020B0604020202020204" pitchFamily="34" charset="0"/>
              </a:rPr>
              <a:t>㎡</a:t>
            </a:r>
            <a:r>
              <a:rPr lang="en-US" altLang="ko-KR" sz="1400" dirty="0">
                <a:ea typeface="굴림" pitchFamily="50" charset="-127"/>
                <a:cs typeface="Arial" panose="020B0604020202020204" pitchFamily="34" charset="0"/>
              </a:rPr>
              <a:t>a</a:t>
            </a:r>
            <a:endParaRPr lang="ko-KR" altLang="en-US" sz="1400" dirty="0">
              <a:ea typeface="맑은 고딕" pitchFamily="50" charset="-127"/>
              <a:cs typeface="Arial" panose="020B0604020202020204" pitchFamily="34" charset="0"/>
            </a:endParaRPr>
          </a:p>
        </p:txBody>
      </p:sp>
      <p:sp>
        <p:nvSpPr>
          <p:cNvPr id="20" name="내용 개체 틀 2">
            <a:extLst>
              <a:ext uri="{FF2B5EF4-FFF2-40B4-BE49-F238E27FC236}">
                <a16:creationId xmlns:a16="http://schemas.microsoft.com/office/drawing/2014/main" id="{8D0C9E44-7E2C-404F-AF85-1318BEEE2FF2}"/>
              </a:ext>
            </a:extLst>
          </p:cNvPr>
          <p:cNvSpPr>
            <a:spLocks noGrp="1"/>
          </p:cNvSpPr>
          <p:nvPr>
            <p:ph idx="10"/>
          </p:nvPr>
        </p:nvSpPr>
        <p:spPr>
          <a:xfrm>
            <a:off x="526984" y="421435"/>
            <a:ext cx="11336440" cy="365130"/>
          </a:xfrm>
        </p:spPr>
        <p:txBody>
          <a:bodyPr/>
          <a:lstStyle/>
          <a:p>
            <a:r>
              <a:rPr lang="en-US" altLang="ko-KR" dirty="0"/>
              <a:t>Localization of passive house</a:t>
            </a:r>
          </a:p>
        </p:txBody>
      </p:sp>
    </p:spTree>
    <p:extLst>
      <p:ext uri="{BB962C8B-B14F-4D97-AF65-F5344CB8AC3E}">
        <p14:creationId xmlns:p14="http://schemas.microsoft.com/office/powerpoint/2010/main" val="2919026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Zero Energy Building - EDC</a:t>
            </a:r>
          </a:p>
        </p:txBody>
      </p:sp>
      <p:pic>
        <p:nvPicPr>
          <p:cNvPr id="7" name="Picture 2">
            <a:extLst>
              <a:ext uri="{FF2B5EF4-FFF2-40B4-BE49-F238E27FC236}">
                <a16:creationId xmlns:a16="http://schemas.microsoft.com/office/drawing/2014/main" id="{5A6997B2-D81A-4BF7-A2F3-8C7D826347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9351"/>
            <a:ext cx="10693400" cy="601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328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5C5F72D8-C6DD-4C31-84AD-7D9853190812}"/>
              </a:ext>
            </a:extLst>
          </p:cNvPr>
          <p:cNvSpPr/>
          <p:nvPr/>
        </p:nvSpPr>
        <p:spPr bwMode="auto">
          <a:xfrm>
            <a:off x="0" y="1728788"/>
            <a:ext cx="10693400" cy="5832475"/>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Zero Energy Building - EDC</a:t>
            </a:r>
          </a:p>
        </p:txBody>
      </p:sp>
      <p:pic>
        <p:nvPicPr>
          <p:cNvPr id="10" name="그림 9" descr="음식, 도로이(가) 표시된 사진&#10;&#10;자동 생성된 설명">
            <a:extLst>
              <a:ext uri="{FF2B5EF4-FFF2-40B4-BE49-F238E27FC236}">
                <a16:creationId xmlns:a16="http://schemas.microsoft.com/office/drawing/2014/main" id="{8E50218E-CE47-4E65-B85E-C44316607F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0857" y="1773385"/>
            <a:ext cx="3377539" cy="1899866"/>
          </a:xfrm>
          <a:prstGeom prst="rect">
            <a:avLst/>
          </a:prstGeom>
        </p:spPr>
      </p:pic>
      <p:pic>
        <p:nvPicPr>
          <p:cNvPr id="11" name="그림 10" descr="잔디, 실외, 건물, 평야이(가) 표시된 사진&#10;&#10;자동 생성된 설명">
            <a:extLst>
              <a:ext uri="{FF2B5EF4-FFF2-40B4-BE49-F238E27FC236}">
                <a16:creationId xmlns:a16="http://schemas.microsoft.com/office/drawing/2014/main" id="{A9D37869-542F-4C3F-9FE8-E4ED39118D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0856" y="3814892"/>
            <a:ext cx="3402653" cy="1913992"/>
          </a:xfrm>
          <a:prstGeom prst="rect">
            <a:avLst/>
          </a:prstGeom>
        </p:spPr>
      </p:pic>
      <p:grpSp>
        <p:nvGrpSpPr>
          <p:cNvPr id="2" name="그룹 1">
            <a:extLst>
              <a:ext uri="{FF2B5EF4-FFF2-40B4-BE49-F238E27FC236}">
                <a16:creationId xmlns:a16="http://schemas.microsoft.com/office/drawing/2014/main" id="{02007A47-CA5A-417E-83FA-CABF8D77B4CD}"/>
              </a:ext>
            </a:extLst>
          </p:cNvPr>
          <p:cNvGrpSpPr/>
          <p:nvPr/>
        </p:nvGrpSpPr>
        <p:grpSpPr>
          <a:xfrm>
            <a:off x="-116681" y="1932749"/>
            <a:ext cx="7024628" cy="5132958"/>
            <a:chOff x="-6" y="1773385"/>
            <a:chExt cx="7024628" cy="5132958"/>
          </a:xfrm>
        </p:grpSpPr>
        <p:grpSp>
          <p:nvGrpSpPr>
            <p:cNvPr id="4" name="그룹 3">
              <a:extLst>
                <a:ext uri="{FF2B5EF4-FFF2-40B4-BE49-F238E27FC236}">
                  <a16:creationId xmlns:a16="http://schemas.microsoft.com/office/drawing/2014/main" id="{66DD107E-1B57-4256-AB7C-47CA45A897E1}"/>
                </a:ext>
              </a:extLst>
            </p:cNvPr>
            <p:cNvGrpSpPr/>
            <p:nvPr/>
          </p:nvGrpSpPr>
          <p:grpSpPr>
            <a:xfrm>
              <a:off x="-6" y="1773385"/>
              <a:ext cx="7024628" cy="4531619"/>
              <a:chOff x="1864503" y="2073632"/>
              <a:chExt cx="5799719" cy="3287834"/>
            </a:xfrm>
          </p:grpSpPr>
          <p:pic>
            <p:nvPicPr>
              <p:cNvPr id="6" name="_x288009536">
                <a:extLst>
                  <a:ext uri="{FF2B5EF4-FFF2-40B4-BE49-F238E27FC236}">
                    <a16:creationId xmlns:a16="http://schemas.microsoft.com/office/drawing/2014/main" id="{D0AEAA3B-FBB4-43B6-84B9-C488F87FC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4503" y="2073632"/>
                <a:ext cx="5799719" cy="3287834"/>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6018194A-D04E-43F8-8E71-838B403A1E5B}"/>
                  </a:ext>
                </a:extLst>
              </p:cNvPr>
              <p:cNvSpPr/>
              <p:nvPr/>
            </p:nvSpPr>
            <p:spPr>
              <a:xfrm>
                <a:off x="3497682" y="4375799"/>
                <a:ext cx="735485" cy="235677"/>
              </a:xfrm>
              <a:prstGeom prst="rect">
                <a:avLst/>
              </a:prstGeom>
              <a:solidFill>
                <a:schemeClr val="bg1"/>
              </a:solidFill>
            </p:spPr>
            <p:txBody>
              <a:bodyPr wrap="none">
                <a:spAutoFit/>
              </a:bodyPr>
              <a:lstStyle/>
              <a:p>
                <a:r>
                  <a:rPr lang="en-US" altLang="ko-KR" sz="1511" b="1" spc="-108" dirty="0">
                    <a:latin typeface="나눔스퀘어 Bold" panose="020B0600000101010101" pitchFamily="50" charset="-127"/>
                    <a:ea typeface="나눔스퀘어 Bold" panose="020B0600000101010101" pitchFamily="50" charset="-127"/>
                  </a:rPr>
                  <a:t>88.92kW</a:t>
                </a:r>
                <a:endParaRPr lang="ko-KR" altLang="en-US" sz="1511" dirty="0"/>
              </a:p>
            </p:txBody>
          </p:sp>
          <p:sp>
            <p:nvSpPr>
              <p:cNvPr id="8" name="직사각형 7">
                <a:extLst>
                  <a:ext uri="{FF2B5EF4-FFF2-40B4-BE49-F238E27FC236}">
                    <a16:creationId xmlns:a16="http://schemas.microsoft.com/office/drawing/2014/main" id="{E93C0313-CC4B-4C0C-BDBC-DC07AA97A70B}"/>
                  </a:ext>
                </a:extLst>
              </p:cNvPr>
              <p:cNvSpPr/>
              <p:nvPr/>
            </p:nvSpPr>
            <p:spPr>
              <a:xfrm>
                <a:off x="3402948" y="2274921"/>
                <a:ext cx="654277" cy="235677"/>
              </a:xfrm>
              <a:prstGeom prst="rect">
                <a:avLst/>
              </a:prstGeom>
              <a:solidFill>
                <a:schemeClr val="bg1"/>
              </a:solidFill>
            </p:spPr>
            <p:txBody>
              <a:bodyPr wrap="none">
                <a:spAutoFit/>
              </a:bodyPr>
              <a:lstStyle/>
              <a:p>
                <a:r>
                  <a:rPr lang="en-US" altLang="ko-KR" sz="1511" b="1" spc="-108" dirty="0">
                    <a:latin typeface="나눔스퀘어 Bold" panose="020B0600000101010101" pitchFamily="50" charset="-127"/>
                    <a:ea typeface="나눔스퀘어 Bold" panose="020B0600000101010101" pitchFamily="50" charset="-127"/>
                  </a:rPr>
                  <a:t>57.4kW</a:t>
                </a:r>
                <a:endParaRPr lang="ko-KR" altLang="en-US" sz="1511" dirty="0"/>
              </a:p>
            </p:txBody>
          </p:sp>
          <p:sp>
            <p:nvSpPr>
              <p:cNvPr id="9" name="직사각형 8">
                <a:extLst>
                  <a:ext uri="{FF2B5EF4-FFF2-40B4-BE49-F238E27FC236}">
                    <a16:creationId xmlns:a16="http://schemas.microsoft.com/office/drawing/2014/main" id="{355F9FA8-2CB4-4B5F-9AF8-A7EEA0C8D42E}"/>
                  </a:ext>
                </a:extLst>
              </p:cNvPr>
              <p:cNvSpPr/>
              <p:nvPr/>
            </p:nvSpPr>
            <p:spPr>
              <a:xfrm>
                <a:off x="5049550" y="2121032"/>
                <a:ext cx="698428" cy="235677"/>
              </a:xfrm>
              <a:prstGeom prst="rect">
                <a:avLst/>
              </a:prstGeom>
              <a:solidFill>
                <a:schemeClr val="bg1"/>
              </a:solidFill>
            </p:spPr>
            <p:txBody>
              <a:bodyPr wrap="none">
                <a:spAutoFit/>
              </a:bodyPr>
              <a:lstStyle/>
              <a:p>
                <a:r>
                  <a:rPr lang="en-US" altLang="ko-KR" sz="1511" b="1" spc="-108" dirty="0">
                    <a:latin typeface="나눔스퀘어 Bold" panose="020B0600000101010101" pitchFamily="50" charset="-127"/>
                    <a:ea typeface="나눔스퀘어 Bold" panose="020B0600000101010101" pitchFamily="50" charset="-127"/>
                  </a:rPr>
                  <a:t>45.7 kW</a:t>
                </a:r>
                <a:endParaRPr lang="ko-KR" altLang="en-US" sz="1511" dirty="0"/>
              </a:p>
            </p:txBody>
          </p:sp>
        </p:grpSp>
        <p:sp>
          <p:nvSpPr>
            <p:cNvPr id="12" name="직사각형 11">
              <a:extLst>
                <a:ext uri="{FF2B5EF4-FFF2-40B4-BE49-F238E27FC236}">
                  <a16:creationId xmlns:a16="http://schemas.microsoft.com/office/drawing/2014/main" id="{BEA7950E-760A-4E0C-A29A-87E4E767767C}"/>
                </a:ext>
              </a:extLst>
            </p:cNvPr>
            <p:cNvSpPr/>
            <p:nvPr/>
          </p:nvSpPr>
          <p:spPr>
            <a:xfrm>
              <a:off x="862867" y="6321568"/>
              <a:ext cx="5680628" cy="584775"/>
            </a:xfrm>
            <a:prstGeom prst="rect">
              <a:avLst/>
            </a:prstGeom>
            <a:solidFill>
              <a:schemeClr val="bg1"/>
            </a:solidFill>
            <a:ln>
              <a:solidFill>
                <a:schemeClr val="tx2"/>
              </a:solidFill>
            </a:ln>
          </p:spPr>
          <p:txBody>
            <a:bodyPr wrap="square">
              <a:spAutoFit/>
            </a:bodyPr>
            <a:lstStyle/>
            <a:p>
              <a:r>
                <a:rPr lang="en-US" altLang="ko-KR" sz="1600" b="1" spc="-108" dirty="0">
                  <a:latin typeface="Arial" panose="020B0604020202020204" pitchFamily="34" charset="0"/>
                  <a:ea typeface="나눔스퀘어 Bold" panose="020B0600000101010101" pitchFamily="50" charset="-127"/>
                  <a:cs typeface="Arial" panose="020B0604020202020204" pitchFamily="34" charset="0"/>
                </a:rPr>
                <a:t>- Detached house energy self-sufficiency rate</a:t>
              </a:r>
              <a:r>
                <a:rPr lang="ko-KR" altLang="en-US" sz="1600" b="1" spc="-108" dirty="0">
                  <a:latin typeface="Arial" panose="020B0604020202020204" pitchFamily="34" charset="0"/>
                  <a:ea typeface="나눔스퀘어 Bold" panose="020B0600000101010101" pitchFamily="50" charset="-127"/>
                  <a:cs typeface="Arial" panose="020B0604020202020204" pitchFamily="34" charset="0"/>
                </a:rPr>
                <a:t> </a:t>
              </a:r>
              <a:r>
                <a:rPr lang="en-US" altLang="ko-KR" sz="1600" b="1" spc="-108" dirty="0">
                  <a:solidFill>
                    <a:schemeClr val="accent1">
                      <a:lumMod val="75000"/>
                    </a:schemeClr>
                  </a:solidFill>
                  <a:latin typeface="Arial" panose="020B0604020202020204" pitchFamily="34" charset="0"/>
                  <a:ea typeface="나눔스퀘어 Bold" panose="020B0600000101010101" pitchFamily="50" charset="-127"/>
                  <a:cs typeface="Arial" panose="020B0604020202020204" pitchFamily="34" charset="0"/>
                </a:rPr>
                <a:t>109%</a:t>
              </a:r>
            </a:p>
            <a:p>
              <a:r>
                <a:rPr lang="en-US" altLang="ko-KR" sz="1600" b="1" spc="-108" dirty="0">
                  <a:latin typeface="Arial" panose="020B0604020202020204" pitchFamily="34" charset="0"/>
                  <a:ea typeface="나눔스퀘어 Bold" panose="020B0600000101010101" pitchFamily="50" charset="-127"/>
                  <a:cs typeface="Arial" panose="020B0604020202020204" pitchFamily="34" charset="0"/>
                </a:rPr>
                <a:t>- Public Relations Hall Housing Energy Self-Reliance Rate</a:t>
              </a:r>
              <a:r>
                <a:rPr lang="en-US" altLang="ko-KR" sz="1600" b="1" spc="-108" dirty="0">
                  <a:solidFill>
                    <a:schemeClr val="accent1">
                      <a:lumMod val="75000"/>
                    </a:schemeClr>
                  </a:solidFill>
                  <a:latin typeface="Arial" panose="020B0604020202020204" pitchFamily="34" charset="0"/>
                  <a:ea typeface="나눔스퀘어 Bold" panose="020B0600000101010101" pitchFamily="50" charset="-127"/>
                  <a:cs typeface="Arial" panose="020B0604020202020204" pitchFamily="34" charset="0"/>
                </a:rPr>
                <a:t>171%</a:t>
              </a:r>
              <a:r>
                <a:rPr lang="ko-KR" altLang="en-US" sz="1600" b="1" spc="-108" dirty="0">
                  <a:latin typeface="Arial" panose="020B0604020202020204" pitchFamily="34" charset="0"/>
                  <a:ea typeface="나눔스퀘어 Bold" panose="020B0600000101010101" pitchFamily="50" charset="-127"/>
                  <a:cs typeface="Arial" panose="020B0604020202020204" pitchFamily="34" charset="0"/>
                </a:rPr>
                <a:t> </a:t>
              </a:r>
              <a:endParaRPr lang="ko-KR" altLang="en-US" sz="1600" dirty="0">
                <a:latin typeface="Arial" panose="020B0604020202020204" pitchFamily="34" charset="0"/>
                <a:cs typeface="Arial" panose="020B0604020202020204" pitchFamily="34" charset="0"/>
              </a:endParaRPr>
            </a:p>
          </p:txBody>
        </p:sp>
      </p:grpSp>
      <p:sp>
        <p:nvSpPr>
          <p:cNvPr id="14" name="내용 개체 틀 1">
            <a:extLst>
              <a:ext uri="{FF2B5EF4-FFF2-40B4-BE49-F238E27FC236}">
                <a16:creationId xmlns:a16="http://schemas.microsoft.com/office/drawing/2014/main" id="{EDE4BCA9-5DFF-4201-A4EB-1796EAF80CA0}"/>
              </a:ext>
            </a:extLst>
          </p:cNvPr>
          <p:cNvSpPr>
            <a:spLocks noGrp="1"/>
          </p:cNvSpPr>
          <p:nvPr>
            <p:ph idx="1"/>
          </p:nvPr>
        </p:nvSpPr>
        <p:spPr>
          <a:xfrm>
            <a:off x="145819" y="1080331"/>
            <a:ext cx="9449031" cy="1296144"/>
          </a:xfrm>
        </p:spPr>
        <p:txBody>
          <a:bodyPr/>
          <a:lstStyle/>
          <a:p>
            <a:r>
              <a:rPr lang="en-US" altLang="ko-KR" dirty="0"/>
              <a:t>solar power panel</a:t>
            </a:r>
          </a:p>
        </p:txBody>
      </p:sp>
    </p:spTree>
    <p:extLst>
      <p:ext uri="{BB962C8B-B14F-4D97-AF65-F5344CB8AC3E}">
        <p14:creationId xmlns:p14="http://schemas.microsoft.com/office/powerpoint/2010/main" val="2747743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내용 개체 틀 1">
            <a:extLst>
              <a:ext uri="{FF2B5EF4-FFF2-40B4-BE49-F238E27FC236}">
                <a16:creationId xmlns:a16="http://schemas.microsoft.com/office/drawing/2014/main" id="{8E158A33-6E2D-4871-B01B-9F60661FA070}"/>
              </a:ext>
            </a:extLst>
          </p:cNvPr>
          <p:cNvSpPr>
            <a:spLocks noGrp="1"/>
          </p:cNvSpPr>
          <p:nvPr>
            <p:ph idx="1"/>
          </p:nvPr>
        </p:nvSpPr>
        <p:spPr>
          <a:xfrm>
            <a:off x="136097" y="1078669"/>
            <a:ext cx="10401762" cy="1127623"/>
          </a:xfrm>
        </p:spPr>
        <p:txBody>
          <a:bodyPr/>
          <a:lstStyle/>
          <a:p>
            <a:r>
              <a:rPr lang="en-US" altLang="ko-KR" sz="1800" dirty="0">
                <a:latin typeface="Arial" panose="020B0604020202020204" pitchFamily="34" charset="0"/>
                <a:ea typeface="HY울릉도B"/>
                <a:cs typeface="Arial" panose="020B0604020202020204" pitchFamily="34" charset="0"/>
              </a:rPr>
              <a:t>Korea declaration of net zero in 2050</a:t>
            </a:r>
            <a:endParaRPr kumimoji="0" lang="en-US" altLang="ko-KR" sz="16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sz="1600" dirty="0">
                <a:latin typeface="Arial" panose="020B0604020202020204" pitchFamily="34" charset="0"/>
                <a:ea typeface="HY울릉도B"/>
                <a:cs typeface="Arial" panose="020B0604020202020204" pitchFamily="34" charset="0"/>
              </a:rPr>
              <a:t>Greenhouse gas reduction roadmap -2021</a:t>
            </a:r>
          </a:p>
        </p:txBody>
      </p:sp>
      <p:sp>
        <p:nvSpPr>
          <p:cNvPr id="4" name="내용 개체 틀 3">
            <a:extLst>
              <a:ext uri="{FF2B5EF4-FFF2-40B4-BE49-F238E27FC236}">
                <a16:creationId xmlns:a16="http://schemas.microsoft.com/office/drawing/2014/main" id="{419B86E4-AA0C-41D0-8539-F75C04D21588}"/>
              </a:ext>
            </a:extLst>
          </p:cNvPr>
          <p:cNvSpPr>
            <a:spLocks noGrp="1"/>
          </p:cNvSpPr>
          <p:nvPr>
            <p:ph idx="10"/>
          </p:nvPr>
        </p:nvSpPr>
        <p:spPr>
          <a:xfrm>
            <a:off x="522164" y="433560"/>
            <a:ext cx="9529893" cy="365130"/>
          </a:xfrm>
        </p:spPr>
        <p:txBody>
          <a:bodyPr/>
          <a:lstStyle/>
          <a:p>
            <a:r>
              <a:rPr lang="en-US" altLang="ko-KR" sz="2400" dirty="0">
                <a:latin typeface="Arial" panose="020B0604020202020204" pitchFamily="34" charset="0"/>
                <a:ea typeface="HY울릉도B"/>
                <a:cs typeface="Arial" panose="020B0604020202020204" pitchFamily="34" charset="0"/>
              </a:rPr>
              <a:t>Korea declaration of net zero in 2050</a:t>
            </a:r>
          </a:p>
        </p:txBody>
      </p:sp>
      <p:grpSp>
        <p:nvGrpSpPr>
          <p:cNvPr id="18" name="그룹 17">
            <a:extLst>
              <a:ext uri="{FF2B5EF4-FFF2-40B4-BE49-F238E27FC236}">
                <a16:creationId xmlns:a16="http://schemas.microsoft.com/office/drawing/2014/main" id="{14E50F7D-C8F1-46FD-A739-C4681E95FBFE}"/>
              </a:ext>
            </a:extLst>
          </p:cNvPr>
          <p:cNvGrpSpPr/>
          <p:nvPr/>
        </p:nvGrpSpPr>
        <p:grpSpPr>
          <a:xfrm>
            <a:off x="954211" y="2340471"/>
            <a:ext cx="9830513" cy="4256265"/>
            <a:chOff x="918208" y="2391176"/>
            <a:chExt cx="9996961" cy="3848893"/>
          </a:xfrm>
        </p:grpSpPr>
        <p:pic>
          <p:nvPicPr>
            <p:cNvPr id="5" name="Picture 0">
              <a:extLst>
                <a:ext uri="{FF2B5EF4-FFF2-40B4-BE49-F238E27FC236}">
                  <a16:creationId xmlns:a16="http://schemas.microsoft.com/office/drawing/2014/main" id="{F42934B0-AC86-4472-9089-3001EAC2F15C}"/>
                </a:ext>
              </a:extLst>
            </p:cNvPr>
            <p:cNvPicPr>
              <a:picLocks noChangeAspect="1"/>
            </p:cNvPicPr>
            <p:nvPr/>
          </p:nvPicPr>
          <p:blipFill>
            <a:blip r:embed="rId3"/>
            <a:srcRect l="1653" t="2184" r="2319" b="1630"/>
            <a:stretch>
              <a:fillRect/>
            </a:stretch>
          </p:blipFill>
          <p:spPr>
            <a:xfrm>
              <a:off x="988866" y="2391177"/>
              <a:ext cx="8687354" cy="3508065"/>
            </a:xfrm>
            <a:prstGeom prst="rect">
              <a:avLst/>
            </a:prstGeom>
            <a:noFill/>
            <a:ln w="0" cap="rnd">
              <a:solidFill>
                <a:srgbClr val="000000"/>
              </a:solidFill>
              <a:prstDash val="solid"/>
              <a:miter/>
            </a:ln>
            <a:effectLst/>
          </p:spPr>
        </p:pic>
        <p:sp>
          <p:nvSpPr>
            <p:cNvPr id="8" name="TextBox 7">
              <a:extLst>
                <a:ext uri="{FF2B5EF4-FFF2-40B4-BE49-F238E27FC236}">
                  <a16:creationId xmlns:a16="http://schemas.microsoft.com/office/drawing/2014/main" id="{4469E560-A100-48C6-9469-19E278FF6BD4}"/>
                </a:ext>
              </a:extLst>
            </p:cNvPr>
            <p:cNvSpPr txBox="1"/>
            <p:nvPr/>
          </p:nvSpPr>
          <p:spPr>
            <a:xfrm>
              <a:off x="918208" y="5920247"/>
              <a:ext cx="9996961" cy="319822"/>
            </a:xfrm>
            <a:prstGeom prst="rect">
              <a:avLst/>
            </a:prstGeom>
            <a:noFill/>
          </p:spPr>
          <p:txBody>
            <a:bodyPr wrap="square">
              <a:spAutoFit/>
            </a:bodyPr>
            <a:lstStyle/>
            <a:p>
              <a:pPr marL="331947" indent="-331947" algn="just">
                <a:lnSpc>
                  <a:spcPct val="157000"/>
                </a:lnSpc>
                <a:spcBef>
                  <a:spcPts val="0"/>
                </a:spcBef>
                <a:spcAft>
                  <a:spcPts val="0"/>
                </a:spcAft>
              </a:pPr>
              <a:r>
                <a:rPr lang="en-US" altLang="ko-KR" sz="1400" kern="0" spc="-26" dirty="0">
                  <a:solidFill>
                    <a:srgbClr val="000000"/>
                  </a:solidFill>
                  <a:latin typeface="Arial" panose="020B0604020202020204" pitchFamily="34" charset="0"/>
                  <a:ea typeface="한양신명조"/>
                  <a:cs typeface="Arial" panose="020B0604020202020204" pitchFamily="34" charset="0"/>
                </a:rPr>
                <a:t>⇒ (NDC raised level) 40% reduction compared to 2018, the peak emission level (4.17%/year reduction)</a:t>
              </a:r>
              <a:endParaRPr lang="ko-KR" altLang="en-US" sz="1400" kern="0" dirty="0">
                <a:solidFill>
                  <a:srgbClr val="000000"/>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E8D9CAA-4CA8-4ACC-8D90-15C54A61F145}"/>
                </a:ext>
              </a:extLst>
            </p:cNvPr>
            <p:cNvSpPr txBox="1"/>
            <p:nvPr/>
          </p:nvSpPr>
          <p:spPr>
            <a:xfrm rot="16200000">
              <a:off x="-424977" y="4006708"/>
              <a:ext cx="3508064" cy="276999"/>
            </a:xfrm>
            <a:prstGeom prst="rect">
              <a:avLst/>
            </a:prstGeom>
            <a:solidFill>
              <a:schemeClr val="bg1"/>
            </a:solidFill>
          </p:spPr>
          <p:txBody>
            <a:bodyPr wrap="square">
              <a:spAutoFit/>
            </a:bodyPr>
            <a:lstStyle/>
            <a:p>
              <a:r>
                <a:rPr lang="ko-KR" altLang="en-US" sz="1200" dirty="0" err="1">
                  <a:latin typeface="Arial" panose="020B0604020202020204" pitchFamily="34" charset="0"/>
                  <a:cs typeface="Arial" panose="020B0604020202020204" pitchFamily="34" charset="0"/>
                </a:rPr>
                <a:t>Greenhouse</a:t>
              </a:r>
              <a:r>
                <a:rPr lang="ko-KR" altLang="en-US" sz="1200" dirty="0">
                  <a:latin typeface="Arial" panose="020B0604020202020204" pitchFamily="34" charset="0"/>
                  <a:cs typeface="Arial" panose="020B0604020202020204" pitchFamily="34" charset="0"/>
                </a:rPr>
                <a:t> </a:t>
              </a:r>
              <a:r>
                <a:rPr lang="ko-KR" altLang="en-US" sz="1200" dirty="0" err="1">
                  <a:latin typeface="Arial" panose="020B0604020202020204" pitchFamily="34" charset="0"/>
                  <a:cs typeface="Arial" panose="020B0604020202020204" pitchFamily="34" charset="0"/>
                </a:rPr>
                <a:t>gas</a:t>
              </a:r>
              <a:r>
                <a:rPr lang="ko-KR" altLang="en-US" sz="1200" dirty="0">
                  <a:latin typeface="Arial" panose="020B0604020202020204" pitchFamily="34" charset="0"/>
                  <a:cs typeface="Arial" panose="020B0604020202020204" pitchFamily="34" charset="0"/>
                </a:rPr>
                <a:t> </a:t>
              </a:r>
              <a:r>
                <a:rPr lang="ko-KR" altLang="en-US" sz="1200" dirty="0" err="1">
                  <a:latin typeface="Arial" panose="020B0604020202020204" pitchFamily="34" charset="0"/>
                  <a:cs typeface="Arial" panose="020B0604020202020204" pitchFamily="34" charset="0"/>
                </a:rPr>
                <a:t>emissions</a:t>
              </a:r>
              <a:r>
                <a:rPr lang="ko-KR" altLang="en-US" sz="1200" dirty="0">
                  <a:latin typeface="Arial" panose="020B0604020202020204" pitchFamily="34" charset="0"/>
                  <a:cs typeface="Arial" panose="020B0604020202020204" pitchFamily="34" charset="0"/>
                </a:rPr>
                <a:t> (</a:t>
              </a:r>
              <a:r>
                <a:rPr lang="ko-KR" altLang="en-US" sz="1200" dirty="0" err="1">
                  <a:latin typeface="Arial" panose="020B0604020202020204" pitchFamily="34" charset="0"/>
                  <a:cs typeface="Arial" panose="020B0604020202020204" pitchFamily="34" charset="0"/>
                </a:rPr>
                <a:t>million</a:t>
              </a:r>
              <a:r>
                <a:rPr lang="ko-KR" altLang="en-US" sz="1200" dirty="0">
                  <a:latin typeface="Arial" panose="020B0604020202020204" pitchFamily="34" charset="0"/>
                  <a:cs typeface="Arial" panose="020B0604020202020204" pitchFamily="34" charset="0"/>
                </a:rPr>
                <a:t> </a:t>
              </a:r>
              <a:r>
                <a:rPr lang="ko-KR" altLang="en-US" sz="1200" dirty="0" err="1">
                  <a:latin typeface="Arial" panose="020B0604020202020204" pitchFamily="34" charset="0"/>
                  <a:cs typeface="Arial" panose="020B0604020202020204" pitchFamily="34" charset="0"/>
                </a:rPr>
                <a:t>tons</a:t>
              </a:r>
              <a:r>
                <a:rPr lang="ko-KR" altLang="en-US" sz="1200" dirty="0">
                  <a:latin typeface="Arial" panose="020B0604020202020204" pitchFamily="34" charset="0"/>
                  <a:cs typeface="Arial" panose="020B0604020202020204" pitchFamily="34" charset="0"/>
                </a:rPr>
                <a:t> </a:t>
              </a:r>
              <a:r>
                <a:rPr lang="en-US" altLang="ko-KR" sz="1200" dirty="0">
                  <a:latin typeface="Arial" panose="020B0604020202020204" pitchFamily="34" charset="0"/>
                  <a:cs typeface="Arial" panose="020B0604020202020204" pitchFamily="34" charset="0"/>
                </a:rPr>
                <a:t>CO2)</a:t>
              </a:r>
              <a:endParaRPr lang="ko-KR" altLang="en-US" sz="12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76F1DFFC-7C6A-42E0-B16F-874E5E45D48C}"/>
                </a:ext>
              </a:extLst>
            </p:cNvPr>
            <p:cNvSpPr txBox="1"/>
            <p:nvPr/>
          </p:nvSpPr>
          <p:spPr>
            <a:xfrm>
              <a:off x="3981858" y="5002628"/>
              <a:ext cx="1566324" cy="276999"/>
            </a:xfrm>
            <a:prstGeom prst="rect">
              <a:avLst/>
            </a:prstGeom>
            <a:noFill/>
          </p:spPr>
          <p:txBody>
            <a:bodyPr wrap="square">
              <a:spAutoFit/>
            </a:bodyPr>
            <a:lstStyle/>
            <a:p>
              <a:r>
                <a:rPr lang="en-US" altLang="ko-KR" sz="1200" dirty="0">
                  <a:latin typeface="Arial" panose="020B0604020202020204" pitchFamily="34" charset="0"/>
                  <a:cs typeface="Arial" panose="020B0604020202020204" pitchFamily="34" charset="0"/>
                </a:rPr>
                <a:t>(NDC upgrade plan)</a:t>
              </a:r>
              <a:endParaRPr lang="ko-KR" altLang="en-US" sz="12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0E1EE1E-77D2-4A91-9C9C-AFA02C8E6DB1}"/>
                </a:ext>
              </a:extLst>
            </p:cNvPr>
            <p:cNvSpPr txBox="1"/>
            <p:nvPr/>
          </p:nvSpPr>
          <p:spPr>
            <a:xfrm>
              <a:off x="3981858" y="4773029"/>
              <a:ext cx="1566324" cy="276999"/>
            </a:xfrm>
            <a:prstGeom prst="rect">
              <a:avLst/>
            </a:prstGeom>
            <a:noFill/>
          </p:spPr>
          <p:txBody>
            <a:bodyPr wrap="square">
              <a:spAutoFit/>
            </a:bodyPr>
            <a:lstStyle/>
            <a:p>
              <a:r>
                <a:rPr lang="en-US" altLang="ko-KR" sz="1200" dirty="0">
                  <a:latin typeface="Arial" panose="020B0604020202020204" pitchFamily="34" charset="0"/>
                  <a:cs typeface="Arial" panose="020B0604020202020204" pitchFamily="34" charset="0"/>
                </a:rPr>
                <a:t>(NDC current plan)</a:t>
              </a:r>
              <a:endParaRPr lang="ko-KR" altLang="en-US" sz="12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4C2420C-A273-4C48-9EF5-5F776F05FCC6}"/>
                </a:ext>
              </a:extLst>
            </p:cNvPr>
            <p:cNvSpPr txBox="1"/>
            <p:nvPr/>
          </p:nvSpPr>
          <p:spPr>
            <a:xfrm>
              <a:off x="4626620" y="4464707"/>
              <a:ext cx="2110905" cy="276999"/>
            </a:xfrm>
            <a:prstGeom prst="rect">
              <a:avLst/>
            </a:prstGeom>
            <a:noFill/>
          </p:spPr>
          <p:txBody>
            <a:bodyPr wrap="square">
              <a:spAutoFit/>
            </a:bodyPr>
            <a:lstStyle/>
            <a:p>
              <a:r>
                <a:rPr lang="en-US" altLang="ko-KR" sz="1200" dirty="0">
                  <a:latin typeface="Arial" panose="020B0604020202020204" pitchFamily="34" charset="0"/>
                  <a:cs typeface="Arial" panose="020B0604020202020204" pitchFamily="34" charset="0"/>
                </a:rPr>
                <a:t>(Linear reduction by vertex)</a:t>
              </a:r>
              <a:endParaRPr lang="ko-KR" altLang="en-US" sz="1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5A3D007A-112C-4495-A8A2-10C51DF710E7}"/>
                </a:ext>
              </a:extLst>
            </p:cNvPr>
            <p:cNvSpPr txBox="1"/>
            <p:nvPr/>
          </p:nvSpPr>
          <p:spPr>
            <a:xfrm>
              <a:off x="4765020" y="4203785"/>
              <a:ext cx="2110905" cy="276999"/>
            </a:xfrm>
            <a:prstGeom prst="rect">
              <a:avLst/>
            </a:prstGeom>
            <a:noFill/>
          </p:spPr>
          <p:txBody>
            <a:bodyPr wrap="square">
              <a:spAutoFit/>
            </a:bodyPr>
            <a:lstStyle/>
            <a:p>
              <a:r>
                <a:rPr lang="en-US" altLang="ko-KR" sz="1200" dirty="0">
                  <a:latin typeface="Arial" panose="020B0604020202020204" pitchFamily="34" charset="0"/>
                  <a:cs typeface="Arial" panose="020B0604020202020204" pitchFamily="34" charset="0"/>
                </a:rPr>
                <a:t>(Emission Statistics ‘00~’18)</a:t>
              </a:r>
              <a:endParaRPr lang="ko-KR" altLang="en-US" sz="1200" dirty="0">
                <a:latin typeface="Arial" panose="020B0604020202020204" pitchFamily="34" charset="0"/>
                <a:cs typeface="Arial" panose="020B0604020202020204" pitchFamily="34" charset="0"/>
              </a:endParaRPr>
            </a:p>
          </p:txBody>
        </p:sp>
      </p:grpSp>
      <p:sp>
        <p:nvSpPr>
          <p:cNvPr id="17" name="TextBox 16">
            <a:extLst>
              <a:ext uri="{FF2B5EF4-FFF2-40B4-BE49-F238E27FC236}">
                <a16:creationId xmlns:a16="http://schemas.microsoft.com/office/drawing/2014/main" id="{73EDFB67-2A56-413D-ABED-7FAEBE231CD6}"/>
              </a:ext>
            </a:extLst>
          </p:cNvPr>
          <p:cNvSpPr txBox="1"/>
          <p:nvPr/>
        </p:nvSpPr>
        <p:spPr>
          <a:xfrm>
            <a:off x="1818308" y="7230119"/>
            <a:ext cx="8966416" cy="261610"/>
          </a:xfrm>
          <a:prstGeom prst="rect">
            <a:avLst/>
          </a:prstGeom>
          <a:noFill/>
        </p:spPr>
        <p:txBody>
          <a:bodyPr wrap="square">
            <a:spAutoFit/>
          </a:bodyPr>
          <a:lstStyle/>
          <a:p>
            <a:r>
              <a:rPr lang="ko-KR" altLang="en-US" sz="1100" dirty="0" err="1">
                <a:latin typeface="Arial" panose="020B0604020202020204" pitchFamily="34" charset="0"/>
                <a:cs typeface="Arial" panose="020B0604020202020204" pitchFamily="34" charset="0"/>
              </a:rPr>
              <a:t>Source</a:t>
            </a:r>
            <a:r>
              <a:rPr lang="ko-KR" altLang="en-US" sz="1100" dirty="0">
                <a:latin typeface="Arial" panose="020B0604020202020204" pitchFamily="34" charset="0"/>
                <a:cs typeface="Arial" panose="020B0604020202020204" pitchFamily="34" charset="0"/>
              </a:rPr>
              <a:t>: 2030 National </a:t>
            </a:r>
            <a:r>
              <a:rPr lang="ko-KR" altLang="en-US" sz="1100" dirty="0" err="1">
                <a:latin typeface="Arial" panose="020B0604020202020204" pitchFamily="34" charset="0"/>
                <a:cs typeface="Arial" panose="020B0604020202020204" pitchFamily="34" charset="0"/>
              </a:rPr>
              <a:t>Greenhouse</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Gas</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Reduction</a:t>
            </a:r>
            <a:r>
              <a:rPr lang="ko-KR" altLang="en-US" sz="1100" dirty="0">
                <a:latin typeface="Arial" panose="020B0604020202020204" pitchFamily="34" charset="0"/>
                <a:cs typeface="Arial" panose="020B0604020202020204" pitchFamily="34" charset="0"/>
              </a:rPr>
              <a:t> Target (NDC) </a:t>
            </a:r>
            <a:r>
              <a:rPr lang="ko-KR" altLang="en-US" sz="1100" dirty="0" err="1">
                <a:latin typeface="Arial" panose="020B0604020202020204" pitchFamily="34" charset="0"/>
                <a:cs typeface="Arial" panose="020B0604020202020204" pitchFamily="34" charset="0"/>
              </a:rPr>
              <a:t>Upgrade</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Plan</a:t>
            </a:r>
            <a:r>
              <a:rPr lang="ko-KR" altLang="en-US" sz="1100" dirty="0">
                <a:latin typeface="Arial" panose="020B0604020202020204" pitchFamily="34" charset="0"/>
                <a:cs typeface="Arial" panose="020B0604020202020204" pitchFamily="34" charset="0"/>
              </a:rPr>
              <a:t> – 2021-10-18 / </a:t>
            </a:r>
            <a:r>
              <a:rPr lang="ko-KR" altLang="en-US" sz="1100" dirty="0" err="1">
                <a:latin typeface="Arial" panose="020B0604020202020204" pitchFamily="34" charset="0"/>
                <a:cs typeface="Arial" panose="020B0604020202020204" pitchFamily="34" charset="0"/>
              </a:rPr>
              <a:t>Jointly</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distributed</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data</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with</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related</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ministries</a:t>
            </a:r>
            <a:endParaRPr lang="ko-KR" alt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7930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5C5F72D8-C6DD-4C31-84AD-7D9853190812}"/>
              </a:ext>
            </a:extLst>
          </p:cNvPr>
          <p:cNvSpPr/>
          <p:nvPr/>
        </p:nvSpPr>
        <p:spPr bwMode="auto">
          <a:xfrm>
            <a:off x="0" y="1728788"/>
            <a:ext cx="10693400" cy="5832475"/>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Zero Energy Building - EDC</a:t>
            </a:r>
          </a:p>
        </p:txBody>
      </p:sp>
      <p:sp>
        <p:nvSpPr>
          <p:cNvPr id="14" name="내용 개체 틀 1">
            <a:extLst>
              <a:ext uri="{FF2B5EF4-FFF2-40B4-BE49-F238E27FC236}">
                <a16:creationId xmlns:a16="http://schemas.microsoft.com/office/drawing/2014/main" id="{EDE4BCA9-5DFF-4201-A4EB-1796EAF80CA0}"/>
              </a:ext>
            </a:extLst>
          </p:cNvPr>
          <p:cNvSpPr>
            <a:spLocks noGrp="1"/>
          </p:cNvSpPr>
          <p:nvPr>
            <p:ph idx="1"/>
          </p:nvPr>
        </p:nvSpPr>
        <p:spPr>
          <a:xfrm>
            <a:off x="145819" y="1080331"/>
            <a:ext cx="9449031" cy="1296144"/>
          </a:xfrm>
        </p:spPr>
        <p:txBody>
          <a:bodyPr/>
          <a:lstStyle/>
          <a:p>
            <a:r>
              <a:rPr lang="en-US" altLang="ko-KR" b="1" i="0" dirty="0">
                <a:solidFill>
                  <a:srgbClr val="111111"/>
                </a:solidFill>
                <a:effectLst/>
                <a:latin typeface="notokr-bold"/>
              </a:rPr>
              <a:t>Geothermal source heat pump system &amp; Water source heat pump system</a:t>
            </a:r>
          </a:p>
          <a:p>
            <a:pPr marL="0" indent="0">
              <a:buNone/>
            </a:pPr>
            <a:endParaRPr lang="en-US" altLang="ko-KR" dirty="0"/>
          </a:p>
        </p:txBody>
      </p:sp>
      <p:pic>
        <p:nvPicPr>
          <p:cNvPr id="15" name="그림 14">
            <a:extLst>
              <a:ext uri="{FF2B5EF4-FFF2-40B4-BE49-F238E27FC236}">
                <a16:creationId xmlns:a16="http://schemas.microsoft.com/office/drawing/2014/main" id="{C6624E6D-0EED-4B18-9476-F688475C725C}"/>
              </a:ext>
            </a:extLst>
          </p:cNvPr>
          <p:cNvPicPr>
            <a:picLocks noChangeAspect="1"/>
          </p:cNvPicPr>
          <p:nvPr/>
        </p:nvPicPr>
        <p:blipFill>
          <a:blip r:embed="rId2"/>
          <a:stretch>
            <a:fillRect/>
          </a:stretch>
        </p:blipFill>
        <p:spPr>
          <a:xfrm>
            <a:off x="363956" y="1960945"/>
            <a:ext cx="10038513" cy="5368159"/>
          </a:xfrm>
          <a:prstGeom prst="rect">
            <a:avLst/>
          </a:prstGeom>
        </p:spPr>
      </p:pic>
    </p:spTree>
    <p:extLst>
      <p:ext uri="{BB962C8B-B14F-4D97-AF65-F5344CB8AC3E}">
        <p14:creationId xmlns:p14="http://schemas.microsoft.com/office/powerpoint/2010/main" val="40413961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5C5F72D8-C6DD-4C31-84AD-7D9853190812}"/>
              </a:ext>
            </a:extLst>
          </p:cNvPr>
          <p:cNvSpPr/>
          <p:nvPr/>
        </p:nvSpPr>
        <p:spPr bwMode="auto">
          <a:xfrm>
            <a:off x="0" y="1728788"/>
            <a:ext cx="10693400" cy="5832475"/>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Zero Energy Building - EDC</a:t>
            </a:r>
          </a:p>
        </p:txBody>
      </p:sp>
      <p:sp>
        <p:nvSpPr>
          <p:cNvPr id="14" name="내용 개체 틀 1">
            <a:extLst>
              <a:ext uri="{FF2B5EF4-FFF2-40B4-BE49-F238E27FC236}">
                <a16:creationId xmlns:a16="http://schemas.microsoft.com/office/drawing/2014/main" id="{EDE4BCA9-5DFF-4201-A4EB-1796EAF80CA0}"/>
              </a:ext>
            </a:extLst>
          </p:cNvPr>
          <p:cNvSpPr>
            <a:spLocks noGrp="1"/>
          </p:cNvSpPr>
          <p:nvPr>
            <p:ph idx="1"/>
          </p:nvPr>
        </p:nvSpPr>
        <p:spPr>
          <a:xfrm>
            <a:off x="145819" y="1080331"/>
            <a:ext cx="9449031" cy="1296144"/>
          </a:xfrm>
        </p:spPr>
        <p:txBody>
          <a:bodyPr/>
          <a:lstStyle/>
          <a:p>
            <a:r>
              <a:rPr lang="en-US" altLang="ko-KR" b="1" i="0" dirty="0">
                <a:solidFill>
                  <a:srgbClr val="111111"/>
                </a:solidFill>
                <a:effectLst/>
                <a:latin typeface="notokr-bold"/>
              </a:rPr>
              <a:t>Geothermal source heat pump system &amp; Water source heat pump system</a:t>
            </a:r>
          </a:p>
          <a:p>
            <a:pPr marL="0" indent="0">
              <a:buNone/>
            </a:pPr>
            <a:endParaRPr lang="en-US" altLang="ko-KR" dirty="0"/>
          </a:p>
        </p:txBody>
      </p:sp>
      <p:pic>
        <p:nvPicPr>
          <p:cNvPr id="6" name="그림 5">
            <a:extLst>
              <a:ext uri="{FF2B5EF4-FFF2-40B4-BE49-F238E27FC236}">
                <a16:creationId xmlns:a16="http://schemas.microsoft.com/office/drawing/2014/main" id="{2AD2028D-49AF-441F-9297-182120704D68}"/>
              </a:ext>
            </a:extLst>
          </p:cNvPr>
          <p:cNvPicPr>
            <a:picLocks noChangeAspect="1"/>
          </p:cNvPicPr>
          <p:nvPr/>
        </p:nvPicPr>
        <p:blipFill>
          <a:blip r:embed="rId2"/>
          <a:stretch>
            <a:fillRect/>
          </a:stretch>
        </p:blipFill>
        <p:spPr>
          <a:xfrm>
            <a:off x="3151422" y="2659331"/>
            <a:ext cx="7362372" cy="2571347"/>
          </a:xfrm>
          <a:prstGeom prst="rect">
            <a:avLst/>
          </a:prstGeom>
        </p:spPr>
      </p:pic>
      <p:pic>
        <p:nvPicPr>
          <p:cNvPr id="7" name="그림 6">
            <a:extLst>
              <a:ext uri="{FF2B5EF4-FFF2-40B4-BE49-F238E27FC236}">
                <a16:creationId xmlns:a16="http://schemas.microsoft.com/office/drawing/2014/main" id="{443221D5-5E44-4D0E-A7DA-9E5D8386C2E0}"/>
              </a:ext>
            </a:extLst>
          </p:cNvPr>
          <p:cNvPicPr>
            <a:picLocks noChangeAspect="1"/>
          </p:cNvPicPr>
          <p:nvPr/>
        </p:nvPicPr>
        <p:blipFill>
          <a:blip r:embed="rId3"/>
          <a:stretch>
            <a:fillRect/>
          </a:stretch>
        </p:blipFill>
        <p:spPr>
          <a:xfrm>
            <a:off x="74873" y="2704813"/>
            <a:ext cx="2995047" cy="2529563"/>
          </a:xfrm>
          <a:prstGeom prst="rect">
            <a:avLst/>
          </a:prstGeom>
        </p:spPr>
      </p:pic>
      <p:pic>
        <p:nvPicPr>
          <p:cNvPr id="8" name="그림 7">
            <a:extLst>
              <a:ext uri="{FF2B5EF4-FFF2-40B4-BE49-F238E27FC236}">
                <a16:creationId xmlns:a16="http://schemas.microsoft.com/office/drawing/2014/main" id="{FD0B15FE-65A3-43E3-A3FA-8DACCFF301E2}"/>
              </a:ext>
            </a:extLst>
          </p:cNvPr>
          <p:cNvPicPr>
            <a:picLocks noChangeAspect="1"/>
          </p:cNvPicPr>
          <p:nvPr/>
        </p:nvPicPr>
        <p:blipFill>
          <a:blip r:embed="rId4"/>
          <a:stretch>
            <a:fillRect/>
          </a:stretch>
        </p:blipFill>
        <p:spPr>
          <a:xfrm>
            <a:off x="3620185" y="5454796"/>
            <a:ext cx="3321056" cy="1166997"/>
          </a:xfrm>
          <a:prstGeom prst="rect">
            <a:avLst/>
          </a:prstGeom>
        </p:spPr>
      </p:pic>
      <p:pic>
        <p:nvPicPr>
          <p:cNvPr id="9" name="그림 8">
            <a:extLst>
              <a:ext uri="{FF2B5EF4-FFF2-40B4-BE49-F238E27FC236}">
                <a16:creationId xmlns:a16="http://schemas.microsoft.com/office/drawing/2014/main" id="{3A336E3E-09D2-40FC-B7BE-8214D88D46EB}"/>
              </a:ext>
            </a:extLst>
          </p:cNvPr>
          <p:cNvPicPr>
            <a:picLocks noChangeAspect="1"/>
          </p:cNvPicPr>
          <p:nvPr/>
        </p:nvPicPr>
        <p:blipFill>
          <a:blip r:embed="rId5"/>
          <a:stretch>
            <a:fillRect/>
          </a:stretch>
        </p:blipFill>
        <p:spPr>
          <a:xfrm>
            <a:off x="215201" y="5454796"/>
            <a:ext cx="3321056" cy="1166997"/>
          </a:xfrm>
          <a:prstGeom prst="rect">
            <a:avLst/>
          </a:prstGeom>
        </p:spPr>
      </p:pic>
      <p:pic>
        <p:nvPicPr>
          <p:cNvPr id="10" name="그림 9">
            <a:extLst>
              <a:ext uri="{FF2B5EF4-FFF2-40B4-BE49-F238E27FC236}">
                <a16:creationId xmlns:a16="http://schemas.microsoft.com/office/drawing/2014/main" id="{CE35FC9D-CF46-4EFB-9677-0FD7B0000464}"/>
              </a:ext>
            </a:extLst>
          </p:cNvPr>
          <p:cNvPicPr>
            <a:picLocks noChangeAspect="1"/>
          </p:cNvPicPr>
          <p:nvPr/>
        </p:nvPicPr>
        <p:blipFill>
          <a:blip r:embed="rId6"/>
          <a:stretch>
            <a:fillRect/>
          </a:stretch>
        </p:blipFill>
        <p:spPr>
          <a:xfrm>
            <a:off x="7025169" y="5454797"/>
            <a:ext cx="3321056" cy="1166997"/>
          </a:xfrm>
          <a:prstGeom prst="rect">
            <a:avLst/>
          </a:prstGeom>
        </p:spPr>
      </p:pic>
    </p:spTree>
    <p:extLst>
      <p:ext uri="{BB962C8B-B14F-4D97-AF65-F5344CB8AC3E}">
        <p14:creationId xmlns:p14="http://schemas.microsoft.com/office/powerpoint/2010/main" val="19056704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5C5F72D8-C6DD-4C31-84AD-7D9853190812}"/>
              </a:ext>
            </a:extLst>
          </p:cNvPr>
          <p:cNvSpPr/>
          <p:nvPr/>
        </p:nvSpPr>
        <p:spPr bwMode="auto">
          <a:xfrm>
            <a:off x="0" y="1728788"/>
            <a:ext cx="10693400" cy="5832475"/>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3" name="내용 개체 틀 2">
            <a:extLst>
              <a:ext uri="{FF2B5EF4-FFF2-40B4-BE49-F238E27FC236}">
                <a16:creationId xmlns:a16="http://schemas.microsoft.com/office/drawing/2014/main" id="{3B13377F-AE67-496A-A7EB-1722D172CC5D}"/>
              </a:ext>
            </a:extLst>
          </p:cNvPr>
          <p:cNvSpPr>
            <a:spLocks noGrp="1"/>
          </p:cNvSpPr>
          <p:nvPr>
            <p:ph idx="10"/>
          </p:nvPr>
        </p:nvSpPr>
        <p:spPr>
          <a:xfrm>
            <a:off x="526984" y="421435"/>
            <a:ext cx="11336440" cy="365130"/>
          </a:xfrm>
        </p:spPr>
        <p:txBody>
          <a:bodyPr/>
          <a:lstStyle/>
          <a:p>
            <a:r>
              <a:rPr lang="en-US" altLang="ko-KR" dirty="0"/>
              <a:t>Zero Energy Building - EDC</a:t>
            </a:r>
          </a:p>
        </p:txBody>
      </p:sp>
      <p:sp>
        <p:nvSpPr>
          <p:cNvPr id="14" name="내용 개체 틀 1">
            <a:extLst>
              <a:ext uri="{FF2B5EF4-FFF2-40B4-BE49-F238E27FC236}">
                <a16:creationId xmlns:a16="http://schemas.microsoft.com/office/drawing/2014/main" id="{EDE4BCA9-5DFF-4201-A4EB-1796EAF80CA0}"/>
              </a:ext>
            </a:extLst>
          </p:cNvPr>
          <p:cNvSpPr>
            <a:spLocks noGrp="1"/>
          </p:cNvSpPr>
          <p:nvPr>
            <p:ph idx="1"/>
          </p:nvPr>
        </p:nvSpPr>
        <p:spPr>
          <a:xfrm>
            <a:off x="145819" y="1080331"/>
            <a:ext cx="9449031" cy="1296144"/>
          </a:xfrm>
        </p:spPr>
        <p:txBody>
          <a:bodyPr/>
          <a:lstStyle/>
          <a:p>
            <a:r>
              <a:rPr lang="en-US" altLang="ko-KR" b="1" i="0" dirty="0">
                <a:solidFill>
                  <a:srgbClr val="111111"/>
                </a:solidFill>
                <a:effectLst/>
                <a:latin typeface="notokr-bold"/>
              </a:rPr>
              <a:t>Energy sharing platform development and business model development</a:t>
            </a:r>
            <a:endParaRPr lang="en-US" altLang="ko-KR" dirty="0"/>
          </a:p>
        </p:txBody>
      </p:sp>
      <p:pic>
        <p:nvPicPr>
          <p:cNvPr id="11" name="그림 10">
            <a:extLst>
              <a:ext uri="{FF2B5EF4-FFF2-40B4-BE49-F238E27FC236}">
                <a16:creationId xmlns:a16="http://schemas.microsoft.com/office/drawing/2014/main" id="{F3F4938E-F514-42CB-AE4F-79951C670129}"/>
              </a:ext>
            </a:extLst>
          </p:cNvPr>
          <p:cNvPicPr>
            <a:picLocks noChangeAspect="1"/>
          </p:cNvPicPr>
          <p:nvPr/>
        </p:nvPicPr>
        <p:blipFill>
          <a:blip r:embed="rId2"/>
          <a:stretch>
            <a:fillRect/>
          </a:stretch>
        </p:blipFill>
        <p:spPr>
          <a:xfrm>
            <a:off x="361905" y="2324926"/>
            <a:ext cx="10042615" cy="4494147"/>
          </a:xfrm>
          <a:prstGeom prst="rect">
            <a:avLst/>
          </a:prstGeom>
        </p:spPr>
      </p:pic>
    </p:spTree>
    <p:extLst>
      <p:ext uri="{BB962C8B-B14F-4D97-AF65-F5344CB8AC3E}">
        <p14:creationId xmlns:p14="http://schemas.microsoft.com/office/powerpoint/2010/main" val="28742258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2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내용 개체 틀 1">
            <a:extLst>
              <a:ext uri="{FF2B5EF4-FFF2-40B4-BE49-F238E27FC236}">
                <a16:creationId xmlns:a16="http://schemas.microsoft.com/office/drawing/2014/main" id="{8E158A33-6E2D-4871-B01B-9F60661FA070}"/>
              </a:ext>
            </a:extLst>
          </p:cNvPr>
          <p:cNvSpPr>
            <a:spLocks noGrp="1"/>
          </p:cNvSpPr>
          <p:nvPr>
            <p:ph idx="1"/>
          </p:nvPr>
        </p:nvSpPr>
        <p:spPr>
          <a:xfrm>
            <a:off x="136097" y="1078669"/>
            <a:ext cx="10401762" cy="1127623"/>
          </a:xfrm>
        </p:spPr>
        <p:txBody>
          <a:bodyPr/>
          <a:lstStyle/>
          <a:p>
            <a:r>
              <a:rPr lang="en-US" altLang="ko-KR" sz="1800" dirty="0">
                <a:latin typeface="Arial" panose="020B0604020202020204" pitchFamily="34" charset="0"/>
                <a:ea typeface="HY울릉도B"/>
                <a:cs typeface="Arial" panose="020B0604020202020204" pitchFamily="34" charset="0"/>
              </a:rPr>
              <a:t>Korea declaration of net zero in 2050</a:t>
            </a:r>
            <a:endParaRPr kumimoji="0" lang="en-US" altLang="ko-KR" sz="1600" b="0" i="0" u="none" strike="noStrike" kern="1200" cap="none" spc="0" normalizeH="0" baseline="0" noProof="0" dirty="0">
              <a:ln>
                <a:noFill/>
              </a:ln>
              <a:solidFill>
                <a:prstClr val="black"/>
              </a:solidFill>
              <a:effectLst/>
              <a:uLnTx/>
              <a:uFillTx/>
              <a:latin typeface="Arial" pitchFamily="34" charset="0"/>
              <a:ea typeface="맑은 고딕" pitchFamily="50" charset="-127"/>
              <a:cs typeface="Arial" pitchFamily="34" charset="0"/>
            </a:endParaRP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lang="en-US" altLang="ko-KR" sz="1600" dirty="0">
                <a:latin typeface="Arial" panose="020B0604020202020204" pitchFamily="34" charset="0"/>
                <a:ea typeface="HY울릉도B"/>
                <a:cs typeface="Arial" panose="020B0604020202020204" pitchFamily="34" charset="0"/>
              </a:rPr>
              <a:t>Greenhouse gas reduction roadmap (</a:t>
            </a:r>
            <a:r>
              <a:rPr lang="en-US" altLang="ko-KR" dirty="0">
                <a:ea typeface="HY울릉도B"/>
              </a:rPr>
              <a:t>Architecture</a:t>
            </a:r>
            <a:r>
              <a:rPr lang="ko-KR" altLang="en-US" dirty="0">
                <a:ea typeface="HY울릉도B"/>
              </a:rPr>
              <a:t> </a:t>
            </a:r>
            <a:r>
              <a:rPr lang="en-US" altLang="ko-KR" dirty="0">
                <a:ea typeface="HY울릉도B"/>
              </a:rPr>
              <a:t>part)</a:t>
            </a:r>
            <a:endParaRPr lang="en-US" altLang="ko-KR" sz="1600" dirty="0">
              <a:latin typeface="Arial" panose="020B0604020202020204" pitchFamily="34" charset="0"/>
              <a:ea typeface="HY울릉도B"/>
              <a:cs typeface="Arial" panose="020B0604020202020204" pitchFamily="34" charset="0"/>
            </a:endParaRPr>
          </a:p>
        </p:txBody>
      </p:sp>
      <p:sp>
        <p:nvSpPr>
          <p:cNvPr id="4" name="내용 개체 틀 3">
            <a:extLst>
              <a:ext uri="{FF2B5EF4-FFF2-40B4-BE49-F238E27FC236}">
                <a16:creationId xmlns:a16="http://schemas.microsoft.com/office/drawing/2014/main" id="{419B86E4-AA0C-41D0-8539-F75C04D21588}"/>
              </a:ext>
            </a:extLst>
          </p:cNvPr>
          <p:cNvSpPr>
            <a:spLocks noGrp="1"/>
          </p:cNvSpPr>
          <p:nvPr>
            <p:ph idx="10"/>
          </p:nvPr>
        </p:nvSpPr>
        <p:spPr>
          <a:xfrm>
            <a:off x="522164" y="433560"/>
            <a:ext cx="9529893" cy="365130"/>
          </a:xfrm>
        </p:spPr>
        <p:txBody>
          <a:bodyPr/>
          <a:lstStyle/>
          <a:p>
            <a:r>
              <a:rPr lang="en-US" altLang="ko-KR" sz="2400" dirty="0">
                <a:latin typeface="Arial" panose="020B0604020202020204" pitchFamily="34" charset="0"/>
                <a:ea typeface="HY울릉도B"/>
                <a:cs typeface="Arial" panose="020B0604020202020204" pitchFamily="34" charset="0"/>
              </a:rPr>
              <a:t>Korea declaration of net zero in 2050</a:t>
            </a:r>
          </a:p>
        </p:txBody>
      </p:sp>
      <p:sp>
        <p:nvSpPr>
          <p:cNvPr id="8" name="TextBox 7">
            <a:extLst>
              <a:ext uri="{FF2B5EF4-FFF2-40B4-BE49-F238E27FC236}">
                <a16:creationId xmlns:a16="http://schemas.microsoft.com/office/drawing/2014/main" id="{4469E560-A100-48C6-9469-19E278FF6BD4}"/>
              </a:ext>
            </a:extLst>
          </p:cNvPr>
          <p:cNvSpPr txBox="1"/>
          <p:nvPr/>
        </p:nvSpPr>
        <p:spPr>
          <a:xfrm>
            <a:off x="954211" y="1872419"/>
            <a:ext cx="8640639" cy="4838761"/>
          </a:xfrm>
          <a:prstGeom prst="rect">
            <a:avLst/>
          </a:prstGeom>
          <a:noFill/>
        </p:spPr>
        <p:txBody>
          <a:bodyPr wrap="square">
            <a:spAutoFit/>
          </a:bodyPr>
          <a:lstStyle/>
          <a:p>
            <a:pPr marL="331947" indent="-331947" algn="just">
              <a:lnSpc>
                <a:spcPct val="157000"/>
              </a:lnSpc>
              <a:spcBef>
                <a:spcPts val="0"/>
              </a:spcBef>
              <a:spcAft>
                <a:spcPts val="0"/>
              </a:spcAft>
            </a:pPr>
            <a:r>
              <a:rPr lang="en-US" altLang="ko-KR" sz="1400" b="1" kern="0" spc="-26" dirty="0">
                <a:solidFill>
                  <a:srgbClr val="000000"/>
                </a:solidFill>
                <a:latin typeface="Arial" panose="020B0604020202020204" pitchFamily="34" charset="0"/>
                <a:ea typeface="한양신명조"/>
                <a:cs typeface="Arial" panose="020B0604020202020204" pitchFamily="34" charset="0"/>
              </a:rPr>
              <a:t>- Improve energy efficiency</a:t>
            </a:r>
          </a:p>
          <a:p>
            <a:pPr marL="331788" indent="-65088" algn="just">
              <a:lnSpc>
                <a:spcPct val="157000"/>
              </a:lnSpc>
              <a:spcBef>
                <a:spcPts val="0"/>
              </a:spcBef>
              <a:spcAft>
                <a:spcPts val="0"/>
              </a:spcAft>
            </a:pPr>
            <a:r>
              <a:rPr lang="en-US" altLang="ko-KR" sz="1400" kern="0" spc="-26" dirty="0">
                <a:solidFill>
                  <a:srgbClr val="000000"/>
                </a:solidFill>
                <a:latin typeface="Arial" panose="020B0604020202020204" pitchFamily="34" charset="0"/>
                <a:ea typeface="한양신명조"/>
                <a:cs typeface="Arial" panose="020B0604020202020204" pitchFamily="34" charset="0"/>
              </a:rPr>
              <a:t> </a:t>
            </a:r>
            <a:r>
              <a:rPr lang="en-US" altLang="ko-KR" sz="1200" kern="0" spc="-26" dirty="0">
                <a:solidFill>
                  <a:srgbClr val="000000"/>
                </a:solidFill>
                <a:latin typeface="Arial" panose="020B0604020202020204" pitchFamily="34" charset="0"/>
                <a:ea typeface="한양신명조"/>
                <a:cs typeface="Arial" panose="020B0604020202020204" pitchFamily="34" charset="0"/>
              </a:rPr>
              <a:t>Expansion of </a:t>
            </a:r>
            <a:r>
              <a:rPr lang="en-US" altLang="ko-KR" sz="1200" b="1" kern="0" spc="-26" dirty="0">
                <a:solidFill>
                  <a:srgbClr val="000000"/>
                </a:solidFill>
                <a:latin typeface="Arial" panose="020B0604020202020204" pitchFamily="34" charset="0"/>
                <a:ea typeface="한양신명조"/>
                <a:cs typeface="Arial" panose="020B0604020202020204" pitchFamily="34" charset="0"/>
              </a:rPr>
              <a:t>zero-energy building </a:t>
            </a:r>
            <a:r>
              <a:rPr lang="en-US" altLang="ko-KR" sz="1200" kern="0" spc="-26" dirty="0">
                <a:solidFill>
                  <a:srgbClr val="000000"/>
                </a:solidFill>
                <a:latin typeface="Arial" panose="020B0604020202020204" pitchFamily="34" charset="0"/>
                <a:ea typeface="한양신명조"/>
                <a:cs typeface="Arial" panose="020B0604020202020204" pitchFamily="34" charset="0"/>
              </a:rPr>
              <a:t>that minimizes energy consumption and </a:t>
            </a:r>
            <a:r>
              <a:rPr lang="en-US" altLang="ko-KR" sz="1200" b="1" kern="0" spc="-26" dirty="0">
                <a:solidFill>
                  <a:srgbClr val="000000"/>
                </a:solidFill>
                <a:latin typeface="Arial" panose="020B0604020202020204" pitchFamily="34" charset="0"/>
                <a:ea typeface="한양신명조"/>
                <a:cs typeface="Arial" panose="020B0604020202020204" pitchFamily="34" charset="0"/>
              </a:rPr>
              <a:t>green remodeling</a:t>
            </a:r>
            <a:r>
              <a:rPr lang="en-US" altLang="ko-KR" sz="1200" kern="0" spc="-26" dirty="0">
                <a:solidFill>
                  <a:srgbClr val="000000"/>
                </a:solidFill>
                <a:latin typeface="Arial" panose="020B0604020202020204" pitchFamily="34" charset="0"/>
                <a:ea typeface="한양신명조"/>
                <a:cs typeface="Arial" panose="020B0604020202020204" pitchFamily="34" charset="0"/>
              </a:rPr>
              <a:t> that improves energy efficiency of old buildings</a:t>
            </a:r>
          </a:p>
          <a:p>
            <a:pPr marL="331788" indent="-65088" algn="just">
              <a:lnSpc>
                <a:spcPct val="157000"/>
              </a:lnSpc>
              <a:spcBef>
                <a:spcPts val="0"/>
              </a:spcBef>
              <a:spcAft>
                <a:spcPts val="0"/>
              </a:spcAft>
            </a:pPr>
            <a:endParaRPr lang="en-US" altLang="ko-KR" sz="1400" kern="0" spc="-26" dirty="0">
              <a:solidFill>
                <a:srgbClr val="000000"/>
              </a:solidFill>
              <a:latin typeface="Arial" panose="020B0604020202020204" pitchFamily="34" charset="0"/>
              <a:ea typeface="한양신명조"/>
              <a:cs typeface="Arial" panose="020B0604020202020204" pitchFamily="34" charset="0"/>
            </a:endParaRPr>
          </a:p>
          <a:p>
            <a:pPr marL="331947" indent="-331947" algn="just">
              <a:lnSpc>
                <a:spcPct val="157000"/>
              </a:lnSpc>
              <a:spcBef>
                <a:spcPts val="0"/>
              </a:spcBef>
              <a:spcAft>
                <a:spcPts val="0"/>
              </a:spcAft>
            </a:pPr>
            <a:r>
              <a:rPr lang="en-US" altLang="ko-KR" sz="1400" b="1" kern="0" spc="-26" dirty="0">
                <a:solidFill>
                  <a:srgbClr val="000000"/>
                </a:solidFill>
                <a:latin typeface="Arial" panose="020B0604020202020204" pitchFamily="34" charset="0"/>
                <a:ea typeface="한양신명조"/>
                <a:cs typeface="Arial" panose="020B0604020202020204" pitchFamily="34" charset="0"/>
              </a:rPr>
              <a:t>- Supply of high-efficiency equipment, demand management</a:t>
            </a:r>
          </a:p>
          <a:p>
            <a:pPr marL="331788" indent="-65088" algn="just">
              <a:lnSpc>
                <a:spcPct val="157000"/>
              </a:lnSpc>
              <a:spcBef>
                <a:spcPts val="0"/>
              </a:spcBef>
              <a:spcAft>
                <a:spcPts val="0"/>
              </a:spcAft>
            </a:pPr>
            <a:r>
              <a:rPr lang="en-US" altLang="ko-KR" sz="1200" kern="0" spc="-26" dirty="0">
                <a:solidFill>
                  <a:srgbClr val="000000"/>
                </a:solidFill>
                <a:latin typeface="Arial" panose="020B0604020202020204" pitchFamily="34" charset="0"/>
                <a:ea typeface="한양신명조"/>
                <a:cs typeface="Arial" panose="020B0604020202020204" pitchFamily="34" charset="0"/>
              </a:rPr>
              <a:t>Promoting the distribution of high-efficiency devices such as lighting and home appliances, strengthening energy efficiency standards, and strengthening energy demand management</a:t>
            </a:r>
          </a:p>
          <a:p>
            <a:pPr marL="331788" indent="-65088" algn="just">
              <a:lnSpc>
                <a:spcPct val="157000"/>
              </a:lnSpc>
              <a:spcBef>
                <a:spcPts val="0"/>
              </a:spcBef>
              <a:spcAft>
                <a:spcPts val="0"/>
              </a:spcAft>
            </a:pPr>
            <a:endParaRPr lang="en-US" altLang="ko-KR" sz="1400" kern="0" spc="-26" dirty="0">
              <a:solidFill>
                <a:srgbClr val="000000"/>
              </a:solidFill>
              <a:latin typeface="Arial" panose="020B0604020202020204" pitchFamily="34" charset="0"/>
              <a:ea typeface="한양신명조"/>
              <a:cs typeface="Arial" panose="020B0604020202020204" pitchFamily="34" charset="0"/>
            </a:endParaRPr>
          </a:p>
          <a:p>
            <a:pPr marL="331947" indent="-331947" algn="just">
              <a:lnSpc>
                <a:spcPct val="157000"/>
              </a:lnSpc>
              <a:spcBef>
                <a:spcPts val="0"/>
              </a:spcBef>
              <a:spcAft>
                <a:spcPts val="0"/>
              </a:spcAft>
            </a:pPr>
            <a:r>
              <a:rPr lang="en-US" altLang="ko-KR" sz="1400" b="1" kern="0" spc="-26" dirty="0">
                <a:solidFill>
                  <a:srgbClr val="000000"/>
                </a:solidFill>
                <a:latin typeface="Arial" panose="020B0604020202020204" pitchFamily="34" charset="0"/>
                <a:ea typeface="한양신명조"/>
                <a:cs typeface="Arial" panose="020B0604020202020204" pitchFamily="34" charset="0"/>
              </a:rPr>
              <a:t>- Smart Energy Management</a:t>
            </a:r>
            <a:endParaRPr lang="en-US" altLang="ko-KR" sz="1400" kern="0" spc="-26" dirty="0">
              <a:solidFill>
                <a:srgbClr val="000000"/>
              </a:solidFill>
              <a:latin typeface="Arial" panose="020B0604020202020204" pitchFamily="34" charset="0"/>
              <a:ea typeface="한양신명조"/>
              <a:cs typeface="Arial" panose="020B0604020202020204" pitchFamily="34" charset="0"/>
            </a:endParaRPr>
          </a:p>
          <a:p>
            <a:pPr marL="331788" indent="-65088" algn="just">
              <a:lnSpc>
                <a:spcPct val="157000"/>
              </a:lnSpc>
              <a:spcBef>
                <a:spcPts val="0"/>
              </a:spcBef>
              <a:spcAft>
                <a:spcPts val="0"/>
              </a:spcAft>
            </a:pPr>
            <a:r>
              <a:rPr lang="en-US" altLang="ko-KR" sz="1400" kern="0" spc="-26" dirty="0">
                <a:solidFill>
                  <a:srgbClr val="000000"/>
                </a:solidFill>
                <a:latin typeface="Arial" panose="020B0604020202020204" pitchFamily="34" charset="0"/>
                <a:ea typeface="한양신명조"/>
                <a:cs typeface="Arial" panose="020B0604020202020204" pitchFamily="34" charset="0"/>
              </a:rPr>
              <a:t> </a:t>
            </a:r>
            <a:r>
              <a:rPr lang="en-US" altLang="ko-KR" sz="1200" kern="0" spc="-26" dirty="0">
                <a:solidFill>
                  <a:srgbClr val="000000"/>
                </a:solidFill>
                <a:latin typeface="Arial" panose="020B0604020202020204" pitchFamily="34" charset="0"/>
                <a:ea typeface="한양신명조"/>
                <a:cs typeface="Arial" panose="020B0604020202020204" pitchFamily="34" charset="0"/>
              </a:rPr>
              <a:t>Installation of sensors and measuring equipment in air conditioning/heating ventilation, lighting, hot water supply, etc., and introduction of real-time automatic energy control system in connection with communication network</a:t>
            </a:r>
          </a:p>
          <a:p>
            <a:pPr marL="331788" indent="-65088" algn="just">
              <a:lnSpc>
                <a:spcPct val="157000"/>
              </a:lnSpc>
              <a:spcBef>
                <a:spcPts val="0"/>
              </a:spcBef>
              <a:spcAft>
                <a:spcPts val="0"/>
              </a:spcAft>
            </a:pPr>
            <a:endParaRPr lang="en-US" altLang="ko-KR" sz="1200" kern="0" spc="-26" dirty="0">
              <a:solidFill>
                <a:srgbClr val="000000"/>
              </a:solidFill>
              <a:latin typeface="Arial" panose="020B0604020202020204" pitchFamily="34" charset="0"/>
              <a:ea typeface="한양신명조"/>
              <a:cs typeface="Arial" panose="020B0604020202020204" pitchFamily="34" charset="0"/>
            </a:endParaRPr>
          </a:p>
          <a:p>
            <a:pPr marL="331947" indent="-331947" algn="just">
              <a:lnSpc>
                <a:spcPct val="157000"/>
              </a:lnSpc>
              <a:spcBef>
                <a:spcPts val="0"/>
              </a:spcBef>
              <a:spcAft>
                <a:spcPts val="0"/>
              </a:spcAft>
            </a:pPr>
            <a:r>
              <a:rPr lang="en-US" altLang="ko-KR" sz="1400" b="1" kern="0" spc="-26" dirty="0">
                <a:solidFill>
                  <a:srgbClr val="000000"/>
                </a:solidFill>
                <a:latin typeface="Arial" panose="020B0604020202020204" pitchFamily="34" charset="0"/>
                <a:ea typeface="한양신명조"/>
                <a:cs typeface="Arial" panose="020B0604020202020204" pitchFamily="34" charset="0"/>
              </a:rPr>
              <a:t>- Expanding the supply of clean energy</a:t>
            </a:r>
          </a:p>
          <a:p>
            <a:pPr marL="331788" indent="-65088" algn="just">
              <a:lnSpc>
                <a:spcPct val="157000"/>
              </a:lnSpc>
              <a:spcBef>
                <a:spcPts val="0"/>
              </a:spcBef>
              <a:spcAft>
                <a:spcPts val="0"/>
              </a:spcAft>
            </a:pPr>
            <a:r>
              <a:rPr lang="en-US" altLang="ko-KR" sz="1400" kern="0" spc="-26" dirty="0">
                <a:solidFill>
                  <a:srgbClr val="000000"/>
                </a:solidFill>
                <a:latin typeface="Arial" panose="020B0604020202020204" pitchFamily="34" charset="0"/>
                <a:ea typeface="한양신명조"/>
                <a:cs typeface="Arial" panose="020B0604020202020204" pitchFamily="34" charset="0"/>
              </a:rPr>
              <a:t> </a:t>
            </a:r>
            <a:r>
              <a:rPr lang="en-US" altLang="ko-KR" sz="1200" kern="0" spc="-26" dirty="0">
                <a:solidFill>
                  <a:srgbClr val="000000"/>
                </a:solidFill>
                <a:latin typeface="Arial" panose="020B0604020202020204" pitchFamily="34" charset="0"/>
                <a:ea typeface="한양신명조"/>
                <a:cs typeface="Arial" panose="020B0604020202020204" pitchFamily="34" charset="0"/>
              </a:rPr>
              <a:t>Expand the supply of new and renewable energy such as solar, geothermal, and water heat, improve the efficiency of district heating heat supply, electrify equipment using fossil fuels, etc.</a:t>
            </a:r>
            <a:endParaRPr lang="ko-KR" altLang="en-US" sz="1200" kern="0" dirty="0">
              <a:solidFill>
                <a:srgbClr val="000000"/>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73EDFB67-2A56-413D-ABED-7FAEBE231CD6}"/>
              </a:ext>
            </a:extLst>
          </p:cNvPr>
          <p:cNvSpPr txBox="1"/>
          <p:nvPr/>
        </p:nvSpPr>
        <p:spPr>
          <a:xfrm>
            <a:off x="1818308" y="7230119"/>
            <a:ext cx="8966416" cy="261610"/>
          </a:xfrm>
          <a:prstGeom prst="rect">
            <a:avLst/>
          </a:prstGeom>
          <a:noFill/>
        </p:spPr>
        <p:txBody>
          <a:bodyPr wrap="square">
            <a:spAutoFit/>
          </a:bodyPr>
          <a:lstStyle/>
          <a:p>
            <a:r>
              <a:rPr lang="ko-KR" altLang="en-US" sz="1100" dirty="0" err="1">
                <a:latin typeface="Arial" panose="020B0604020202020204" pitchFamily="34" charset="0"/>
                <a:cs typeface="Arial" panose="020B0604020202020204" pitchFamily="34" charset="0"/>
              </a:rPr>
              <a:t>Source</a:t>
            </a:r>
            <a:r>
              <a:rPr lang="ko-KR" altLang="en-US" sz="1100" dirty="0">
                <a:latin typeface="Arial" panose="020B0604020202020204" pitchFamily="34" charset="0"/>
                <a:cs typeface="Arial" panose="020B0604020202020204" pitchFamily="34" charset="0"/>
              </a:rPr>
              <a:t>: 2030 National </a:t>
            </a:r>
            <a:r>
              <a:rPr lang="ko-KR" altLang="en-US" sz="1100" dirty="0" err="1">
                <a:latin typeface="Arial" panose="020B0604020202020204" pitchFamily="34" charset="0"/>
                <a:cs typeface="Arial" panose="020B0604020202020204" pitchFamily="34" charset="0"/>
              </a:rPr>
              <a:t>Greenhouse</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Gas</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Reduction</a:t>
            </a:r>
            <a:r>
              <a:rPr lang="ko-KR" altLang="en-US" sz="1100" dirty="0">
                <a:latin typeface="Arial" panose="020B0604020202020204" pitchFamily="34" charset="0"/>
                <a:cs typeface="Arial" panose="020B0604020202020204" pitchFamily="34" charset="0"/>
              </a:rPr>
              <a:t> Target (NDC) </a:t>
            </a:r>
            <a:r>
              <a:rPr lang="ko-KR" altLang="en-US" sz="1100" dirty="0" err="1">
                <a:latin typeface="Arial" panose="020B0604020202020204" pitchFamily="34" charset="0"/>
                <a:cs typeface="Arial" panose="020B0604020202020204" pitchFamily="34" charset="0"/>
              </a:rPr>
              <a:t>Upgrade</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Plan</a:t>
            </a:r>
            <a:r>
              <a:rPr lang="ko-KR" altLang="en-US" sz="1100" dirty="0">
                <a:latin typeface="Arial" panose="020B0604020202020204" pitchFamily="34" charset="0"/>
                <a:cs typeface="Arial" panose="020B0604020202020204" pitchFamily="34" charset="0"/>
              </a:rPr>
              <a:t> – 2021-10-18 / </a:t>
            </a:r>
            <a:r>
              <a:rPr lang="ko-KR" altLang="en-US" sz="1100" dirty="0" err="1">
                <a:latin typeface="Arial" panose="020B0604020202020204" pitchFamily="34" charset="0"/>
                <a:cs typeface="Arial" panose="020B0604020202020204" pitchFamily="34" charset="0"/>
              </a:rPr>
              <a:t>Jointly</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distributed</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data</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with</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related</a:t>
            </a:r>
            <a:r>
              <a:rPr lang="ko-KR" altLang="en-US" sz="1100" dirty="0">
                <a:latin typeface="Arial" panose="020B0604020202020204" pitchFamily="34" charset="0"/>
                <a:cs typeface="Arial" panose="020B0604020202020204" pitchFamily="34" charset="0"/>
              </a:rPr>
              <a:t> </a:t>
            </a:r>
            <a:r>
              <a:rPr lang="ko-KR" altLang="en-US" sz="1100" dirty="0" err="1">
                <a:latin typeface="Arial" panose="020B0604020202020204" pitchFamily="34" charset="0"/>
                <a:cs typeface="Arial" panose="020B0604020202020204" pitchFamily="34" charset="0"/>
              </a:rPr>
              <a:t>ministries</a:t>
            </a:r>
            <a:endParaRPr lang="ko-KR" alt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080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바닥글 개체 틀 1">
            <a:extLst>
              <a:ext uri="{FF2B5EF4-FFF2-40B4-BE49-F238E27FC236}">
                <a16:creationId xmlns:a16="http://schemas.microsoft.com/office/drawing/2014/main" id="{928154EF-9027-42D1-B592-2B2DDBBBBA6A}"/>
              </a:ext>
            </a:extLst>
          </p:cNvPr>
          <p:cNvSpPr>
            <a:spLocks noGrp="1"/>
          </p:cNvSpPr>
          <p:nvPr>
            <p:ph type="ftr" sz="quarter" idx="11"/>
          </p:nvPr>
        </p:nvSpPr>
        <p:spPr/>
        <p:txBody>
          <a:bodyPr/>
          <a:lstStyle/>
          <a:p>
            <a:pPr>
              <a:defRPr/>
            </a:pPr>
            <a:endParaRPr lang="ko-KR" altLang="en-US"/>
          </a:p>
        </p:txBody>
      </p:sp>
      <p:sp>
        <p:nvSpPr>
          <p:cNvPr id="3" name="슬라이드 번호 개체 틀 2">
            <a:extLst>
              <a:ext uri="{FF2B5EF4-FFF2-40B4-BE49-F238E27FC236}">
                <a16:creationId xmlns:a16="http://schemas.microsoft.com/office/drawing/2014/main" id="{F1B344EB-A82E-4EC0-A35F-DD285085B3F4}"/>
              </a:ext>
            </a:extLst>
          </p:cNvPr>
          <p:cNvSpPr>
            <a:spLocks noGrp="1"/>
          </p:cNvSpPr>
          <p:nvPr>
            <p:ph type="sldNum" sz="quarter" idx="12"/>
          </p:nvPr>
        </p:nvSpPr>
        <p:spPr/>
        <p:txBody>
          <a:bodyPr/>
          <a:lstStyle/>
          <a:p>
            <a:fld id="{5956AEEE-D246-4294-9C4D-DAB1A1441307}" type="slidenum">
              <a:rPr lang="ko-KR" altLang="en-US" smtClean="0"/>
              <a:pPr/>
              <a:t>7</a:t>
            </a:fld>
            <a:endParaRPr lang="ko-KR" altLang="en-US"/>
          </a:p>
        </p:txBody>
      </p:sp>
      <p:pic>
        <p:nvPicPr>
          <p:cNvPr id="5124" name="Picture 4">
            <a:extLst>
              <a:ext uri="{FF2B5EF4-FFF2-40B4-BE49-F238E27FC236}">
                <a16:creationId xmlns:a16="http://schemas.microsoft.com/office/drawing/2014/main" id="{DEA32D29-11A2-43EB-A70B-036634E56F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8948"/>
          <a:stretch/>
        </p:blipFill>
        <p:spPr bwMode="auto">
          <a:xfrm>
            <a:off x="0" y="0"/>
            <a:ext cx="10895186" cy="75612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
            <a:extLst>
              <a:ext uri="{FF2B5EF4-FFF2-40B4-BE49-F238E27FC236}">
                <a16:creationId xmlns:a16="http://schemas.microsoft.com/office/drawing/2014/main" id="{4A337E5B-F876-425E-B9EB-410D0E3347B8}"/>
              </a:ext>
            </a:extLst>
          </p:cNvPr>
          <p:cNvSpPr txBox="1">
            <a:spLocks noChangeArrowheads="1"/>
          </p:cNvSpPr>
          <p:nvPr/>
        </p:nvSpPr>
        <p:spPr bwMode="auto">
          <a:xfrm>
            <a:off x="2315163" y="5524729"/>
            <a:ext cx="8378237" cy="756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ko-KR" sz="4318" b="1" dirty="0">
                <a:solidFill>
                  <a:srgbClr val="FF0000"/>
                </a:solidFill>
                <a:latin typeface="Arial" panose="020B0604020202020204" pitchFamily="34" charset="0"/>
                <a:ea typeface="HY울릉도B"/>
                <a:cs typeface="Arial" panose="020B0604020202020204" pitchFamily="34" charset="0"/>
              </a:rPr>
              <a:t>Zero</a:t>
            </a:r>
            <a:r>
              <a:rPr lang="en-US" altLang="ko-KR" sz="4318" b="1" dirty="0">
                <a:solidFill>
                  <a:schemeClr val="bg1"/>
                </a:solidFill>
                <a:latin typeface="Arial" panose="020B0604020202020204" pitchFamily="34" charset="0"/>
                <a:ea typeface="HY울릉도B"/>
                <a:cs typeface="Arial" panose="020B0604020202020204" pitchFamily="34" charset="0"/>
              </a:rPr>
              <a:t> energy building</a:t>
            </a:r>
            <a:endParaRPr lang="en-US" altLang="ko-KR" sz="5829" b="1" dirty="0">
              <a:solidFill>
                <a:schemeClr val="bg1"/>
              </a:solidFill>
              <a:latin typeface="Arial" panose="020B0604020202020204" pitchFamily="34" charset="0"/>
              <a:ea typeface="HY울릉도B"/>
              <a:cs typeface="Arial" panose="020B0604020202020204" pitchFamily="34" charset="0"/>
            </a:endParaRPr>
          </a:p>
        </p:txBody>
      </p:sp>
      <p:sp>
        <p:nvSpPr>
          <p:cNvPr id="4" name="직사각형 3">
            <a:extLst>
              <a:ext uri="{FF2B5EF4-FFF2-40B4-BE49-F238E27FC236}">
                <a16:creationId xmlns:a16="http://schemas.microsoft.com/office/drawing/2014/main" id="{25AC58E9-CDEE-4B26-AAE5-BF6FE7A2923A}"/>
              </a:ext>
            </a:extLst>
          </p:cNvPr>
          <p:cNvSpPr/>
          <p:nvPr/>
        </p:nvSpPr>
        <p:spPr>
          <a:xfrm>
            <a:off x="7440319" y="3402453"/>
            <a:ext cx="1875835" cy="3414781"/>
          </a:xfrm>
          <a:prstGeom prst="rect">
            <a:avLst/>
          </a:prstGeom>
        </p:spPr>
        <p:txBody>
          <a:bodyPr wrap="none">
            <a:spAutoFit/>
          </a:bodyPr>
          <a:lstStyle/>
          <a:p>
            <a:r>
              <a:rPr lang="en-US" altLang="ko-KR" sz="21590" b="1" dirty="0">
                <a:solidFill>
                  <a:srgbClr val="FFC000"/>
                </a:solidFill>
                <a:latin typeface="Arial" panose="020B0604020202020204" pitchFamily="34" charset="0"/>
                <a:ea typeface="HY울릉도B"/>
                <a:cs typeface="Arial" panose="020B0604020202020204" pitchFamily="34" charset="0"/>
              </a:rPr>
              <a:t>?</a:t>
            </a:r>
            <a:endParaRPr lang="ko-KR" altLang="en-US" sz="21590" dirty="0">
              <a:solidFill>
                <a:srgbClr val="FFC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521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9A026639-AD8A-45E4-9320-46A142EE62CF}"/>
              </a:ext>
            </a:extLst>
          </p:cNvPr>
          <p:cNvSpPr/>
          <p:nvPr/>
        </p:nvSpPr>
        <p:spPr bwMode="auto">
          <a:xfrm>
            <a:off x="1039961" y="5958324"/>
            <a:ext cx="8554889" cy="1169551"/>
          </a:xfrm>
          <a:prstGeom prst="rect">
            <a:avLst/>
          </a:prstGeom>
          <a:solidFill>
            <a:schemeClr val="bg1"/>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3" name="내용 개체 틀 2">
            <a:extLst>
              <a:ext uri="{FF2B5EF4-FFF2-40B4-BE49-F238E27FC236}">
                <a16:creationId xmlns:a16="http://schemas.microsoft.com/office/drawing/2014/main" id="{AD3C53AF-672A-40FE-956C-EABC0357FC69}"/>
              </a:ext>
            </a:extLst>
          </p:cNvPr>
          <p:cNvSpPr>
            <a:spLocks noGrp="1"/>
          </p:cNvSpPr>
          <p:nvPr>
            <p:ph idx="10"/>
          </p:nvPr>
        </p:nvSpPr>
        <p:spPr/>
        <p:txBody>
          <a:bodyPr/>
          <a:lstStyle/>
          <a:p>
            <a:r>
              <a:rPr lang="en-US" altLang="ko-KR" dirty="0"/>
              <a:t>Government's zero energy building certification system </a:t>
            </a:r>
            <a:endParaRPr lang="ko-KR" altLang="en-US" dirty="0"/>
          </a:p>
        </p:txBody>
      </p:sp>
      <p:sp>
        <p:nvSpPr>
          <p:cNvPr id="44" name="내용 개체 틀 1">
            <a:extLst>
              <a:ext uri="{FF2B5EF4-FFF2-40B4-BE49-F238E27FC236}">
                <a16:creationId xmlns:a16="http://schemas.microsoft.com/office/drawing/2014/main" id="{37347525-52E4-459E-B833-1B40992EC1D1}"/>
              </a:ext>
            </a:extLst>
          </p:cNvPr>
          <p:cNvSpPr>
            <a:spLocks noGrp="1"/>
          </p:cNvSpPr>
          <p:nvPr>
            <p:ph idx="1"/>
          </p:nvPr>
        </p:nvSpPr>
        <p:spPr>
          <a:xfrm>
            <a:off x="136097" y="1078669"/>
            <a:ext cx="10401762" cy="556363"/>
          </a:xfrm>
        </p:spPr>
        <p:txBody>
          <a:bodyPr/>
          <a:lstStyle/>
          <a:p>
            <a:r>
              <a:rPr lang="en-US" altLang="ko-KR" dirty="0"/>
              <a:t>Zero</a:t>
            </a:r>
            <a:r>
              <a:rPr lang="ko-KR" altLang="en-US" dirty="0"/>
              <a:t> </a:t>
            </a:r>
            <a:r>
              <a:rPr lang="en-US" altLang="ko-KR" dirty="0"/>
              <a:t>energy</a:t>
            </a:r>
            <a:r>
              <a:rPr lang="ko-KR" altLang="en-US" dirty="0"/>
              <a:t> </a:t>
            </a:r>
            <a:r>
              <a:rPr lang="en-US" altLang="ko-KR" dirty="0"/>
              <a:t>building</a:t>
            </a:r>
            <a:r>
              <a:rPr lang="ko-KR" altLang="en-US" dirty="0"/>
              <a:t> </a:t>
            </a:r>
            <a:r>
              <a:rPr lang="en-US" altLang="ko-KR" dirty="0"/>
              <a:t>mandatory</a:t>
            </a:r>
            <a:r>
              <a:rPr lang="ko-KR" altLang="en-US" dirty="0"/>
              <a:t> </a:t>
            </a:r>
            <a:r>
              <a:rPr lang="en-US" altLang="ko-KR" dirty="0"/>
              <a:t>roadmap </a:t>
            </a:r>
          </a:p>
        </p:txBody>
      </p:sp>
      <p:pic>
        <p:nvPicPr>
          <p:cNvPr id="46" name="그림 45">
            <a:extLst>
              <a:ext uri="{FF2B5EF4-FFF2-40B4-BE49-F238E27FC236}">
                <a16:creationId xmlns:a16="http://schemas.microsoft.com/office/drawing/2014/main" id="{0BFF5649-DF9C-41C0-A665-EC288DE9BE28}"/>
              </a:ext>
            </a:extLst>
          </p:cNvPr>
          <p:cNvPicPr>
            <a:picLocks noChangeAspect="1"/>
          </p:cNvPicPr>
          <p:nvPr/>
        </p:nvPicPr>
        <p:blipFill>
          <a:blip r:embed="rId2"/>
          <a:stretch>
            <a:fillRect/>
          </a:stretch>
        </p:blipFill>
        <p:spPr>
          <a:xfrm>
            <a:off x="1039961" y="1720119"/>
            <a:ext cx="8554889" cy="4765028"/>
          </a:xfrm>
          <a:prstGeom prst="rect">
            <a:avLst/>
          </a:prstGeom>
        </p:spPr>
      </p:pic>
      <p:sp>
        <p:nvSpPr>
          <p:cNvPr id="47" name="TextBox 46">
            <a:extLst>
              <a:ext uri="{FF2B5EF4-FFF2-40B4-BE49-F238E27FC236}">
                <a16:creationId xmlns:a16="http://schemas.microsoft.com/office/drawing/2014/main" id="{DA0C44B2-6E34-4331-B96B-3247A068279A}"/>
              </a:ext>
            </a:extLst>
          </p:cNvPr>
          <p:cNvSpPr txBox="1"/>
          <p:nvPr/>
        </p:nvSpPr>
        <p:spPr>
          <a:xfrm>
            <a:off x="1350256" y="5544827"/>
            <a:ext cx="1332148" cy="1477328"/>
          </a:xfrm>
          <a:prstGeom prst="rect">
            <a:avLst/>
          </a:prstGeom>
          <a:solidFill>
            <a:schemeClr val="bg1"/>
          </a:solidFill>
        </p:spPr>
        <p:txBody>
          <a:bodyPr wrap="square">
            <a:spAutoFit/>
          </a:bodyPr>
          <a:lstStyle/>
          <a:p>
            <a:r>
              <a:rPr lang="en-US" altLang="ko-KR" sz="1000" dirty="0">
                <a:latin typeface="Arial" panose="020B0604020202020204" pitchFamily="34" charset="0"/>
                <a:cs typeface="Arial" panose="020B0604020202020204" pitchFamily="34" charset="0"/>
              </a:rPr>
              <a:t>-</a:t>
            </a:r>
            <a:r>
              <a:rPr lang="ko-KR" altLang="en-US" sz="1000" dirty="0">
                <a:latin typeface="Arial" panose="020B0604020202020204" pitchFamily="34" charset="0"/>
                <a:cs typeface="Arial" panose="020B0604020202020204" pitchFamily="34" charset="0"/>
              </a:rPr>
              <a:t> </a:t>
            </a:r>
            <a:r>
              <a:rPr lang="ko-KR" altLang="en-US" sz="1000" dirty="0" err="1">
                <a:latin typeface="Arial" panose="020B0604020202020204" pitchFamily="34" charset="0"/>
                <a:cs typeface="Arial" panose="020B0604020202020204" pitchFamily="34" charset="0"/>
              </a:rPr>
              <a:t>Establishment</a:t>
            </a:r>
            <a:r>
              <a:rPr lang="ko-KR" altLang="en-US" sz="1000" dirty="0">
                <a:latin typeface="Arial" panose="020B0604020202020204" pitchFamily="34" charset="0"/>
                <a:cs typeface="Arial" panose="020B0604020202020204" pitchFamily="34" charset="0"/>
              </a:rPr>
              <a:t> of </a:t>
            </a:r>
            <a:r>
              <a:rPr lang="ko-KR" altLang="en-US" sz="1000" dirty="0" err="1">
                <a:latin typeface="Arial" panose="020B0604020202020204" pitchFamily="34" charset="0"/>
                <a:cs typeface="Arial" panose="020B0604020202020204" pitchFamily="34" charset="0"/>
              </a:rPr>
              <a:t>basic</a:t>
            </a:r>
            <a:r>
              <a:rPr lang="ko-KR" altLang="en-US" sz="1000" dirty="0">
                <a:latin typeface="Arial" panose="020B0604020202020204" pitchFamily="34" charset="0"/>
                <a:cs typeface="Arial" panose="020B0604020202020204" pitchFamily="34" charset="0"/>
              </a:rPr>
              <a:t> </a:t>
            </a:r>
            <a:r>
              <a:rPr lang="ko-KR" altLang="en-US" sz="1000" dirty="0" err="1">
                <a:latin typeface="Arial" panose="020B0604020202020204" pitchFamily="34" charset="0"/>
                <a:cs typeface="Arial" panose="020B0604020202020204" pitchFamily="34" charset="0"/>
              </a:rPr>
              <a:t>green</a:t>
            </a:r>
            <a:r>
              <a:rPr lang="ko-KR" altLang="en-US" sz="1000" dirty="0">
                <a:latin typeface="Arial" panose="020B0604020202020204" pitchFamily="34" charset="0"/>
                <a:cs typeface="Arial" panose="020B0604020202020204" pitchFamily="34" charset="0"/>
              </a:rPr>
              <a:t> </a:t>
            </a:r>
            <a:r>
              <a:rPr lang="ko-KR" altLang="en-US" sz="1000" dirty="0" err="1">
                <a:latin typeface="Arial" panose="020B0604020202020204" pitchFamily="34" charset="0"/>
                <a:cs typeface="Arial" panose="020B0604020202020204" pitchFamily="34" charset="0"/>
              </a:rPr>
              <a:t>building</a:t>
            </a:r>
            <a:r>
              <a:rPr lang="ko-KR" altLang="en-US" sz="1000" dirty="0">
                <a:latin typeface="Arial" panose="020B0604020202020204" pitchFamily="34" charset="0"/>
                <a:cs typeface="Arial" panose="020B0604020202020204" pitchFamily="34" charset="0"/>
              </a:rPr>
              <a:t> </a:t>
            </a:r>
            <a:r>
              <a:rPr lang="ko-KR" altLang="en-US" sz="1000" dirty="0" err="1">
                <a:latin typeface="Arial" panose="020B0604020202020204" pitchFamily="34" charset="0"/>
                <a:cs typeface="Arial" panose="020B0604020202020204" pitchFamily="34" charset="0"/>
              </a:rPr>
              <a:t>plan</a:t>
            </a:r>
            <a:endParaRPr lang="ko-KR" altLang="en-US" sz="1000" dirty="0">
              <a:latin typeface="Arial" panose="020B0604020202020204" pitchFamily="34" charset="0"/>
              <a:cs typeface="Arial" panose="020B0604020202020204" pitchFamily="34" charset="0"/>
            </a:endParaRPr>
          </a:p>
          <a:p>
            <a:r>
              <a:rPr lang="ko-KR" altLang="en-US" sz="1000" dirty="0" err="1">
                <a:latin typeface="Arial" panose="020B0604020202020204" pitchFamily="34" charset="0"/>
                <a:cs typeface="Arial" panose="020B0604020202020204" pitchFamily="34" charset="0"/>
              </a:rPr>
              <a:t>Announcement</a:t>
            </a:r>
            <a:r>
              <a:rPr lang="ko-KR" altLang="en-US" sz="1000" dirty="0">
                <a:latin typeface="Arial" panose="020B0604020202020204" pitchFamily="34" charset="0"/>
                <a:cs typeface="Arial" panose="020B0604020202020204" pitchFamily="34" charset="0"/>
              </a:rPr>
              <a:t> of ZEB </a:t>
            </a:r>
            <a:endParaRPr lang="en-US" altLang="ko-KR" sz="1000" dirty="0">
              <a:latin typeface="Arial" panose="020B0604020202020204" pitchFamily="34" charset="0"/>
              <a:cs typeface="Arial" panose="020B0604020202020204" pitchFamily="34" charset="0"/>
            </a:endParaRPr>
          </a:p>
          <a:p>
            <a:endParaRPr lang="en-US" altLang="ko-KR" sz="1000" dirty="0">
              <a:latin typeface="Arial" panose="020B0604020202020204" pitchFamily="34" charset="0"/>
              <a:cs typeface="Arial" panose="020B0604020202020204" pitchFamily="34" charset="0"/>
            </a:endParaRPr>
          </a:p>
          <a:p>
            <a:r>
              <a:rPr lang="en-US" altLang="ko-KR" sz="1000" dirty="0">
                <a:latin typeface="Arial" panose="020B0604020202020204" pitchFamily="34" charset="0"/>
                <a:cs typeface="Arial" panose="020B0604020202020204" pitchFamily="34" charset="0"/>
              </a:rPr>
              <a:t>- A</a:t>
            </a:r>
            <a:r>
              <a:rPr lang="ko-KR" altLang="en-US" sz="1000" dirty="0" err="1">
                <a:latin typeface="Arial" panose="020B0604020202020204" pitchFamily="34" charset="0"/>
                <a:cs typeface="Arial" panose="020B0604020202020204" pitchFamily="34" charset="0"/>
              </a:rPr>
              <a:t>ctivation</a:t>
            </a:r>
            <a:r>
              <a:rPr lang="ko-KR" altLang="en-US" sz="1000" dirty="0">
                <a:latin typeface="Arial" panose="020B0604020202020204" pitchFamily="34" charset="0"/>
                <a:cs typeface="Arial" panose="020B0604020202020204" pitchFamily="34" charset="0"/>
              </a:rPr>
              <a:t> </a:t>
            </a:r>
            <a:r>
              <a:rPr lang="ko-KR" altLang="en-US" sz="1000" dirty="0" err="1">
                <a:latin typeface="Arial" panose="020B0604020202020204" pitchFamily="34" charset="0"/>
                <a:cs typeface="Arial" panose="020B0604020202020204" pitchFamily="34" charset="0"/>
              </a:rPr>
              <a:t>plan</a:t>
            </a:r>
            <a:endParaRPr lang="ko-KR" altLang="en-US" sz="1000" dirty="0">
              <a:latin typeface="Arial" panose="020B0604020202020204" pitchFamily="34" charset="0"/>
              <a:cs typeface="Arial" panose="020B0604020202020204" pitchFamily="34" charset="0"/>
            </a:endParaRPr>
          </a:p>
          <a:p>
            <a:r>
              <a:rPr lang="ko-KR" altLang="en-US" sz="1000" dirty="0" err="1">
                <a:latin typeface="Arial" panose="020B0604020202020204" pitchFamily="34" charset="0"/>
                <a:cs typeface="Arial" panose="020B0604020202020204" pitchFamily="34" charset="0"/>
              </a:rPr>
              <a:t>Nowon</a:t>
            </a:r>
            <a:r>
              <a:rPr lang="ko-KR" altLang="en-US" sz="1000" dirty="0">
                <a:latin typeface="Arial" panose="020B0604020202020204" pitchFamily="34" charset="0"/>
                <a:cs typeface="Arial" panose="020B0604020202020204" pitchFamily="34" charset="0"/>
              </a:rPr>
              <a:t> </a:t>
            </a:r>
            <a:r>
              <a:rPr lang="ko-KR" altLang="en-US" sz="1000" dirty="0" err="1">
                <a:latin typeface="Arial" panose="020B0604020202020204" pitchFamily="34" charset="0"/>
                <a:cs typeface="Arial" panose="020B0604020202020204" pitchFamily="34" charset="0"/>
              </a:rPr>
              <a:t>rental</a:t>
            </a:r>
            <a:r>
              <a:rPr lang="ko-KR" altLang="en-US" sz="1000" dirty="0">
                <a:latin typeface="Arial" panose="020B0604020202020204" pitchFamily="34" charset="0"/>
                <a:cs typeface="Arial" panose="020B0604020202020204" pitchFamily="34" charset="0"/>
              </a:rPr>
              <a:t> </a:t>
            </a:r>
            <a:r>
              <a:rPr lang="ko-KR" altLang="en-US" sz="1000" dirty="0" err="1">
                <a:latin typeface="Arial" panose="020B0604020202020204" pitchFamily="34" charset="0"/>
                <a:cs typeface="Arial" panose="020B0604020202020204" pitchFamily="34" charset="0"/>
              </a:rPr>
              <a:t>housing</a:t>
            </a:r>
            <a:r>
              <a:rPr lang="ko-KR" altLang="en-US" sz="1000" dirty="0">
                <a:latin typeface="Arial" panose="020B0604020202020204" pitchFamily="34" charset="0"/>
                <a:cs typeface="Arial" panose="020B0604020202020204" pitchFamily="34" charset="0"/>
              </a:rPr>
              <a:t> </a:t>
            </a:r>
            <a:r>
              <a:rPr lang="ko-KR" altLang="en-US" sz="1000" dirty="0" err="1">
                <a:latin typeface="Arial" panose="020B0604020202020204" pitchFamily="34" charset="0"/>
                <a:cs typeface="Arial" panose="020B0604020202020204" pitchFamily="34" charset="0"/>
              </a:rPr>
              <a:t>pilot</a:t>
            </a:r>
            <a:r>
              <a:rPr lang="ko-KR" altLang="en-US" sz="1000" dirty="0">
                <a:latin typeface="Arial" panose="020B0604020202020204" pitchFamily="34" charset="0"/>
                <a:cs typeface="Arial" panose="020B0604020202020204" pitchFamily="34" charset="0"/>
              </a:rPr>
              <a:t> </a:t>
            </a:r>
            <a:r>
              <a:rPr lang="ko-KR" altLang="en-US" sz="1000" dirty="0" err="1">
                <a:latin typeface="Arial" panose="020B0604020202020204" pitchFamily="34" charset="0"/>
                <a:cs typeface="Arial" panose="020B0604020202020204" pitchFamily="34" charset="0"/>
              </a:rPr>
              <a:t>project</a:t>
            </a:r>
            <a:endParaRPr lang="ko-KR" altLang="en-US" sz="1000" dirty="0">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B4E06DB2-55AC-40BB-AA08-E0B5FFA93229}"/>
              </a:ext>
            </a:extLst>
          </p:cNvPr>
          <p:cNvSpPr txBox="1"/>
          <p:nvPr/>
        </p:nvSpPr>
        <p:spPr>
          <a:xfrm>
            <a:off x="2826073" y="5544827"/>
            <a:ext cx="1188479" cy="1323439"/>
          </a:xfrm>
          <a:prstGeom prst="rect">
            <a:avLst/>
          </a:prstGeom>
          <a:solidFill>
            <a:schemeClr val="bg1"/>
          </a:solidFill>
        </p:spPr>
        <p:txBody>
          <a:bodyPr wrap="square">
            <a:spAutoFit/>
          </a:bodyPr>
          <a:lstStyle/>
          <a:p>
            <a:r>
              <a:rPr lang="en-US" altLang="ko-KR" sz="1000" dirty="0">
                <a:latin typeface="Arial" panose="020B0604020202020204" pitchFamily="34" charset="0"/>
                <a:cs typeface="Arial" panose="020B0604020202020204" pitchFamily="34" charset="0"/>
              </a:rPr>
              <a:t>- Notice of introduction of zero certification system</a:t>
            </a:r>
          </a:p>
          <a:p>
            <a:endParaRPr lang="en-US" altLang="ko-KR" sz="1000" dirty="0">
              <a:latin typeface="Arial" panose="020B0604020202020204" pitchFamily="34" charset="0"/>
              <a:cs typeface="Arial" panose="020B0604020202020204" pitchFamily="34" charset="0"/>
            </a:endParaRPr>
          </a:p>
          <a:p>
            <a:r>
              <a:rPr lang="en-US" altLang="ko-KR" sz="1000" dirty="0">
                <a:latin typeface="Arial" panose="020B0604020202020204" pitchFamily="34" charset="0"/>
                <a:cs typeface="Arial" panose="020B0604020202020204" pitchFamily="34" charset="0"/>
              </a:rPr>
              <a:t>- Designation of pilot projects by type</a:t>
            </a:r>
          </a:p>
        </p:txBody>
      </p:sp>
      <p:sp>
        <p:nvSpPr>
          <p:cNvPr id="60" name="TextBox 59">
            <a:extLst>
              <a:ext uri="{FF2B5EF4-FFF2-40B4-BE49-F238E27FC236}">
                <a16:creationId xmlns:a16="http://schemas.microsoft.com/office/drawing/2014/main" id="{DC4562B8-7455-4473-BC5D-F7D995808A91}"/>
              </a:ext>
            </a:extLst>
          </p:cNvPr>
          <p:cNvSpPr txBox="1"/>
          <p:nvPr/>
        </p:nvSpPr>
        <p:spPr>
          <a:xfrm>
            <a:off x="4234137" y="5584100"/>
            <a:ext cx="1188479" cy="1169551"/>
          </a:xfrm>
          <a:prstGeom prst="rect">
            <a:avLst/>
          </a:prstGeom>
          <a:solidFill>
            <a:schemeClr val="bg1"/>
          </a:solidFill>
        </p:spPr>
        <p:txBody>
          <a:bodyPr wrap="square">
            <a:spAutoFit/>
          </a:bodyPr>
          <a:lstStyle/>
          <a:p>
            <a:r>
              <a:rPr lang="en-US" altLang="ko-KR" sz="1000" dirty="0">
                <a:latin typeface="Arial" panose="020B0604020202020204" pitchFamily="34" charset="0"/>
                <a:cs typeface="Arial" panose="020B0604020202020204" pitchFamily="34" charset="0"/>
              </a:rPr>
              <a:t>- Implementation of zero certification system</a:t>
            </a:r>
          </a:p>
          <a:p>
            <a:endParaRPr lang="en-US" altLang="ko-KR" sz="1000" dirty="0">
              <a:latin typeface="Arial" panose="020B0604020202020204" pitchFamily="34" charset="0"/>
              <a:cs typeface="Arial" panose="020B0604020202020204" pitchFamily="34" charset="0"/>
            </a:endParaRPr>
          </a:p>
          <a:p>
            <a:r>
              <a:rPr lang="en-US" altLang="ko-KR" sz="1000" dirty="0">
                <a:latin typeface="Arial" panose="020B0604020202020204" pitchFamily="34" charset="0"/>
                <a:cs typeface="Arial" panose="020B0604020202020204" pitchFamily="34" charset="0"/>
              </a:rPr>
              <a:t>- Pilot project completed</a:t>
            </a:r>
          </a:p>
        </p:txBody>
      </p:sp>
      <p:sp>
        <p:nvSpPr>
          <p:cNvPr id="61" name="TextBox 60">
            <a:extLst>
              <a:ext uri="{FF2B5EF4-FFF2-40B4-BE49-F238E27FC236}">
                <a16:creationId xmlns:a16="http://schemas.microsoft.com/office/drawing/2014/main" id="{80DEDCF0-6167-4037-B961-AA7566139AE5}"/>
              </a:ext>
            </a:extLst>
          </p:cNvPr>
          <p:cNvSpPr txBox="1"/>
          <p:nvPr/>
        </p:nvSpPr>
        <p:spPr>
          <a:xfrm>
            <a:off x="5490716" y="5584100"/>
            <a:ext cx="1188479" cy="1169551"/>
          </a:xfrm>
          <a:prstGeom prst="rect">
            <a:avLst/>
          </a:prstGeom>
          <a:solidFill>
            <a:schemeClr val="bg1"/>
          </a:solidFill>
        </p:spPr>
        <p:txBody>
          <a:bodyPr wrap="square">
            <a:spAutoFit/>
          </a:bodyPr>
          <a:lstStyle/>
          <a:p>
            <a:r>
              <a:rPr lang="en-US" altLang="ko-KR" sz="1000" dirty="0">
                <a:latin typeface="Arial" panose="020B0604020202020204" pitchFamily="34" charset="0"/>
                <a:cs typeface="Arial" panose="020B0604020202020204" pitchFamily="34" charset="0"/>
              </a:rPr>
              <a:t>- Mandatory for public buildings</a:t>
            </a:r>
          </a:p>
          <a:p>
            <a:r>
              <a:rPr lang="en-US" altLang="ko-KR" sz="1000" dirty="0">
                <a:latin typeface="Arial" panose="020B0604020202020204" pitchFamily="34" charset="0"/>
                <a:cs typeface="Arial" panose="020B0604020202020204" pitchFamily="34" charset="0"/>
              </a:rPr>
              <a:t>more than 1000 square meters</a:t>
            </a:r>
          </a:p>
          <a:p>
            <a:endParaRPr lang="en-US" altLang="ko-KR" sz="1000" dirty="0">
              <a:latin typeface="Arial" panose="020B0604020202020204" pitchFamily="34" charset="0"/>
              <a:cs typeface="Arial" panose="020B0604020202020204" pitchFamily="34" charset="0"/>
            </a:endParaRPr>
          </a:p>
          <a:p>
            <a:r>
              <a:rPr lang="en-US" altLang="ko-KR" sz="1000" dirty="0">
                <a:latin typeface="Arial" panose="020B0604020202020204" pitchFamily="34" charset="0"/>
                <a:cs typeface="Arial" panose="020B0604020202020204" pitchFamily="34" charset="0"/>
              </a:rPr>
              <a:t>- Technology DB by type</a:t>
            </a:r>
          </a:p>
        </p:txBody>
      </p:sp>
      <p:sp>
        <p:nvSpPr>
          <p:cNvPr id="62" name="TextBox 61">
            <a:extLst>
              <a:ext uri="{FF2B5EF4-FFF2-40B4-BE49-F238E27FC236}">
                <a16:creationId xmlns:a16="http://schemas.microsoft.com/office/drawing/2014/main" id="{BE815373-5C82-4032-A832-F93604CE09D8}"/>
              </a:ext>
            </a:extLst>
          </p:cNvPr>
          <p:cNvSpPr txBox="1"/>
          <p:nvPr/>
        </p:nvSpPr>
        <p:spPr>
          <a:xfrm>
            <a:off x="6679195" y="5584100"/>
            <a:ext cx="1188479" cy="707886"/>
          </a:xfrm>
          <a:prstGeom prst="rect">
            <a:avLst/>
          </a:prstGeom>
          <a:solidFill>
            <a:schemeClr val="bg1"/>
          </a:solidFill>
        </p:spPr>
        <p:txBody>
          <a:bodyPr wrap="square">
            <a:spAutoFit/>
          </a:bodyPr>
          <a:lstStyle/>
          <a:p>
            <a:r>
              <a:rPr lang="en-US" altLang="ko-KR" sz="1000" dirty="0">
                <a:latin typeface="Arial" panose="020B0604020202020204" pitchFamily="34" charset="0"/>
                <a:cs typeface="Arial" panose="020B0604020202020204" pitchFamily="34" charset="0"/>
              </a:rPr>
              <a:t>- Mandatory for public buildings</a:t>
            </a:r>
          </a:p>
          <a:p>
            <a:r>
              <a:rPr lang="en-US" altLang="ko-KR" sz="1000" dirty="0">
                <a:latin typeface="Arial" panose="020B0604020202020204" pitchFamily="34" charset="0"/>
                <a:cs typeface="Arial" panose="020B0604020202020204" pitchFamily="34" charset="0"/>
              </a:rPr>
              <a:t>500 square meters or more</a:t>
            </a:r>
          </a:p>
        </p:txBody>
      </p:sp>
      <p:sp>
        <p:nvSpPr>
          <p:cNvPr id="63" name="TextBox 62">
            <a:extLst>
              <a:ext uri="{FF2B5EF4-FFF2-40B4-BE49-F238E27FC236}">
                <a16:creationId xmlns:a16="http://schemas.microsoft.com/office/drawing/2014/main" id="{BA8A477D-0382-40B3-BD59-2744CE99D24E}"/>
              </a:ext>
            </a:extLst>
          </p:cNvPr>
          <p:cNvSpPr txBox="1"/>
          <p:nvPr/>
        </p:nvSpPr>
        <p:spPr>
          <a:xfrm>
            <a:off x="7901856" y="5584100"/>
            <a:ext cx="1642443" cy="1323439"/>
          </a:xfrm>
          <a:prstGeom prst="rect">
            <a:avLst/>
          </a:prstGeom>
          <a:solidFill>
            <a:schemeClr val="bg1"/>
          </a:solidFill>
        </p:spPr>
        <p:txBody>
          <a:bodyPr wrap="square">
            <a:spAutoFit/>
          </a:bodyPr>
          <a:lstStyle/>
          <a:p>
            <a:r>
              <a:rPr lang="en-US" altLang="ko-KR" sz="1000" dirty="0">
                <a:latin typeface="Arial" panose="020B0604020202020204" pitchFamily="34" charset="0"/>
                <a:cs typeface="Arial" panose="020B0604020202020204" pitchFamily="34" charset="0"/>
              </a:rPr>
              <a:t>- Mandatory for private buildings</a:t>
            </a:r>
          </a:p>
          <a:p>
            <a:r>
              <a:rPr lang="en-US" altLang="ko-KR" sz="1000" dirty="0">
                <a:latin typeface="Arial" panose="020B0604020202020204" pitchFamily="34" charset="0"/>
                <a:cs typeface="Arial" panose="020B0604020202020204" pitchFamily="34" charset="0"/>
              </a:rPr>
              <a:t>(more than 1000 square meters, 30 or more apartment houses)</a:t>
            </a:r>
          </a:p>
          <a:p>
            <a:endParaRPr lang="en-US" altLang="ko-KR" sz="1000" dirty="0">
              <a:latin typeface="Arial" panose="020B0604020202020204" pitchFamily="34" charset="0"/>
              <a:cs typeface="Arial" panose="020B0604020202020204" pitchFamily="34" charset="0"/>
            </a:endParaRPr>
          </a:p>
          <a:p>
            <a:r>
              <a:rPr lang="en-US" altLang="ko-KR" sz="1000" dirty="0">
                <a:latin typeface="Arial" panose="020B0604020202020204" pitchFamily="34" charset="0"/>
                <a:cs typeface="Arial" panose="020B0604020202020204" pitchFamily="34" charset="0"/>
              </a:rPr>
              <a:t>- Private technology support</a:t>
            </a:r>
          </a:p>
        </p:txBody>
      </p:sp>
    </p:spTree>
    <p:extLst>
      <p:ext uri="{BB962C8B-B14F-4D97-AF65-F5344CB8AC3E}">
        <p14:creationId xmlns:p14="http://schemas.microsoft.com/office/powerpoint/2010/main" val="826872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내용 개체 틀 1">
            <a:extLst>
              <a:ext uri="{FF2B5EF4-FFF2-40B4-BE49-F238E27FC236}">
                <a16:creationId xmlns:a16="http://schemas.microsoft.com/office/drawing/2014/main" id="{37347525-52E4-459E-B833-1B40992EC1D1}"/>
              </a:ext>
            </a:extLst>
          </p:cNvPr>
          <p:cNvSpPr>
            <a:spLocks noGrp="1"/>
          </p:cNvSpPr>
          <p:nvPr>
            <p:ph idx="1"/>
          </p:nvPr>
        </p:nvSpPr>
        <p:spPr>
          <a:xfrm>
            <a:off x="136097" y="1078669"/>
            <a:ext cx="10401762" cy="1405818"/>
          </a:xfrm>
        </p:spPr>
        <p:txBody>
          <a:bodyPr/>
          <a:lstStyle/>
          <a:p>
            <a:r>
              <a:rPr lang="en-US" altLang="ko-KR" sz="1800" b="1" dirty="0"/>
              <a:t>Preparation of legal basis</a:t>
            </a:r>
          </a:p>
          <a:p>
            <a:pPr marL="625475" marR="0" lvl="1" indent="-266700" algn="l" defTabSz="1042988" rtl="0" eaLnBrk="0" fontAlgn="base" latinLnBrk="1" hangingPunct="0">
              <a:lnSpc>
                <a:spcPct val="100000"/>
              </a:lnSpc>
              <a:spcBef>
                <a:spcPct val="20000"/>
              </a:spcBef>
              <a:spcAft>
                <a:spcPct val="0"/>
              </a:spcAft>
              <a:buClrTx/>
              <a:buSzTx/>
              <a:buFont typeface="Arial" pitchFamily="34" charset="0"/>
              <a:buChar char="•"/>
              <a:tabLst/>
              <a:defRPr/>
            </a:pPr>
            <a:r>
              <a:rPr kumimoji="0" lang="en-US" altLang="ko-KR" sz="1600" b="0" i="0" u="none" strike="noStrike" kern="1200" cap="none" spc="0" normalizeH="0" baseline="0" noProof="0" dirty="0">
                <a:ln>
                  <a:noFill/>
                </a:ln>
                <a:solidFill>
                  <a:prstClr val="black"/>
                </a:solidFill>
                <a:effectLst/>
                <a:uLnTx/>
                <a:uFillTx/>
                <a:latin typeface="Arial" panose="020B0604020202020204" pitchFamily="34" charset="0"/>
                <a:ea typeface="HY울릉도B"/>
                <a:cs typeface="Arial" panose="020B0604020202020204" pitchFamily="34" charset="0"/>
              </a:rPr>
              <a:t>Changes in legal insulation performance according to the roadmap</a:t>
            </a:r>
            <a:endParaRPr lang="en-AU" altLang="ko-KR" sz="1800" b="1" dirty="0"/>
          </a:p>
        </p:txBody>
      </p:sp>
      <p:pic>
        <p:nvPicPr>
          <p:cNvPr id="32" name="그림 31">
            <a:extLst>
              <a:ext uri="{FF2B5EF4-FFF2-40B4-BE49-F238E27FC236}">
                <a16:creationId xmlns:a16="http://schemas.microsoft.com/office/drawing/2014/main" id="{03C301AE-865E-4E0A-BA6D-33081F1FF326}"/>
              </a:ext>
            </a:extLst>
          </p:cNvPr>
          <p:cNvPicPr>
            <a:picLocks noChangeAspect="1"/>
          </p:cNvPicPr>
          <p:nvPr/>
        </p:nvPicPr>
        <p:blipFill>
          <a:blip r:embed="rId2"/>
          <a:stretch>
            <a:fillRect/>
          </a:stretch>
        </p:blipFill>
        <p:spPr>
          <a:xfrm>
            <a:off x="1007267" y="2340471"/>
            <a:ext cx="8569326" cy="4799357"/>
          </a:xfrm>
          <a:prstGeom prst="rect">
            <a:avLst/>
          </a:prstGeom>
        </p:spPr>
      </p:pic>
      <p:sp>
        <p:nvSpPr>
          <p:cNvPr id="36" name="내용 개체 틀 2">
            <a:extLst>
              <a:ext uri="{FF2B5EF4-FFF2-40B4-BE49-F238E27FC236}">
                <a16:creationId xmlns:a16="http://schemas.microsoft.com/office/drawing/2014/main" id="{CC82CC5E-9DF5-484C-9F87-CD10D2352BDC}"/>
              </a:ext>
            </a:extLst>
          </p:cNvPr>
          <p:cNvSpPr>
            <a:spLocks noGrp="1"/>
          </p:cNvSpPr>
          <p:nvPr>
            <p:ph idx="10"/>
          </p:nvPr>
        </p:nvSpPr>
        <p:spPr>
          <a:xfrm>
            <a:off x="526984" y="421435"/>
            <a:ext cx="9529893" cy="365130"/>
          </a:xfrm>
        </p:spPr>
        <p:txBody>
          <a:bodyPr/>
          <a:lstStyle/>
          <a:p>
            <a:r>
              <a:rPr lang="en-US" altLang="ko-KR" dirty="0"/>
              <a:t>Government's zero energy building certification system </a:t>
            </a:r>
            <a:endParaRPr lang="ko-KR" altLang="en-US" dirty="0"/>
          </a:p>
        </p:txBody>
      </p:sp>
      <p:sp>
        <p:nvSpPr>
          <p:cNvPr id="42" name="TextBox 41">
            <a:extLst>
              <a:ext uri="{FF2B5EF4-FFF2-40B4-BE49-F238E27FC236}">
                <a16:creationId xmlns:a16="http://schemas.microsoft.com/office/drawing/2014/main" id="{3112A1E7-1EB3-49FA-BC36-C46C916A48C5}"/>
              </a:ext>
            </a:extLst>
          </p:cNvPr>
          <p:cNvSpPr txBox="1"/>
          <p:nvPr/>
        </p:nvSpPr>
        <p:spPr>
          <a:xfrm>
            <a:off x="7470936" y="3036329"/>
            <a:ext cx="5348286" cy="646331"/>
          </a:xfrm>
          <a:prstGeom prst="rect">
            <a:avLst/>
          </a:prstGeom>
          <a:noFill/>
        </p:spPr>
        <p:txBody>
          <a:bodyPr wrap="square">
            <a:spAutoFit/>
          </a:bodyPr>
          <a:lstStyle/>
          <a:p>
            <a:pPr marL="0" marR="0" lvl="0" indent="0" algn="l" defTabSz="1042988"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dirty="0" err="1">
                <a:ln>
                  <a:noFill/>
                </a:ln>
                <a:solidFill>
                  <a:prstClr val="black"/>
                </a:solidFill>
                <a:effectLst/>
                <a:uLnTx/>
                <a:uFillTx/>
                <a:latin typeface="Arial" panose="020B0604020202020204" pitchFamily="34" charset="0"/>
                <a:ea typeface="굴림" charset="-127"/>
                <a:cs typeface="Arial" panose="020B0604020202020204" pitchFamily="34" charset="0"/>
              </a:rPr>
              <a:t>Announcement</a:t>
            </a:r>
            <a:endParaRPr kumimoji="1" lang="en-US" altLang="ko-KR" sz="1800" b="0" i="0" u="none" strike="noStrike" kern="1200" cap="none" spc="0" normalizeH="0" baseline="0" noProof="0" dirty="0">
              <a:ln>
                <a:noFill/>
              </a:ln>
              <a:solidFill>
                <a:prstClr val="black"/>
              </a:solidFill>
              <a:effectLst/>
              <a:uLnTx/>
              <a:uFillTx/>
              <a:latin typeface="Arial" panose="020B0604020202020204" pitchFamily="34" charset="0"/>
              <a:ea typeface="굴림" charset="-127"/>
              <a:cs typeface="Arial" panose="020B0604020202020204" pitchFamily="34" charset="0"/>
            </a:endParaRPr>
          </a:p>
          <a:p>
            <a:pPr marL="0" marR="0" lvl="0" indent="0" algn="l" defTabSz="1042988" rtl="0" eaLnBrk="1" fontAlgn="base" latinLnBrk="1" hangingPunct="1">
              <a:lnSpc>
                <a:spcPct val="100000"/>
              </a:lnSpc>
              <a:spcBef>
                <a:spcPct val="0"/>
              </a:spcBef>
              <a:spcAft>
                <a:spcPct val="0"/>
              </a:spcAft>
              <a:buClrTx/>
              <a:buSzTx/>
              <a:buFontTx/>
              <a:buNone/>
              <a:tabLst/>
              <a:defRPr/>
            </a:pPr>
            <a:r>
              <a:rPr kumimoji="1" lang="ko-KR" altLang="en-US" sz="1800" b="0" i="0" u="none" strike="noStrike" kern="1200" cap="none" spc="0" normalizeH="0" baseline="0" noProof="0" dirty="0">
                <a:ln>
                  <a:noFill/>
                </a:ln>
                <a:solidFill>
                  <a:prstClr val="black"/>
                </a:solidFill>
                <a:effectLst/>
                <a:uLnTx/>
                <a:uFillTx/>
                <a:latin typeface="Arial" panose="020B0604020202020204" pitchFamily="34" charset="0"/>
                <a:ea typeface="굴림" charset="-127"/>
                <a:cs typeface="Arial" panose="020B0604020202020204" pitchFamily="34" charset="0"/>
              </a:rPr>
              <a:t>of ZEB </a:t>
            </a:r>
            <a:endParaRPr kumimoji="1" lang="en-US" altLang="ko-KR" sz="1800" b="0" i="0" u="none" strike="noStrike" kern="1200" cap="none" spc="0" normalizeH="0" baseline="0" noProof="0" dirty="0">
              <a:ln>
                <a:noFill/>
              </a:ln>
              <a:solidFill>
                <a:prstClr val="black"/>
              </a:solidFill>
              <a:effectLst/>
              <a:uLnTx/>
              <a:uFillTx/>
              <a:latin typeface="Arial" panose="020B0604020202020204" pitchFamily="34" charset="0"/>
              <a:ea typeface="굴림" charset="-127"/>
              <a:cs typeface="Arial" panose="020B0604020202020204" pitchFamily="34" charset="0"/>
            </a:endParaRPr>
          </a:p>
        </p:txBody>
      </p:sp>
      <p:cxnSp>
        <p:nvCxnSpPr>
          <p:cNvPr id="43" name="직선 연결선 42">
            <a:extLst>
              <a:ext uri="{FF2B5EF4-FFF2-40B4-BE49-F238E27FC236}">
                <a16:creationId xmlns:a16="http://schemas.microsoft.com/office/drawing/2014/main" id="{8CD8FBFD-D5C0-4D03-B680-752A87510186}"/>
              </a:ext>
            </a:extLst>
          </p:cNvPr>
          <p:cNvCxnSpPr>
            <a:cxnSpLocks/>
          </p:cNvCxnSpPr>
          <p:nvPr/>
        </p:nvCxnSpPr>
        <p:spPr bwMode="auto">
          <a:xfrm flipV="1">
            <a:off x="7372449" y="3024547"/>
            <a:ext cx="0" cy="2968014"/>
          </a:xfrm>
          <a:prstGeom prst="line">
            <a:avLst/>
          </a:prstGeom>
          <a:noFill/>
          <a:ln w="34925" cap="flat" cmpd="sng" algn="ctr">
            <a:solidFill>
              <a:srgbClr val="FF0000"/>
            </a:solidFill>
            <a:prstDash val="sysDash"/>
          </a:ln>
          <a:effectLst/>
        </p:spPr>
      </p:cxnSp>
    </p:spTree>
    <p:extLst>
      <p:ext uri="{BB962C8B-B14F-4D97-AF65-F5344CB8AC3E}">
        <p14:creationId xmlns:p14="http://schemas.microsoft.com/office/powerpoint/2010/main" val="14658883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w="12700">
          <a:solidFill>
            <a:schemeClr val="bg1">
              <a:lumMod val="95000"/>
            </a:schemeClr>
          </a:solidFill>
          <a:prstDash val="solid"/>
          <a:round/>
          <a:headEnd/>
          <a:tailEnd/>
        </a:ln>
      </a:spPr>
      <a:bodyPr wrap="none" anchor="ctr"/>
      <a:lstStyle>
        <a:defPPr algn="ctr">
          <a:defRPr/>
        </a:defPPr>
      </a:lstStyle>
    </a:spDef>
    <a:lnDef>
      <a:spPr>
        <a:ln>
          <a:solidFill>
            <a:srgbClr val="000000"/>
          </a:solidFill>
          <a:headEnd type="oval" w="sm" len="sm"/>
          <a:tailEnd type="oval" w="sm" len="sm"/>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Default Design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Default Design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Default Design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Default Design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9103</TotalTime>
  <Words>2607</Words>
  <Application>Microsoft Office PowerPoint</Application>
  <PresentationFormat>사용자 지정</PresentationFormat>
  <Paragraphs>499</Paragraphs>
  <Slides>53</Slides>
  <Notes>2</Notes>
  <HiddenSlides>0</HiddenSlides>
  <MMClips>0</MMClips>
  <ScaleCrop>false</ScaleCrop>
  <HeadingPairs>
    <vt:vector size="8" baseType="variant">
      <vt:variant>
        <vt:lpstr>사용한 글꼴</vt:lpstr>
      </vt:variant>
      <vt:variant>
        <vt:i4>8</vt:i4>
      </vt:variant>
      <vt:variant>
        <vt:lpstr>테마</vt:lpstr>
      </vt:variant>
      <vt:variant>
        <vt:i4>1</vt:i4>
      </vt:variant>
      <vt:variant>
        <vt:lpstr>포함된 OLE 서버</vt:lpstr>
      </vt:variant>
      <vt:variant>
        <vt:i4>2</vt:i4>
      </vt:variant>
      <vt:variant>
        <vt:lpstr>슬라이드 제목</vt:lpstr>
      </vt:variant>
      <vt:variant>
        <vt:i4>53</vt:i4>
      </vt:variant>
    </vt:vector>
  </HeadingPairs>
  <TitlesOfParts>
    <vt:vector size="64" baseType="lpstr">
      <vt:lpstr>notokr-bold</vt:lpstr>
      <vt:lpstr>Zapf Dingbats</vt:lpstr>
      <vt:lpstr>굴림</vt:lpstr>
      <vt:lpstr>나눔스퀘어 Bold</vt:lpstr>
      <vt:lpstr>맑은 고딕</vt:lpstr>
      <vt:lpstr>-윤고딕340</vt:lpstr>
      <vt:lpstr>Arial</vt:lpstr>
      <vt:lpstr>Wingdings</vt:lpstr>
      <vt:lpstr>Office 테마</vt:lpstr>
      <vt:lpstr>차트</vt:lpstr>
      <vt:lpstr>Microsoft Excel Chart</vt:lpstr>
      <vt:lpstr>Localization of passive house construction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AEPRC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KJH</dc:creator>
  <cp:lastModifiedBy>Paul Ochoa</cp:lastModifiedBy>
  <cp:revision>783</cp:revision>
  <cp:lastPrinted>2022-02-11T07:09:13Z</cp:lastPrinted>
  <dcterms:created xsi:type="dcterms:W3CDTF">2009-08-04T14:14:04Z</dcterms:created>
  <dcterms:modified xsi:type="dcterms:W3CDTF">2022-02-17T16:45:30Z</dcterms:modified>
</cp:coreProperties>
</file>